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omments/modernComment_1490_5BFF60C8.xml" ContentType="application/vnd.ms-powerpoint.comments+xml"/>
  <Override PartName="/ppt/notesSlides/notesSlide2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82"/>
  </p:notesMasterIdLst>
  <p:handoutMasterIdLst>
    <p:handoutMasterId r:id="rId183"/>
  </p:handoutMasterIdLst>
  <p:sldIdLst>
    <p:sldId id="5907" r:id="rId5"/>
    <p:sldId id="5144" r:id="rId6"/>
    <p:sldId id="5177" r:id="rId7"/>
    <p:sldId id="5889" r:id="rId8"/>
    <p:sldId id="5058" r:id="rId9"/>
    <p:sldId id="5787" r:id="rId10"/>
    <p:sldId id="5941" r:id="rId11"/>
    <p:sldId id="5942" r:id="rId12"/>
    <p:sldId id="5943" r:id="rId13"/>
    <p:sldId id="4956" r:id="rId14"/>
    <p:sldId id="5920" r:id="rId15"/>
    <p:sldId id="5921" r:id="rId16"/>
    <p:sldId id="5956" r:id="rId17"/>
    <p:sldId id="5957" r:id="rId18"/>
    <p:sldId id="5968" r:id="rId19"/>
    <p:sldId id="5958" r:id="rId20"/>
    <p:sldId id="5969" r:id="rId21"/>
    <p:sldId id="5970" r:id="rId22"/>
    <p:sldId id="5913" r:id="rId23"/>
    <p:sldId id="5959" r:id="rId24"/>
    <p:sldId id="5940" r:id="rId25"/>
    <p:sldId id="5914" r:id="rId26"/>
    <p:sldId id="5949" r:id="rId27"/>
    <p:sldId id="5950" r:id="rId28"/>
    <p:sldId id="5915" r:id="rId29"/>
    <p:sldId id="5930" r:id="rId30"/>
    <p:sldId id="5935" r:id="rId31"/>
    <p:sldId id="5916" r:id="rId32"/>
    <p:sldId id="5952" r:id="rId33"/>
    <p:sldId id="5152" r:id="rId34"/>
    <p:sldId id="1231" r:id="rId35"/>
    <p:sldId id="1232" r:id="rId36"/>
    <p:sldId id="1233" r:id="rId37"/>
    <p:sldId id="1234" r:id="rId38"/>
    <p:sldId id="1235" r:id="rId39"/>
    <p:sldId id="1237" r:id="rId40"/>
    <p:sldId id="1238" r:id="rId41"/>
    <p:sldId id="5917" r:id="rId42"/>
    <p:sldId id="4836" r:id="rId43"/>
    <p:sldId id="5926" r:id="rId44"/>
    <p:sldId id="5214" r:id="rId45"/>
    <p:sldId id="5963" r:id="rId46"/>
    <p:sldId id="5964" r:id="rId47"/>
    <p:sldId id="5965" r:id="rId48"/>
    <p:sldId id="5967" r:id="rId49"/>
    <p:sldId id="5928" r:id="rId50"/>
    <p:sldId id="5909" r:id="rId51"/>
    <p:sldId id="5954" r:id="rId52"/>
    <p:sldId id="5180" r:id="rId53"/>
    <p:sldId id="5946" r:id="rId54"/>
    <p:sldId id="5183" r:id="rId55"/>
    <p:sldId id="5068" r:id="rId56"/>
    <p:sldId id="5781" r:id="rId57"/>
    <p:sldId id="5900" r:id="rId58"/>
    <p:sldId id="5059" r:id="rId59"/>
    <p:sldId id="5902" r:id="rId60"/>
    <p:sldId id="5901" r:id="rId61"/>
    <p:sldId id="5069" r:id="rId62"/>
    <p:sldId id="5187" r:id="rId63"/>
    <p:sldId id="5060" r:id="rId64"/>
    <p:sldId id="5185" r:id="rId65"/>
    <p:sldId id="5150" r:id="rId66"/>
    <p:sldId id="5188" r:id="rId67"/>
    <p:sldId id="5223" r:id="rId68"/>
    <p:sldId id="5224" r:id="rId69"/>
    <p:sldId id="5122" r:id="rId70"/>
    <p:sldId id="5189" r:id="rId71"/>
    <p:sldId id="5121" r:id="rId72"/>
    <p:sldId id="5190" r:id="rId73"/>
    <p:sldId id="5120" r:id="rId74"/>
    <p:sldId id="5191" r:id="rId75"/>
    <p:sldId id="5063" r:id="rId76"/>
    <p:sldId id="5193" r:id="rId77"/>
    <p:sldId id="5064" r:id="rId78"/>
    <p:sldId id="5194" r:id="rId79"/>
    <p:sldId id="5124" r:id="rId80"/>
    <p:sldId id="5195" r:id="rId81"/>
    <p:sldId id="5061" r:id="rId82"/>
    <p:sldId id="5196" r:id="rId83"/>
    <p:sldId id="5314" r:id="rId84"/>
    <p:sldId id="5344" r:id="rId85"/>
    <p:sldId id="5276" r:id="rId86"/>
    <p:sldId id="5233" r:id="rId87"/>
    <p:sldId id="5151" r:id="rId88"/>
    <p:sldId id="5904" r:id="rId89"/>
    <p:sldId id="5903" r:id="rId90"/>
    <p:sldId id="5899" r:id="rId91"/>
    <p:sldId id="5318" r:id="rId92"/>
    <p:sldId id="5891" r:id="rId93"/>
    <p:sldId id="5892" r:id="rId94"/>
    <p:sldId id="5240" r:id="rId95"/>
    <p:sldId id="5250" r:id="rId96"/>
    <p:sldId id="5123" r:id="rId97"/>
    <p:sldId id="5274" r:id="rId98"/>
    <p:sldId id="5197" r:id="rId99"/>
    <p:sldId id="5256" r:id="rId100"/>
    <p:sldId id="4191" r:id="rId101"/>
    <p:sldId id="5906" r:id="rId102"/>
    <p:sldId id="5782" r:id="rId103"/>
    <p:sldId id="5897" r:id="rId104"/>
    <p:sldId id="5320" r:id="rId105"/>
    <p:sldId id="5760" r:id="rId106"/>
    <p:sldId id="5175" r:id="rId107"/>
    <p:sldId id="5096" r:id="rId108"/>
    <p:sldId id="5097" r:id="rId109"/>
    <p:sldId id="5254" r:id="rId110"/>
    <p:sldId id="5255" r:id="rId111"/>
    <p:sldId id="5198" r:id="rId112"/>
    <p:sldId id="5202" r:id="rId113"/>
    <p:sldId id="5201" r:id="rId114"/>
    <p:sldId id="5203" r:id="rId115"/>
    <p:sldId id="5174" r:id="rId116"/>
    <p:sldId id="5204" r:id="rId117"/>
    <p:sldId id="5205" r:id="rId118"/>
    <p:sldId id="4845" r:id="rId119"/>
    <p:sldId id="5108" r:id="rId120"/>
    <p:sldId id="5109" r:id="rId121"/>
    <p:sldId id="4841" r:id="rId122"/>
    <p:sldId id="4842" r:id="rId123"/>
    <p:sldId id="4367" r:id="rId124"/>
    <p:sldId id="5156" r:id="rId125"/>
    <p:sldId id="5157" r:id="rId126"/>
    <p:sldId id="5160" r:id="rId127"/>
    <p:sldId id="5161" r:id="rId128"/>
    <p:sldId id="5111" r:id="rId129"/>
    <p:sldId id="5162" r:id="rId130"/>
    <p:sldId id="5225" r:id="rId131"/>
    <p:sldId id="5155" r:id="rId132"/>
    <p:sldId id="5164" r:id="rId133"/>
    <p:sldId id="5110" r:id="rId134"/>
    <p:sldId id="5165" r:id="rId135"/>
    <p:sldId id="5166" r:id="rId136"/>
    <p:sldId id="5227" r:id="rId137"/>
    <p:sldId id="5168" r:id="rId138"/>
    <p:sldId id="5169" r:id="rId139"/>
    <p:sldId id="5212" r:id="rId140"/>
    <p:sldId id="5213" r:id="rId141"/>
    <p:sldId id="5219" r:id="rId142"/>
    <p:sldId id="5910" r:id="rId143"/>
    <p:sldId id="5918" r:id="rId144"/>
    <p:sldId id="5919" r:id="rId145"/>
    <p:sldId id="5933" r:id="rId146"/>
    <p:sldId id="5934" r:id="rId147"/>
    <p:sldId id="5336" r:id="rId148"/>
    <p:sldId id="5154" r:id="rId149"/>
    <p:sldId id="5251" r:id="rId150"/>
    <p:sldId id="5905" r:id="rId151"/>
    <p:sldId id="5257" r:id="rId152"/>
    <p:sldId id="5271" r:id="rId153"/>
    <p:sldId id="5262" r:id="rId154"/>
    <p:sldId id="5210" r:id="rId155"/>
    <p:sldId id="5179" r:id="rId156"/>
    <p:sldId id="5192" r:id="rId157"/>
    <p:sldId id="5272" r:id="rId158"/>
    <p:sldId id="5273" r:id="rId159"/>
    <p:sldId id="5184" r:id="rId160"/>
    <p:sldId id="5263" r:id="rId161"/>
    <p:sldId id="5264" r:id="rId162"/>
    <p:sldId id="5259" r:id="rId163"/>
    <p:sldId id="5260" r:id="rId164"/>
    <p:sldId id="5261" r:id="rId165"/>
    <p:sldId id="5702" r:id="rId166"/>
    <p:sldId id="5703" r:id="rId167"/>
    <p:sldId id="5704" r:id="rId168"/>
    <p:sldId id="5084" r:id="rId169"/>
    <p:sldId id="4866" r:id="rId170"/>
    <p:sldId id="5778" r:id="rId171"/>
    <p:sldId id="5779" r:id="rId172"/>
    <p:sldId id="5207" r:id="rId173"/>
    <p:sldId id="5350" r:id="rId174"/>
    <p:sldId id="5082" r:id="rId175"/>
    <p:sldId id="5119" r:id="rId176"/>
    <p:sldId id="5199" r:id="rId177"/>
    <p:sldId id="5284" r:id="rId178"/>
    <p:sldId id="4970" r:id="rId179"/>
    <p:sldId id="5232" r:id="rId180"/>
    <p:sldId id="5927" r:id="rId181"/>
  </p:sldIdLst>
  <p:sldSz cx="6858000" cy="9144000" type="letter"/>
  <p:notesSz cx="7315200" cy="9601200"/>
  <p:embeddedFontLst>
    <p:embeddedFont>
      <p:font typeface="Aptos Narrow" panose="020B0004020202020204" pitchFamily="34" charset="0"/>
      <p:regular r:id="rId184"/>
      <p:bold r:id="rId185"/>
      <p:italic r:id="rId186"/>
      <p:boldItalic r:id="rId187"/>
    </p:embeddedFont>
    <p:embeddedFont>
      <p:font typeface="Arial Narrow" panose="020B0606020202030204" pitchFamily="34" charset="0"/>
      <p:regular r:id="rId188"/>
      <p:bold r:id="rId189"/>
      <p:italic r:id="rId190"/>
      <p:boldItalic r:id="rId191"/>
    </p:embeddedFont>
    <p:embeddedFont>
      <p:font typeface="Impact" panose="020B0806030902050204" pitchFamily="34" charset="0"/>
      <p:regular r:id="rId192"/>
    </p:embeddedFont>
    <p:embeddedFont>
      <p:font typeface="Lato" panose="020F0502020204030203" pitchFamily="34" charset="0"/>
      <p:regular r:id="rId193"/>
      <p:bold r:id="rId194"/>
      <p:italic r:id="rId195"/>
      <p:boldItalic r:id="rId196"/>
    </p:embeddedFont>
    <p:embeddedFont>
      <p:font typeface="Lato Black" panose="020F0502020204030203" pitchFamily="34" charset="0"/>
      <p:bold r:id="rId197"/>
      <p:boldItalic r:id="rId198"/>
    </p:embeddedFont>
    <p:embeddedFont>
      <p:font typeface="Lato Heavy" panose="020B0604020202020204" charset="0"/>
      <p:bold r:id="rId199"/>
      <p:boldItalic r:id="rId200"/>
    </p:embeddedFont>
    <p:embeddedFont>
      <p:font typeface="Lato SemiBold" panose="020F0502020204030203" pitchFamily="34" charset="0"/>
      <p:bold r:id="rId201"/>
      <p:boldItalic r:id="rId202"/>
    </p:embeddedFont>
    <p:embeddedFont>
      <p:font typeface="Open Sans" panose="020B0606030504020204" pitchFamily="34" charset="0"/>
      <p:regular r:id="rId203"/>
      <p:bold r:id="rId204"/>
      <p:italic r:id="rId205"/>
      <p:boldItalic r:id="rId206"/>
    </p:embeddedFont>
    <p:embeddedFont>
      <p:font typeface="Roboto Black" panose="02000000000000000000" pitchFamily="2" charset="0"/>
      <p:bold r:id="rId207"/>
      <p:boldItalic r:id="rId208"/>
    </p:embeddedFont>
    <p:embeddedFont>
      <p:font typeface="Roboto Condensed" panose="02000000000000000000" pitchFamily="2" charset="0"/>
      <p:regular r:id="rId209"/>
      <p:bold r:id="rId210"/>
      <p:italic r:id="rId211"/>
      <p:boldItalic r:id="rId212"/>
    </p:embeddedFont>
    <p:embeddedFont>
      <p:font typeface="Roboto Thin" panose="02000000000000000000" pitchFamily="2" charset="0"/>
      <p:regular r:id="rId213"/>
      <p:italic r:id="rId214"/>
    </p:embeddedFont>
    <p:embeddedFont>
      <p:font typeface="Segoe Print" panose="02000600000000000000" pitchFamily="2" charset="0"/>
      <p:regular r:id="rId215"/>
      <p:bold r:id="rId216"/>
    </p:embeddedFont>
    <p:embeddedFont>
      <p:font typeface="Top Secret" panose="020B0604020202020204" charset="0"/>
      <p:regular r:id="rId217"/>
      <p:bold r:id="rId218"/>
    </p:embeddedFont>
    <p:embeddedFont>
      <p:font typeface="Verdana Pro" panose="020B0604030504040204" pitchFamily="34" charset="0"/>
      <p:regular r:id="rId219"/>
      <p:bold r:id="rId220"/>
      <p:italic r:id="rId221"/>
      <p:boldItalic r:id="rId22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907"/>
            <p14:sldId id="5144"/>
          </p14:sldIdLst>
        </p14:section>
        <p14:section name="Executive Summary" id="{807A61A8-597A-4808-BF3B-05C46B8E3AD1}">
          <p14:sldIdLst>
            <p14:sldId id="5177"/>
            <p14:sldId id="5889"/>
            <p14:sldId id="5058"/>
          </p14:sldIdLst>
        </p14:section>
        <p14:section name="Company Profile" id="{58C551A5-9B20-4FAA-93FF-00C965BB104C}">
          <p14:sldIdLst>
            <p14:sldId id="5787"/>
          </p14:sldIdLst>
        </p14:section>
        <p14:section name="Relevant Experience" id="{63F8CF7A-6580-4971-AB8D-0CE0C9929695}">
          <p14:sldIdLst>
            <p14:sldId id="5941"/>
            <p14:sldId id="5942"/>
            <p14:sldId id="5943"/>
          </p14:sldIdLst>
        </p14:section>
        <p14:section name="Solution Overview (3-5)" id="{DE8E3186-B6F2-4D3E-93FE-D2AAD3427389}">
          <p14:sldIdLst>
            <p14:sldId id="4956"/>
            <p14:sldId id="5920"/>
            <p14:sldId id="5921"/>
            <p14:sldId id="5956"/>
            <p14:sldId id="5957"/>
            <p14:sldId id="5968"/>
            <p14:sldId id="5958"/>
            <p14:sldId id="5969"/>
            <p14:sldId id="5970"/>
          </p14:sldIdLst>
        </p14:section>
        <p14:section name="Scope Alignment (2-3)" id="{50419E9E-9914-4727-9B39-7A7A72DDE6CB}">
          <p14:sldIdLst>
            <p14:sldId id="5913"/>
            <p14:sldId id="5959"/>
            <p14:sldId id="5940"/>
          </p14:sldIdLst>
        </p14:section>
        <p14:section name="Plans (2-3)" id="{F6923261-4D18-4F1C-BB5F-CD918E454CA9}">
          <p14:sldIdLst>
            <p14:sldId id="5914"/>
            <p14:sldId id="5949"/>
            <p14:sldId id="5950"/>
          </p14:sldIdLst>
        </p14:section>
        <p14:section name="Warrant, Support, SLA (1-2)" id="{912C9CA9-194D-4467-AAE1-39F20400CBFB}">
          <p14:sldIdLst>
            <p14:sldId id="5915"/>
            <p14:sldId id="5930"/>
            <p14:sldId id="5935"/>
          </p14:sldIdLst>
        </p14:section>
        <p14:section name="Exceptions" id="{437B1ACA-913B-4581-93B6-041BCBE0F6DF}">
          <p14:sldIdLst>
            <p14:sldId id="5916"/>
            <p14:sldId id="5952"/>
          </p14:sldIdLst>
        </p14:section>
        <p14:section name="Terms &amp; Conditions (1-3)" id="{0EFF4B36-4389-40B7-888A-8E7E0E6FFF13}">
          <p14:sldIdLst>
            <p14:sldId id="5152"/>
            <p14:sldId id="1231"/>
            <p14:sldId id="1232"/>
            <p14:sldId id="1233"/>
            <p14:sldId id="1234"/>
            <p14:sldId id="1235"/>
            <p14:sldId id="1237"/>
            <p14:sldId id="1238"/>
            <p14:sldId id="5917"/>
            <p14:sldId id="4836"/>
            <p14:sldId id="5926"/>
            <p14:sldId id="5214"/>
            <p14:sldId id="5963"/>
            <p14:sldId id="5964"/>
            <p14:sldId id="5965"/>
            <p14:sldId id="5967"/>
            <p14:sldId id="5928"/>
            <p14:sldId id="5909"/>
            <p14:sldId id="5954"/>
            <p14:sldId id="5180"/>
            <p14:sldId id="5946"/>
            <p14:sldId id="5183"/>
            <p14:sldId id="5068"/>
            <p14:sldId id="5781"/>
            <p14:sldId id="5900"/>
            <p14:sldId id="5059"/>
            <p14:sldId id="5902"/>
            <p14:sldId id="5901"/>
            <p14:sldId id="5069"/>
            <p14:sldId id="5187"/>
            <p14:sldId id="5060"/>
            <p14:sldId id="5185"/>
            <p14:sldId id="5150"/>
            <p14:sldId id="5188"/>
            <p14:sldId id="5223"/>
            <p14:sldId id="5224"/>
            <p14:sldId id="5122"/>
            <p14:sldId id="5189"/>
            <p14:sldId id="5121"/>
            <p14:sldId id="5190"/>
            <p14:sldId id="5120"/>
            <p14:sldId id="5191"/>
          </p14:sldIdLst>
        </p14:section>
        <p14:section name="Custom features" id="{95AE546F-1687-4F0D-A360-59CD43D8BF43}">
          <p14:sldIdLst>
            <p14:sldId id="5063"/>
            <p14:sldId id="5193"/>
            <p14:sldId id="5064"/>
            <p14:sldId id="5194"/>
            <p14:sldId id="5124"/>
            <p14:sldId id="5195"/>
            <p14:sldId id="5061"/>
            <p14:sldId id="5196"/>
            <p14:sldId id="5314"/>
            <p14:sldId id="5344"/>
            <p14:sldId id="5276"/>
            <p14:sldId id="5233"/>
          </p14:sldIdLst>
        </p14:section>
        <p14:section name="Lessons" id="{448BC550-A27F-49A5-8540-E66AE38AB696}">
          <p14:sldIdLst>
            <p14:sldId id="5151"/>
            <p14:sldId id="5904"/>
            <p14:sldId id="5903"/>
            <p14:sldId id="5899"/>
            <p14:sldId id="5318"/>
            <p14:sldId id="5891"/>
            <p14:sldId id="5892"/>
            <p14:sldId id="5240"/>
            <p14:sldId id="5250"/>
            <p14:sldId id="5123"/>
            <p14:sldId id="5274"/>
          </p14:sldIdLst>
        </p14:section>
        <p14:section name="Price Options" id="{BDDF0F04-6197-43DB-BE59-E59AAEA6B030}">
          <p14:sldIdLst>
            <p14:sldId id="5197"/>
            <p14:sldId id="5256"/>
            <p14:sldId id="4191"/>
            <p14:sldId id="5906"/>
            <p14:sldId id="5782"/>
            <p14:sldId id="5897"/>
            <p14:sldId id="5320"/>
            <p14:sldId id="5760"/>
          </p14:sldIdLst>
        </p14:section>
        <p14:section name="." id="{E0BD3D95-3584-40D5-B0D9-3C1E96EE5592}">
          <p14:sldIdLst/>
        </p14:section>
        <p14:section name="Development Process" id="{0C4C0CD0-7397-43B9-B293-EDC4A64058E0}">
          <p14:sldIdLst>
            <p14:sldId id="5175"/>
            <p14:sldId id="5096"/>
            <p14:sldId id="5097"/>
            <p14:sldId id="5254"/>
            <p14:sldId id="5255"/>
            <p14:sldId id="5198"/>
            <p14:sldId id="5202"/>
            <p14:sldId id="5201"/>
            <p14:sldId id="5203"/>
          </p14:sldIdLst>
        </p14:section>
        <p14:section name="Conclusion" id="{6B40304D-9DD6-4878-82EB-2A5E0403B467}">
          <p14:sldIdLst>
            <p14:sldId id="5174"/>
            <p14:sldId id="5204"/>
          </p14:sldIdLst>
        </p14:section>
        <p14:section name="Appendix A: About ForgeFX" id="{7B19905F-4E8E-4FD9-8EE3-F8DACF044E48}">
          <p14:sldIdLst>
            <p14:sldId id="5205"/>
            <p14:sldId id="4845"/>
            <p14:sldId id="5108"/>
            <p14:sldId id="5109"/>
            <p14:sldId id="4841"/>
          </p14:sldIdLst>
        </p14:section>
        <p14:section name="Appendix B: Recent Projects" id="{A89BE57D-B6CB-4137-AED6-F66F7B72D28D}">
          <p14:sldIdLst>
            <p14:sldId id="4842"/>
            <p14:sldId id="4367"/>
            <p14:sldId id="5156"/>
            <p14:sldId id="5157"/>
            <p14:sldId id="5160"/>
            <p14:sldId id="5161"/>
            <p14:sldId id="5111"/>
            <p14:sldId id="5162"/>
            <p14:sldId id="5225"/>
            <p14:sldId id="5155"/>
            <p14:sldId id="5164"/>
            <p14:sldId id="5110"/>
            <p14:sldId id="5165"/>
            <p14:sldId id="5166"/>
            <p14:sldId id="5227"/>
            <p14:sldId id="5168"/>
            <p14:sldId id="5169"/>
          </p14:sldIdLst>
        </p14:section>
        <p14:section name="Scope and Cost Details" id="{155A7BA8-454B-4294-B020-52CDCEDFEAD1}">
          <p14:sldIdLst>
            <p14:sldId id="5212"/>
            <p14:sldId id="5213"/>
          </p14:sldIdLst>
        </p14:section>
        <p14:section name="End" id="{705A8FFD-CFD6-47BB-9166-D26E88883C2B}">
          <p14:sldIdLst>
            <p14:sldId id="5219"/>
            <p14:sldId id="5910"/>
            <p14:sldId id="5918"/>
            <p14:sldId id="5919"/>
            <p14:sldId id="5933"/>
            <p14:sldId id="5934"/>
          </p14:sldIdLst>
        </p14:section>
        <p14:section name="Development Agreement" id="{34F8F145-D3E2-44A8-8A39-2C3BE72F03B6}">
          <p14:sldIdLst>
            <p14:sldId id="5336"/>
            <p14:sldId id="5154"/>
          </p14:sldIdLst>
        </p14:section>
        <p14:section name="Alternates" id="{269A4494-25D1-4A4B-ABA8-61CE04D0FF85}">
          <p14:sldIdLst>
            <p14:sldId id="5251"/>
            <p14:sldId id="5905"/>
            <p14:sldId id="5257"/>
            <p14:sldId id="5271"/>
          </p14:sldIdLst>
        </p14:section>
        <p14:section name="alternates" id="{FFFB52B2-A41C-430A-910D-6B0308A0CD8D}">
          <p14:sldIdLst>
            <p14:sldId id="5262"/>
            <p14:sldId id="5210"/>
            <p14:sldId id="5179"/>
            <p14:sldId id="5192"/>
            <p14:sldId id="5272"/>
            <p14:sldId id="5273"/>
            <p14:sldId id="5184"/>
            <p14:sldId id="5263"/>
            <p14:sldId id="5264"/>
            <p14:sldId id="5259"/>
            <p14:sldId id="5260"/>
            <p14:sldId id="5261"/>
            <p14:sldId id="5702"/>
            <p14:sldId id="5703"/>
            <p14:sldId id="5704"/>
            <p14:sldId id="5084"/>
          </p14:sldIdLst>
        </p14:section>
        <p14:section name="Extras" id="{514B049A-7207-41D1-9DB1-6FCB360B4038}">
          <p14:sldIdLst>
            <p14:sldId id="4866"/>
          </p14:sldIdLst>
        </p14:section>
        <p14:section name="Untitled Section" id="{3087BE3F-1622-407A-AAD8-245DB4AE4C03}">
          <p14:sldIdLst>
            <p14:sldId id="5778"/>
            <p14:sldId id="5779"/>
          </p14:sldIdLst>
        </p14:section>
        <p14:section name="." id="{26D60B9B-987F-4DDA-88CB-F649D5DB5B42}">
          <p14:sldIdLst>
            <p14:sldId id="5207"/>
            <p14:sldId id="5350"/>
          </p14:sldIdLst>
        </p14:section>
        <p14:section name="." id="{FDECA715-2E18-4456-8D61-6ED4D4B1D068}">
          <p14:sldIdLst>
            <p14:sldId id="5082"/>
            <p14:sldId id="5119"/>
          </p14:sldIdLst>
        </p14:section>
        <p14:section name="Old Version" id="{4A459290-58F5-490C-B9AD-D6F2E3CF72B9}">
          <p14:sldIdLst>
            <p14:sldId id="5199"/>
            <p14:sldId id="5284"/>
            <p14:sldId id="4970"/>
            <p14:sldId id="5232"/>
            <p14:sldId id="5927"/>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userDrawn="1">
          <p15:clr>
            <a:srgbClr val="A4A3A4"/>
          </p15:clr>
        </p15:guide>
        <p15:guide id="22" orient="horz" pos="4128" userDrawn="1">
          <p15:clr>
            <a:srgbClr val="A4A3A4"/>
          </p15:clr>
        </p15:guide>
        <p15:guide id="23" orient="horz" pos="117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D5A9AF1A-D239-FA76-63B7-4E2D6C5B97CF}" name="Adam Kane" initials="AK" userId="S::akane@forgefx.com::9a545e30-e843-45f7-82ff-2242d02e74e1" providerId="AD"/>
  <p188:author id="{D37EDD28-DE9D-595B-B07D-25DD06AD264B}" name="Devin Weidinger" initials="DW" userId="S::Devin.Weidinger@forgefx.com::e5107d29-4f39-4d22-941c-117ba36d73c6" providerId="AD"/>
  <p188:author id="{CC27954A-5AA2-2047-4E30-2F517841F7D8}" name="Greg Meyers" initials="GM" userId="S::gmeyers@forgefx.com::bb63d2db-5553-4f4d-9e64-0f86a6c658f1" providerId="AD"/>
  <p188:author id="{0C9F2C5C-E534-35E4-9B79-18B185761D7A}" name="Devin Weidinger" initials="DW" userId="S::devin.weidinger@forgefx.com::e5107d29-4f39-4d22-941c-117ba36d73c6"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8217"/>
    <a:srgbClr val="C10100"/>
    <a:srgbClr val="C94A4C"/>
    <a:srgbClr val="C93336"/>
    <a:srgbClr val="BFBFBF"/>
    <a:srgbClr val="D3D9E1"/>
    <a:srgbClr val="E48216"/>
    <a:srgbClr val="FEECBE"/>
    <a:srgbClr val="5C708A"/>
    <a:srgbClr val="EE9B07"/>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2424" y="90"/>
      </p:cViewPr>
      <p:guideLst>
        <p:guide pos="288"/>
        <p:guide pos="3336"/>
        <p:guide/>
        <p:guide orient="horz" pos="4128"/>
        <p:guide orient="horz" pos="11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font" Target="fonts/font8.fntdata"/><Relationship Id="rId205" Type="http://schemas.openxmlformats.org/officeDocument/2006/relationships/font" Target="fonts/font22.fntdata"/><Relationship Id="rId226" Type="http://schemas.openxmlformats.org/officeDocument/2006/relationships/theme" Target="theme/theme1.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16" Type="http://schemas.openxmlformats.org/officeDocument/2006/relationships/font" Target="fonts/font33.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font" Target="fonts/font9.fntdata"/><Relationship Id="rId206" Type="http://schemas.openxmlformats.org/officeDocument/2006/relationships/font" Target="fonts/font23.fntdata"/><Relationship Id="rId227" Type="http://schemas.openxmlformats.org/officeDocument/2006/relationships/tableStyles" Target="tableStyles.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notesMaster" Target="notesMasters/notesMaster1.xml"/><Relationship Id="rId217" Type="http://schemas.openxmlformats.org/officeDocument/2006/relationships/font" Target="fonts/font34.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font" Target="fonts/font10.fntdata"/><Relationship Id="rId207" Type="http://schemas.openxmlformats.org/officeDocument/2006/relationships/font" Target="fonts/font24.fntdata"/><Relationship Id="rId228" Type="http://schemas.microsoft.com/office/2016/11/relationships/changesInfo" Target="changesInfos/changesInfo1.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handoutMaster" Target="handoutMasters/handoutMaster1.xml"/><Relationship Id="rId218" Type="http://schemas.openxmlformats.org/officeDocument/2006/relationships/font" Target="fonts/font35.fntdata"/><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font" Target="fonts/font11.fntdata"/><Relationship Id="rId208" Type="http://schemas.openxmlformats.org/officeDocument/2006/relationships/font" Target="fonts/font25.fntdata"/><Relationship Id="rId229" Type="http://schemas.microsoft.com/office/2018/10/relationships/authors" Target="authors.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font" Target="fonts/font1.fntdata"/><Relationship Id="rId219" Type="http://schemas.openxmlformats.org/officeDocument/2006/relationships/font" Target="fonts/font36.fntdata"/><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79" Type="http://schemas.openxmlformats.org/officeDocument/2006/relationships/slide" Target="slides/slide175.xml"/><Relationship Id="rId195" Type="http://schemas.openxmlformats.org/officeDocument/2006/relationships/font" Target="fonts/font12.fntdata"/><Relationship Id="rId209" Type="http://schemas.openxmlformats.org/officeDocument/2006/relationships/font" Target="fonts/font26.fntdata"/><Relationship Id="rId190" Type="http://schemas.openxmlformats.org/officeDocument/2006/relationships/font" Target="fonts/font7.fntdata"/><Relationship Id="rId204" Type="http://schemas.openxmlformats.org/officeDocument/2006/relationships/font" Target="fonts/font21.fntdata"/><Relationship Id="rId220" Type="http://schemas.openxmlformats.org/officeDocument/2006/relationships/font" Target="fonts/font37.fntdata"/><Relationship Id="rId225" Type="http://schemas.openxmlformats.org/officeDocument/2006/relationships/viewProps" Target="view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font" Target="fonts/font27.fntdata"/><Relationship Id="rId215" Type="http://schemas.openxmlformats.org/officeDocument/2006/relationships/font" Target="fonts/font32.fntdata"/><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font" Target="fonts/font13.fntdata"/><Relationship Id="rId200" Type="http://schemas.openxmlformats.org/officeDocument/2006/relationships/font" Target="fonts/font17.fntdata"/><Relationship Id="rId16" Type="http://schemas.openxmlformats.org/officeDocument/2006/relationships/slide" Target="slides/slide12.xml"/><Relationship Id="rId221" Type="http://schemas.openxmlformats.org/officeDocument/2006/relationships/font" Target="fonts/font38.fntdata"/><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font" Target="fonts/font3.fntdata"/><Relationship Id="rId211" Type="http://schemas.openxmlformats.org/officeDocument/2006/relationships/font" Target="fonts/font28.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font" Target="fonts/font14.fntdata"/><Relationship Id="rId201" Type="http://schemas.openxmlformats.org/officeDocument/2006/relationships/font" Target="fonts/font18.fntdata"/><Relationship Id="rId222" Type="http://schemas.openxmlformats.org/officeDocument/2006/relationships/font" Target="fonts/font39.fntdata"/><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font" Target="fonts/font4.fntdata"/><Relationship Id="rId1" Type="http://schemas.openxmlformats.org/officeDocument/2006/relationships/customXml" Target="../customXml/item1.xml"/><Relationship Id="rId212" Type="http://schemas.openxmlformats.org/officeDocument/2006/relationships/font" Target="fonts/font29.fntdata"/><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font" Target="fonts/font15.fntdata"/><Relationship Id="rId202" Type="http://schemas.openxmlformats.org/officeDocument/2006/relationships/font" Target="fonts/font19.fntdata"/><Relationship Id="rId223" Type="http://schemas.openxmlformats.org/officeDocument/2006/relationships/commentAuthors" Target="commentAuthors.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font" Target="fonts/font5.fntdata"/><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font" Target="fonts/font30.fntdata"/><Relationship Id="rId2" Type="http://schemas.openxmlformats.org/officeDocument/2006/relationships/customXml" Target="../customXml/item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font" Target="fonts/font16.fntdata"/><Relationship Id="rId203" Type="http://schemas.openxmlformats.org/officeDocument/2006/relationships/font" Target="fonts/font20.fntdata"/><Relationship Id="rId19" Type="http://schemas.openxmlformats.org/officeDocument/2006/relationships/slide" Target="slides/slide15.xml"/><Relationship Id="rId224" Type="http://schemas.openxmlformats.org/officeDocument/2006/relationships/presProps" Target="presProps.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font" Target="fonts/font6.fntdata"/><Relationship Id="rId3" Type="http://schemas.openxmlformats.org/officeDocument/2006/relationships/customXml" Target="../customXml/item3.xml"/><Relationship Id="rId214" Type="http://schemas.openxmlformats.org/officeDocument/2006/relationships/font" Target="fonts/font3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y Pierce" userId="b5ea70a5-0033-44de-b2aa-771bba254844" providerId="ADAL" clId="{E3C54D84-2AB7-4E15-8FE1-5BDA988396A4}"/>
    <pc:docChg chg="undo custSel addSld delSld modSld sldOrd modSection modNotesMaster modHandout">
      <pc:chgData name="Mary Pierce" userId="b5ea70a5-0033-44de-b2aa-771bba254844" providerId="ADAL" clId="{E3C54D84-2AB7-4E15-8FE1-5BDA988396A4}" dt="2026-05-04T15:37:46.104" v="17664" actId="14100"/>
      <pc:docMkLst>
        <pc:docMk/>
      </pc:docMkLst>
      <pc:sldChg chg="addSp delSp modSp mod">
        <pc:chgData name="Mary Pierce" userId="b5ea70a5-0033-44de-b2aa-771bba254844" providerId="ADAL" clId="{E3C54D84-2AB7-4E15-8FE1-5BDA988396A4}" dt="2026-05-04T15:37:46.104" v="17664" actId="14100"/>
        <pc:sldMkLst>
          <pc:docMk/>
          <pc:sldMk cId="402693875" sldId="5787"/>
        </pc:sldMkLst>
        <pc:spChg chg="add mod">
          <ac:chgData name="Mary Pierce" userId="b5ea70a5-0033-44de-b2aa-771bba254844" providerId="ADAL" clId="{E3C54D84-2AB7-4E15-8FE1-5BDA988396A4}" dt="2026-05-04T15:37:46.104" v="17664" actId="14100"/>
          <ac:spMkLst>
            <pc:docMk/>
            <pc:sldMk cId="402693875" sldId="5787"/>
            <ac:spMk id="4" creationId="{30BAB287-C0F1-F417-DE17-F3117C77CA24}"/>
          </ac:spMkLst>
        </pc:spChg>
      </pc:sldChg>
    </pc:docChg>
  </pc:docChgLst>
</pc:chgInfo>
</file>

<file path=ppt/comments/modernComment_1490_5BFF60C8.xml><?xml version="1.0" encoding="utf-8"?>
<p188:cmLst xmlns:a="http://schemas.openxmlformats.org/drawingml/2006/main" xmlns:r="http://schemas.openxmlformats.org/officeDocument/2006/relationships" xmlns:p188="http://schemas.microsoft.com/office/powerpoint/2018/8/main">
  <p188:cm id="{96AB2CF9-C394-4C70-B859-A57E853A5934}" authorId="{7BE6777C-2F0B-957F-FF7C-695D57FA2674}" created="2024-06-23T16:52:48.809">
    <pc:sldMkLst xmlns:pc="http://schemas.microsoft.com/office/powerpoint/2013/main/command">
      <pc:docMk/>
      <pc:sldMk cId="3543230415" sldId="5186"/>
    </pc:sldMkLst>
    <p188:txBody>
      <a:bodyPr/>
      <a:lstStyle/>
      <a:p>
        <a:r>
          <a:rPr lang="en-US"/>
          <a:t>I think this would also work better with one of our more delicate and refined simulator  case studies</a:t>
        </a:r>
      </a:p>
    </p188:txBody>
  </p188:cm>
</p188:cmLst>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43A018-B786-468F-878E-66DF29B7A175}" type="doc">
      <dgm:prSet loTypeId="urn:microsoft.com/office/officeart/2005/8/layout/process2" loCatId="process" qsTypeId="urn:microsoft.com/office/officeart/2005/8/quickstyle/simple5" qsCatId="simple" csTypeId="urn:microsoft.com/office/officeart/2005/8/colors/accent1_4" csCatId="accent1" phldr="1"/>
      <dgm:spPr/>
      <dgm:t>
        <a:bodyPr/>
        <a:lstStyle/>
        <a:p>
          <a:endParaRPr lang="en-US"/>
        </a:p>
      </dgm:t>
    </dgm:pt>
    <dgm:pt modelId="{A5017BED-8959-45D8-8C0E-008236CB5F09}">
      <dgm:prSet phldrT="[Text]" phldr="0" custT="1"/>
      <dgm:spPr>
        <a:gradFill rotWithShape="0">
          <a:gsLst>
            <a:gs pos="0">
              <a:srgbClr val="F6B104">
                <a:shade val="50000"/>
                <a:hueOff val="-216356"/>
                <a:satOff val="-3301"/>
                <a:lumOff val="16098"/>
                <a:alphaOff val="0"/>
                <a:satMod val="110000"/>
                <a:lumMod val="100000"/>
                <a:shade val="100000"/>
              </a:srgbClr>
            </a:gs>
            <a:gs pos="100000">
              <a:srgbClr val="F6B104">
                <a:shade val="50000"/>
                <a:hueOff val="-216356"/>
                <a:satOff val="-3301"/>
                <a:lumOff val="16098"/>
                <a:alphaOff val="0"/>
                <a:lumMod val="99000"/>
                <a:satMod val="120000"/>
                <a:shade val="78000"/>
              </a:srgbClr>
            </a:gs>
          </a:gsLst>
          <a:lin ang="5400000" scaled="0"/>
        </a:gradFill>
        <a:ln>
          <a:noFill/>
        </a:ln>
        <a:effectLst/>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en-US" sz="1000" b="1" kern="1200">
              <a:solidFill>
                <a:prstClr val="white"/>
              </a:solidFill>
              <a:effectLst>
                <a:outerShdw blurRad="63500" dist="25400" dir="2700000" algn="tl" rotWithShape="0">
                  <a:prstClr val="black">
                    <a:alpha val="40000"/>
                  </a:prstClr>
                </a:outerShdw>
              </a:effectLst>
              <a:latin typeface="Calibri"/>
              <a:ea typeface="+mn-ea"/>
              <a:cs typeface="+mn-cs"/>
            </a:rPr>
            <a:t>KICK-OFF</a:t>
          </a:r>
          <a:br>
            <a:rPr lang="en-US" sz="1000" b="1" kern="1200">
              <a:solidFill>
                <a:prstClr val="white"/>
              </a:solidFill>
              <a:effectLst>
                <a:outerShdw blurRad="63500" dist="25400" dir="2700000" algn="tl" rotWithShape="0">
                  <a:prstClr val="black">
                    <a:alpha val="40000"/>
                  </a:prstClr>
                </a:outerShdw>
              </a:effectLst>
              <a:latin typeface="Calibri"/>
              <a:ea typeface="+mn-ea"/>
              <a:cs typeface="+mn-cs"/>
            </a:rPr>
          </a:br>
          <a:r>
            <a:rPr lang="en-US" sz="1000" b="1" kern="1200">
              <a:solidFill>
                <a:prstClr val="white"/>
              </a:solidFill>
              <a:effectLst>
                <a:outerShdw blurRad="63500" dist="25400" dir="2700000" algn="tl" rotWithShape="0">
                  <a:prstClr val="black">
                    <a:alpha val="40000"/>
                  </a:prstClr>
                </a:outerShdw>
              </a:effectLst>
              <a:latin typeface="Calibri"/>
              <a:ea typeface="+mn-ea"/>
              <a:cs typeface="+mn-cs"/>
            </a:rPr>
            <a:t>Team Introductions and project initiation</a:t>
          </a:r>
        </a:p>
      </dgm:t>
    </dgm:pt>
    <dgm:pt modelId="{F0A91DF7-F511-46EE-B0C7-C3FE9D5EF483}" type="parTrans" cxnId="{99DA25B8-E966-41F8-964C-2A712FDF1AC5}">
      <dgm:prSet/>
      <dgm:spPr/>
      <dgm:t>
        <a:bodyPr/>
        <a:lstStyle/>
        <a:p>
          <a:endParaRPr lang="en-US"/>
        </a:p>
      </dgm:t>
    </dgm:pt>
    <dgm:pt modelId="{5B671886-EDAE-4959-95F9-38A49D42C2A0}" type="sibTrans" cxnId="{99DA25B8-E966-41F8-964C-2A712FDF1AC5}">
      <dgm:prSet/>
      <dgm:spPr>
        <a:effectLst/>
      </dgm:spPr>
      <dgm:t>
        <a:bodyPr/>
        <a:lstStyle/>
        <a:p>
          <a:endParaRPr lang="en-US"/>
        </a:p>
      </dgm:t>
    </dgm:pt>
    <dgm:pt modelId="{781905C7-3355-442D-90BB-829C5D175714}">
      <dgm:prSet phldrT="[Text]" phldr="0" custT="1"/>
      <dgm:spPr>
        <a:gradFill rotWithShape="0">
          <a:gsLst>
            <a:gs pos="0">
              <a:srgbClr val="F6B104">
                <a:shade val="50000"/>
                <a:hueOff val="-216356"/>
                <a:satOff val="-3301"/>
                <a:lumOff val="16098"/>
                <a:alphaOff val="0"/>
                <a:satMod val="110000"/>
                <a:lumMod val="100000"/>
                <a:shade val="100000"/>
              </a:srgbClr>
            </a:gs>
            <a:gs pos="100000">
              <a:srgbClr val="F6B104">
                <a:shade val="50000"/>
                <a:hueOff val="-216356"/>
                <a:satOff val="-3301"/>
                <a:lumOff val="16098"/>
                <a:alphaOff val="0"/>
                <a:lumMod val="99000"/>
                <a:satMod val="120000"/>
                <a:shade val="78000"/>
              </a:srgbClr>
            </a:gs>
          </a:gsLst>
          <a:lin ang="5400000" scaled="0"/>
        </a:gradFill>
        <a:ln>
          <a:noFill/>
        </a:ln>
        <a:effectLst/>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PRE-ALPHA</a:t>
          </a:r>
          <a:b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b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25% features complete</a:t>
          </a:r>
        </a:p>
      </dgm:t>
    </dgm:pt>
    <dgm:pt modelId="{C1CF9062-84DD-4E8A-A454-11D4B0F73F61}" type="parTrans" cxnId="{6A72FF13-6E28-4DCB-9789-1BFB7C0A609E}">
      <dgm:prSet/>
      <dgm:spPr/>
      <dgm:t>
        <a:bodyPr/>
        <a:lstStyle/>
        <a:p>
          <a:endParaRPr lang="en-US"/>
        </a:p>
      </dgm:t>
    </dgm:pt>
    <dgm:pt modelId="{ECC7CCB9-31FB-4970-B8DE-C3D86DF09FD8}" type="sibTrans" cxnId="{6A72FF13-6E28-4DCB-9789-1BFB7C0A609E}">
      <dgm:prSet/>
      <dgm:spPr>
        <a:effectLst/>
      </dgm:spPr>
      <dgm:t>
        <a:bodyPr/>
        <a:lstStyle/>
        <a:p>
          <a:endParaRPr lang="en-US"/>
        </a:p>
      </dgm:t>
    </dgm:pt>
    <dgm:pt modelId="{667FC9F8-67D1-4708-9942-347C31C74EB2}">
      <dgm:prSet phldrT="[Text]" phldr="0" custT="1"/>
      <dgm:spPr>
        <a:gradFill rotWithShape="0">
          <a:gsLst>
            <a:gs pos="0">
              <a:srgbClr val="F6B104">
                <a:shade val="50000"/>
                <a:hueOff val="-216356"/>
                <a:satOff val="-3301"/>
                <a:lumOff val="16098"/>
                <a:alphaOff val="0"/>
                <a:satMod val="110000"/>
                <a:lumMod val="100000"/>
                <a:shade val="100000"/>
              </a:srgbClr>
            </a:gs>
            <a:gs pos="100000">
              <a:srgbClr val="F6B104">
                <a:shade val="50000"/>
                <a:hueOff val="-216356"/>
                <a:satOff val="-3301"/>
                <a:lumOff val="16098"/>
                <a:alphaOff val="0"/>
                <a:lumMod val="99000"/>
                <a:satMod val="120000"/>
                <a:shade val="78000"/>
              </a:srgbClr>
            </a:gs>
          </a:gsLst>
          <a:lin ang="5400000" scaled="0"/>
        </a:gradFill>
        <a:ln>
          <a:noFill/>
        </a:ln>
        <a:effectLst/>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ALPHA</a:t>
          </a:r>
          <a:b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b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50% features complete</a:t>
          </a:r>
        </a:p>
      </dgm:t>
    </dgm:pt>
    <dgm:pt modelId="{C0694DB3-F41A-4F7D-938C-984F4BB81680}" type="parTrans" cxnId="{4ECBC890-4632-4327-B823-786C5CE111A4}">
      <dgm:prSet/>
      <dgm:spPr/>
      <dgm:t>
        <a:bodyPr/>
        <a:lstStyle/>
        <a:p>
          <a:endParaRPr lang="en-US"/>
        </a:p>
      </dgm:t>
    </dgm:pt>
    <dgm:pt modelId="{0CB9A866-C549-4F1C-87D1-3A1AD6B0D40E}" type="sibTrans" cxnId="{4ECBC890-4632-4327-B823-786C5CE111A4}">
      <dgm:prSet/>
      <dgm:spPr>
        <a:effectLst/>
      </dgm:spPr>
      <dgm:t>
        <a:bodyPr/>
        <a:lstStyle/>
        <a:p>
          <a:endParaRPr lang="en-US"/>
        </a:p>
      </dgm:t>
    </dgm:pt>
    <dgm:pt modelId="{7F55EF52-97EE-45A2-B8E5-FA43375BF19E}">
      <dgm:prSet custT="1"/>
      <dgm:spPr>
        <a:gradFill rotWithShape="0">
          <a:gsLst>
            <a:gs pos="0">
              <a:srgbClr val="F6B104">
                <a:shade val="50000"/>
                <a:hueOff val="-216356"/>
                <a:satOff val="-3301"/>
                <a:lumOff val="16098"/>
                <a:alphaOff val="0"/>
                <a:satMod val="110000"/>
                <a:lumMod val="100000"/>
                <a:shade val="100000"/>
              </a:srgbClr>
            </a:gs>
            <a:gs pos="100000">
              <a:srgbClr val="F6B104">
                <a:shade val="50000"/>
                <a:hueOff val="-216356"/>
                <a:satOff val="-3301"/>
                <a:lumOff val="16098"/>
                <a:alphaOff val="0"/>
                <a:lumMod val="99000"/>
                <a:satMod val="120000"/>
                <a:shade val="78000"/>
              </a:srgbClr>
            </a:gs>
          </a:gsLst>
          <a:lin ang="5400000" scaled="0"/>
        </a:gradFill>
        <a:ln>
          <a:noFill/>
        </a:ln>
        <a:effectLst/>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BETA</a:t>
          </a:r>
          <a:b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b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75% features complete</a:t>
          </a:r>
        </a:p>
      </dgm:t>
    </dgm:pt>
    <dgm:pt modelId="{9BE50E0B-3198-4C79-B92E-C5C953953008}" type="parTrans" cxnId="{E99C2F5A-5587-4446-8AE0-6F0CCB6061A2}">
      <dgm:prSet/>
      <dgm:spPr/>
      <dgm:t>
        <a:bodyPr/>
        <a:lstStyle/>
        <a:p>
          <a:endParaRPr lang="en-US"/>
        </a:p>
      </dgm:t>
    </dgm:pt>
    <dgm:pt modelId="{7976ADD7-2EB0-49D5-9F85-07D902AF3D0E}" type="sibTrans" cxnId="{E99C2F5A-5587-4446-8AE0-6F0CCB6061A2}">
      <dgm:prSet/>
      <dgm:spPr>
        <a:effectLst/>
      </dgm:spPr>
      <dgm:t>
        <a:bodyPr/>
        <a:lstStyle/>
        <a:p>
          <a:endParaRPr lang="en-US"/>
        </a:p>
      </dgm:t>
    </dgm:pt>
    <dgm:pt modelId="{562EC1A8-0326-45E3-9618-7043C19CC909}">
      <dgm:prSet custT="1"/>
      <dgm:spPr>
        <a:gradFill rotWithShape="0">
          <a:gsLst>
            <a:gs pos="0">
              <a:srgbClr val="F6B104">
                <a:shade val="50000"/>
                <a:hueOff val="-216356"/>
                <a:satOff val="-3301"/>
                <a:lumOff val="16098"/>
                <a:alphaOff val="0"/>
                <a:satMod val="110000"/>
                <a:lumMod val="100000"/>
                <a:shade val="100000"/>
              </a:srgbClr>
            </a:gs>
            <a:gs pos="100000">
              <a:srgbClr val="F6B104">
                <a:shade val="50000"/>
                <a:hueOff val="-216356"/>
                <a:satOff val="-3301"/>
                <a:lumOff val="16098"/>
                <a:alphaOff val="0"/>
                <a:lumMod val="99000"/>
                <a:satMod val="120000"/>
                <a:shade val="78000"/>
              </a:srgbClr>
            </a:gs>
          </a:gsLst>
          <a:lin ang="5400000" scaled="0"/>
        </a:gradFill>
        <a:ln>
          <a:noFill/>
        </a:ln>
        <a:effectLst/>
      </dgm:spPr>
      <dgm:t>
        <a:bodyPr spcFirstLastPara="0" vert="horz" wrap="square" lIns="38100" tIns="38100" rIns="38100" bIns="38100" numCol="1" spcCol="1270" anchor="ctr" anchorCtr="0"/>
        <a:lstStyle/>
        <a:p>
          <a:pPr marL="0" lvl="0" indent="0" algn="ctr" defTabSz="444500">
            <a:lnSpc>
              <a:spcPct val="90000"/>
            </a:lnSpc>
            <a:spcBef>
              <a:spcPct val="0"/>
            </a:spcBef>
            <a:spcAft>
              <a:spcPct val="35000"/>
            </a:spcAft>
            <a:buNone/>
          </a:pP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RELEASE CANDIDATE</a:t>
          </a:r>
          <a:b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b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99% features complete</a:t>
          </a:r>
        </a:p>
      </dgm:t>
    </dgm:pt>
    <dgm:pt modelId="{F34F8341-3585-48B1-9CB6-71696B2B4C09}" type="parTrans" cxnId="{F2541A28-7DFD-4BF3-8D85-D92565353A63}">
      <dgm:prSet/>
      <dgm:spPr/>
      <dgm:t>
        <a:bodyPr/>
        <a:lstStyle/>
        <a:p>
          <a:endParaRPr lang="en-US"/>
        </a:p>
      </dgm:t>
    </dgm:pt>
    <dgm:pt modelId="{18EEA723-C845-4861-B7A9-ED18417FED94}" type="sibTrans" cxnId="{F2541A28-7DFD-4BF3-8D85-D92565353A63}">
      <dgm:prSet/>
      <dgm:spPr>
        <a:effectLst/>
      </dgm:spPr>
      <dgm:t>
        <a:bodyPr/>
        <a:lstStyle/>
        <a:p>
          <a:endParaRPr lang="en-US"/>
        </a:p>
      </dgm:t>
    </dgm:pt>
    <dgm:pt modelId="{B535AF99-785F-44D0-98E6-3EED8956624F}">
      <dgm:prSet/>
      <dgm:spPr>
        <a:gradFill rotWithShape="0">
          <a:gsLst>
            <a:gs pos="0">
              <a:schemeClr val="accent1">
                <a:shade val="50000"/>
                <a:hueOff val="-216356"/>
                <a:satOff val="-3301"/>
                <a:lumOff val="16098"/>
                <a:alphaOff val="0"/>
                <a:satMod val="110000"/>
                <a:lumMod val="100000"/>
                <a:shade val="100000"/>
              </a:schemeClr>
            </a:gs>
            <a:gs pos="100000">
              <a:schemeClr val="accent1">
                <a:shade val="50000"/>
                <a:hueOff val="-216356"/>
                <a:satOff val="-3301"/>
                <a:lumOff val="16098"/>
                <a:alphaOff val="0"/>
                <a:lumMod val="99000"/>
                <a:satMod val="120000"/>
                <a:shade val="78000"/>
              </a:schemeClr>
            </a:gs>
          </a:gsLst>
        </a:gradFill>
        <a:effectLst/>
      </dgm:spPr>
      <dgm:t>
        <a:bodyPr/>
        <a:lstStyle/>
        <a:p>
          <a:r>
            <a:rPr lang="en-US" b="1">
              <a:effectLst>
                <a:outerShdw blurRad="63500" dist="38100" dir="2700000" algn="tl" rotWithShape="0">
                  <a:prstClr val="black">
                    <a:alpha val="40000"/>
                  </a:prstClr>
                </a:outerShdw>
              </a:effectLst>
            </a:rPr>
            <a:t>GOLD MASTER</a:t>
          </a:r>
          <a:br>
            <a:rPr lang="en-US" b="1">
              <a:effectLst>
                <a:outerShdw blurRad="63500" dist="38100" dir="2700000" algn="tl" rotWithShape="0">
                  <a:prstClr val="black">
                    <a:alpha val="40000"/>
                  </a:prstClr>
                </a:outerShdw>
              </a:effectLst>
            </a:rPr>
          </a:br>
          <a:r>
            <a:rPr lang="en-US" b="1">
              <a:effectLst>
                <a:outerShdw blurRad="63500" dist="38100" dir="2700000" algn="tl" rotWithShape="0">
                  <a:prstClr val="black">
                    <a:alpha val="40000"/>
                  </a:prstClr>
                </a:outerShdw>
              </a:effectLst>
            </a:rPr>
            <a:t>100% features complete</a:t>
          </a:r>
        </a:p>
      </dgm:t>
    </dgm:pt>
    <dgm:pt modelId="{A8A23039-6DF8-435F-9907-8553F097C3FD}" type="parTrans" cxnId="{B55CF4FF-9FBB-4FD3-B58B-6D6FA7135BB4}">
      <dgm:prSet/>
      <dgm:spPr/>
      <dgm:t>
        <a:bodyPr/>
        <a:lstStyle/>
        <a:p>
          <a:endParaRPr lang="en-US"/>
        </a:p>
      </dgm:t>
    </dgm:pt>
    <dgm:pt modelId="{C4CEE213-DC75-4333-B9B5-173175583811}" type="sibTrans" cxnId="{B55CF4FF-9FBB-4FD3-B58B-6D6FA7135BB4}">
      <dgm:prSet/>
      <dgm:spPr/>
      <dgm:t>
        <a:bodyPr/>
        <a:lstStyle/>
        <a:p>
          <a:endParaRPr lang="en-US"/>
        </a:p>
      </dgm:t>
    </dgm:pt>
    <dgm:pt modelId="{8135997C-1A22-46BA-BF5E-6C9CED54FDB6}" type="pres">
      <dgm:prSet presAssocID="{7543A018-B786-468F-878E-66DF29B7A175}" presName="linearFlow" presStyleCnt="0">
        <dgm:presLayoutVars>
          <dgm:resizeHandles val="exact"/>
        </dgm:presLayoutVars>
      </dgm:prSet>
      <dgm:spPr/>
    </dgm:pt>
    <dgm:pt modelId="{5F6EB730-400E-4D40-A204-12CA2ECCD0AB}" type="pres">
      <dgm:prSet presAssocID="{A5017BED-8959-45D8-8C0E-008236CB5F09}" presName="node" presStyleLbl="node1" presStyleIdx="0" presStyleCnt="6">
        <dgm:presLayoutVars>
          <dgm:bulletEnabled val="1"/>
        </dgm:presLayoutVars>
      </dgm:prSet>
      <dgm:spPr>
        <a:xfrm>
          <a:off x="43098" y="1801"/>
          <a:ext cx="1236170" cy="533838"/>
        </a:xfrm>
        <a:prstGeom prst="roundRect">
          <a:avLst>
            <a:gd name="adj" fmla="val 10000"/>
          </a:avLst>
        </a:prstGeom>
      </dgm:spPr>
    </dgm:pt>
    <dgm:pt modelId="{7C5A6DA3-A0CC-4234-9C2F-9BE3F0CF6E32}" type="pres">
      <dgm:prSet presAssocID="{5B671886-EDAE-4959-95F9-38A49D42C2A0}" presName="sibTrans" presStyleLbl="sibTrans2D1" presStyleIdx="0" presStyleCnt="5"/>
      <dgm:spPr/>
    </dgm:pt>
    <dgm:pt modelId="{FF169C21-D84E-423F-9EF4-A2E121D3A583}" type="pres">
      <dgm:prSet presAssocID="{5B671886-EDAE-4959-95F9-38A49D42C2A0}" presName="connectorText" presStyleLbl="sibTrans2D1" presStyleIdx="0" presStyleCnt="5"/>
      <dgm:spPr/>
    </dgm:pt>
    <dgm:pt modelId="{6453BAE1-9F87-4737-B5C2-B21775C806AD}" type="pres">
      <dgm:prSet presAssocID="{781905C7-3355-442D-90BB-829C5D175714}" presName="node" presStyleLbl="node1" presStyleIdx="1" presStyleCnt="6">
        <dgm:presLayoutVars>
          <dgm:bulletEnabled val="1"/>
        </dgm:presLayoutVars>
      </dgm:prSet>
      <dgm:spPr>
        <a:xfrm>
          <a:off x="43098" y="802560"/>
          <a:ext cx="1236170" cy="533838"/>
        </a:xfrm>
        <a:prstGeom prst="roundRect">
          <a:avLst>
            <a:gd name="adj" fmla="val 10000"/>
          </a:avLst>
        </a:prstGeom>
      </dgm:spPr>
    </dgm:pt>
    <dgm:pt modelId="{F4FCBBDC-97BB-481D-9C65-B087395375F4}" type="pres">
      <dgm:prSet presAssocID="{ECC7CCB9-31FB-4970-B8DE-C3D86DF09FD8}" presName="sibTrans" presStyleLbl="sibTrans2D1" presStyleIdx="1" presStyleCnt="5"/>
      <dgm:spPr/>
    </dgm:pt>
    <dgm:pt modelId="{DF09CCF6-54DE-4726-A74B-2ED49448313E}" type="pres">
      <dgm:prSet presAssocID="{ECC7CCB9-31FB-4970-B8DE-C3D86DF09FD8}" presName="connectorText" presStyleLbl="sibTrans2D1" presStyleIdx="1" presStyleCnt="5"/>
      <dgm:spPr/>
    </dgm:pt>
    <dgm:pt modelId="{40D5F0A5-67CA-451F-8FEF-6A225088198B}" type="pres">
      <dgm:prSet presAssocID="{667FC9F8-67D1-4708-9942-347C31C74EB2}" presName="node" presStyleLbl="node1" presStyleIdx="2" presStyleCnt="6">
        <dgm:presLayoutVars>
          <dgm:bulletEnabled val="1"/>
        </dgm:presLayoutVars>
      </dgm:prSet>
      <dgm:spPr>
        <a:xfrm>
          <a:off x="43098" y="1603318"/>
          <a:ext cx="1236170" cy="533838"/>
        </a:xfrm>
        <a:prstGeom prst="roundRect">
          <a:avLst>
            <a:gd name="adj" fmla="val 10000"/>
          </a:avLst>
        </a:prstGeom>
      </dgm:spPr>
    </dgm:pt>
    <dgm:pt modelId="{B11DDE0E-85EE-493E-923E-B21D6B51CEF2}" type="pres">
      <dgm:prSet presAssocID="{0CB9A866-C549-4F1C-87D1-3A1AD6B0D40E}" presName="sibTrans" presStyleLbl="sibTrans2D1" presStyleIdx="2" presStyleCnt="5"/>
      <dgm:spPr/>
    </dgm:pt>
    <dgm:pt modelId="{896C483C-59EC-403D-83EA-BB4481F6210C}" type="pres">
      <dgm:prSet presAssocID="{0CB9A866-C549-4F1C-87D1-3A1AD6B0D40E}" presName="connectorText" presStyleLbl="sibTrans2D1" presStyleIdx="2" presStyleCnt="5"/>
      <dgm:spPr/>
    </dgm:pt>
    <dgm:pt modelId="{1D19DA74-ABC8-4265-BF71-F140B0FA1C31}" type="pres">
      <dgm:prSet presAssocID="{7F55EF52-97EE-45A2-B8E5-FA43375BF19E}" presName="node" presStyleLbl="node1" presStyleIdx="3" presStyleCnt="6" custLinFactNeighborX="-1900" custLinFactNeighborY="-2772">
        <dgm:presLayoutVars>
          <dgm:bulletEnabled val="1"/>
        </dgm:presLayoutVars>
      </dgm:prSet>
      <dgm:spPr>
        <a:xfrm>
          <a:off x="86279" y="2396677"/>
          <a:ext cx="1107715" cy="533838"/>
        </a:xfrm>
        <a:prstGeom prst="roundRect">
          <a:avLst>
            <a:gd name="adj" fmla="val 10000"/>
          </a:avLst>
        </a:prstGeom>
      </dgm:spPr>
    </dgm:pt>
    <dgm:pt modelId="{1759CE9D-4D43-4E18-85F7-E7EFFBBA688A}" type="pres">
      <dgm:prSet presAssocID="{7976ADD7-2EB0-49D5-9F85-07D902AF3D0E}" presName="sibTrans" presStyleLbl="sibTrans2D1" presStyleIdx="3" presStyleCnt="5"/>
      <dgm:spPr/>
    </dgm:pt>
    <dgm:pt modelId="{5407C63D-EF35-47D6-875A-0858452551D0}" type="pres">
      <dgm:prSet presAssocID="{7976ADD7-2EB0-49D5-9F85-07D902AF3D0E}" presName="connectorText" presStyleLbl="sibTrans2D1" presStyleIdx="3" presStyleCnt="5"/>
      <dgm:spPr/>
    </dgm:pt>
    <dgm:pt modelId="{20EDDD4C-C309-4597-9ED5-5C13F127617C}" type="pres">
      <dgm:prSet presAssocID="{562EC1A8-0326-45E3-9618-7043C19CC909}" presName="node" presStyleLbl="node1" presStyleIdx="4" presStyleCnt="6">
        <dgm:presLayoutVars>
          <dgm:bulletEnabled val="1"/>
        </dgm:presLayoutVars>
      </dgm:prSet>
      <dgm:spPr>
        <a:xfrm>
          <a:off x="107326" y="3204835"/>
          <a:ext cx="1107715" cy="533838"/>
        </a:xfrm>
        <a:prstGeom prst="roundRect">
          <a:avLst>
            <a:gd name="adj" fmla="val 10000"/>
          </a:avLst>
        </a:prstGeom>
      </dgm:spPr>
    </dgm:pt>
    <dgm:pt modelId="{DFC70184-73FB-4EC2-BB92-D8F073D6A85A}" type="pres">
      <dgm:prSet presAssocID="{18EEA723-C845-4861-B7A9-ED18417FED94}" presName="sibTrans" presStyleLbl="sibTrans2D1" presStyleIdx="4" presStyleCnt="5"/>
      <dgm:spPr/>
    </dgm:pt>
    <dgm:pt modelId="{06CBD397-6FB3-4564-B019-8BACDCE180F1}" type="pres">
      <dgm:prSet presAssocID="{18EEA723-C845-4861-B7A9-ED18417FED94}" presName="connectorText" presStyleLbl="sibTrans2D1" presStyleIdx="4" presStyleCnt="5"/>
      <dgm:spPr/>
    </dgm:pt>
    <dgm:pt modelId="{C5FC8BD6-1DAF-4681-81D5-25EFD01869C4}" type="pres">
      <dgm:prSet presAssocID="{B535AF99-785F-44D0-98E6-3EED8956624F}" presName="node" presStyleLbl="node1" presStyleIdx="5" presStyleCnt="6">
        <dgm:presLayoutVars>
          <dgm:bulletEnabled val="1"/>
        </dgm:presLayoutVars>
      </dgm:prSet>
      <dgm:spPr/>
    </dgm:pt>
  </dgm:ptLst>
  <dgm:cxnLst>
    <dgm:cxn modelId="{6A13DF0B-19DA-4254-9D2C-ADB07F6F9117}" type="presOf" srcId="{5B671886-EDAE-4959-95F9-38A49D42C2A0}" destId="{FF169C21-D84E-423F-9EF4-A2E121D3A583}" srcOrd="1" destOrd="0" presId="urn:microsoft.com/office/officeart/2005/8/layout/process2"/>
    <dgm:cxn modelId="{6A72FF13-6E28-4DCB-9789-1BFB7C0A609E}" srcId="{7543A018-B786-468F-878E-66DF29B7A175}" destId="{781905C7-3355-442D-90BB-829C5D175714}" srcOrd="1" destOrd="0" parTransId="{C1CF9062-84DD-4E8A-A454-11D4B0F73F61}" sibTransId="{ECC7CCB9-31FB-4970-B8DE-C3D86DF09FD8}"/>
    <dgm:cxn modelId="{94890019-37D5-429E-9168-0E52CA3BD2F2}" type="presOf" srcId="{7F55EF52-97EE-45A2-B8E5-FA43375BF19E}" destId="{1D19DA74-ABC8-4265-BF71-F140B0FA1C31}" srcOrd="0" destOrd="0" presId="urn:microsoft.com/office/officeart/2005/8/layout/process2"/>
    <dgm:cxn modelId="{E2856B25-425C-4B3D-9402-178BBC27220D}" type="presOf" srcId="{562EC1A8-0326-45E3-9618-7043C19CC909}" destId="{20EDDD4C-C309-4597-9ED5-5C13F127617C}" srcOrd="0" destOrd="0" presId="urn:microsoft.com/office/officeart/2005/8/layout/process2"/>
    <dgm:cxn modelId="{817BAE27-7970-4653-9277-62252082C135}" type="presOf" srcId="{667FC9F8-67D1-4708-9942-347C31C74EB2}" destId="{40D5F0A5-67CA-451F-8FEF-6A225088198B}" srcOrd="0" destOrd="0" presId="urn:microsoft.com/office/officeart/2005/8/layout/process2"/>
    <dgm:cxn modelId="{F2541A28-7DFD-4BF3-8D85-D92565353A63}" srcId="{7543A018-B786-468F-878E-66DF29B7A175}" destId="{562EC1A8-0326-45E3-9618-7043C19CC909}" srcOrd="4" destOrd="0" parTransId="{F34F8341-3585-48B1-9CB6-71696B2B4C09}" sibTransId="{18EEA723-C845-4861-B7A9-ED18417FED94}"/>
    <dgm:cxn modelId="{01F2BE39-D1A3-4A05-B898-B7FC4536CD38}" type="presOf" srcId="{18EEA723-C845-4861-B7A9-ED18417FED94}" destId="{DFC70184-73FB-4EC2-BB92-D8F073D6A85A}" srcOrd="0" destOrd="0" presId="urn:microsoft.com/office/officeart/2005/8/layout/process2"/>
    <dgm:cxn modelId="{8DB0CF74-9469-486B-B8CE-32B51C2C993A}" type="presOf" srcId="{5B671886-EDAE-4959-95F9-38A49D42C2A0}" destId="{7C5A6DA3-A0CC-4234-9C2F-9BE3F0CF6E32}" srcOrd="0" destOrd="0" presId="urn:microsoft.com/office/officeart/2005/8/layout/process2"/>
    <dgm:cxn modelId="{E99C2F5A-5587-4446-8AE0-6F0CCB6061A2}" srcId="{7543A018-B786-468F-878E-66DF29B7A175}" destId="{7F55EF52-97EE-45A2-B8E5-FA43375BF19E}" srcOrd="3" destOrd="0" parTransId="{9BE50E0B-3198-4C79-B92E-C5C953953008}" sibTransId="{7976ADD7-2EB0-49D5-9F85-07D902AF3D0E}"/>
    <dgm:cxn modelId="{47D3867A-DEE2-406A-8955-474780A27D0A}" type="presOf" srcId="{0CB9A866-C549-4F1C-87D1-3A1AD6B0D40E}" destId="{896C483C-59EC-403D-83EA-BB4481F6210C}" srcOrd="1" destOrd="0" presId="urn:microsoft.com/office/officeart/2005/8/layout/process2"/>
    <dgm:cxn modelId="{400DDF80-202D-4B32-AA78-442773C93550}" type="presOf" srcId="{B535AF99-785F-44D0-98E6-3EED8956624F}" destId="{C5FC8BD6-1DAF-4681-81D5-25EFD01869C4}" srcOrd="0" destOrd="0" presId="urn:microsoft.com/office/officeart/2005/8/layout/process2"/>
    <dgm:cxn modelId="{5A8B8084-72B9-4BCD-AD36-95EFB0CFC8E3}" type="presOf" srcId="{7543A018-B786-468F-878E-66DF29B7A175}" destId="{8135997C-1A22-46BA-BF5E-6C9CED54FDB6}" srcOrd="0" destOrd="0" presId="urn:microsoft.com/office/officeart/2005/8/layout/process2"/>
    <dgm:cxn modelId="{4ECBC890-4632-4327-B823-786C5CE111A4}" srcId="{7543A018-B786-468F-878E-66DF29B7A175}" destId="{667FC9F8-67D1-4708-9942-347C31C74EB2}" srcOrd="2" destOrd="0" parTransId="{C0694DB3-F41A-4F7D-938C-984F4BB81680}" sibTransId="{0CB9A866-C549-4F1C-87D1-3A1AD6B0D40E}"/>
    <dgm:cxn modelId="{6E38ABAC-B65D-43C3-8D57-5D69B123AC2A}" type="presOf" srcId="{7976ADD7-2EB0-49D5-9F85-07D902AF3D0E}" destId="{1759CE9D-4D43-4E18-85F7-E7EFFBBA688A}" srcOrd="0" destOrd="0" presId="urn:microsoft.com/office/officeart/2005/8/layout/process2"/>
    <dgm:cxn modelId="{99DA25B8-E966-41F8-964C-2A712FDF1AC5}" srcId="{7543A018-B786-468F-878E-66DF29B7A175}" destId="{A5017BED-8959-45D8-8C0E-008236CB5F09}" srcOrd="0" destOrd="0" parTransId="{F0A91DF7-F511-46EE-B0C7-C3FE9D5EF483}" sibTransId="{5B671886-EDAE-4959-95F9-38A49D42C2A0}"/>
    <dgm:cxn modelId="{B90231BB-3299-4A72-B5C8-EEDE2B908AB8}" type="presOf" srcId="{18EEA723-C845-4861-B7A9-ED18417FED94}" destId="{06CBD397-6FB3-4564-B019-8BACDCE180F1}" srcOrd="1" destOrd="0" presId="urn:microsoft.com/office/officeart/2005/8/layout/process2"/>
    <dgm:cxn modelId="{64E606D0-5D6D-4EBD-9EE7-6ED59721CEE9}" type="presOf" srcId="{781905C7-3355-442D-90BB-829C5D175714}" destId="{6453BAE1-9F87-4737-B5C2-B21775C806AD}" srcOrd="0" destOrd="0" presId="urn:microsoft.com/office/officeart/2005/8/layout/process2"/>
    <dgm:cxn modelId="{A06326D1-1F4F-431A-9E70-A74AA62254B6}" type="presOf" srcId="{ECC7CCB9-31FB-4970-B8DE-C3D86DF09FD8}" destId="{F4FCBBDC-97BB-481D-9C65-B087395375F4}" srcOrd="0" destOrd="0" presId="urn:microsoft.com/office/officeart/2005/8/layout/process2"/>
    <dgm:cxn modelId="{8B02CED6-5487-4A55-989F-74C434A416A4}" type="presOf" srcId="{A5017BED-8959-45D8-8C0E-008236CB5F09}" destId="{5F6EB730-400E-4D40-A204-12CA2ECCD0AB}" srcOrd="0" destOrd="0" presId="urn:microsoft.com/office/officeart/2005/8/layout/process2"/>
    <dgm:cxn modelId="{9B4CA4E1-A4CE-45D0-BA94-6479BF20012D}" type="presOf" srcId="{7976ADD7-2EB0-49D5-9F85-07D902AF3D0E}" destId="{5407C63D-EF35-47D6-875A-0858452551D0}" srcOrd="1" destOrd="0" presId="urn:microsoft.com/office/officeart/2005/8/layout/process2"/>
    <dgm:cxn modelId="{1C5460ED-1055-41CA-8136-C01F370FB59F}" type="presOf" srcId="{ECC7CCB9-31FB-4970-B8DE-C3D86DF09FD8}" destId="{DF09CCF6-54DE-4726-A74B-2ED49448313E}" srcOrd="1" destOrd="0" presId="urn:microsoft.com/office/officeart/2005/8/layout/process2"/>
    <dgm:cxn modelId="{2E5AEBEF-D6B2-4DA3-ABA2-D4D7ADAE5F50}" type="presOf" srcId="{0CB9A866-C549-4F1C-87D1-3A1AD6B0D40E}" destId="{B11DDE0E-85EE-493E-923E-B21D6B51CEF2}" srcOrd="0" destOrd="0" presId="urn:microsoft.com/office/officeart/2005/8/layout/process2"/>
    <dgm:cxn modelId="{B55CF4FF-9FBB-4FD3-B58B-6D6FA7135BB4}" srcId="{7543A018-B786-468F-878E-66DF29B7A175}" destId="{B535AF99-785F-44D0-98E6-3EED8956624F}" srcOrd="5" destOrd="0" parTransId="{A8A23039-6DF8-435F-9907-8553F097C3FD}" sibTransId="{C4CEE213-DC75-4333-B9B5-173175583811}"/>
    <dgm:cxn modelId="{D964FAA1-612D-4E5D-A6F1-10485759792C}" type="presParOf" srcId="{8135997C-1A22-46BA-BF5E-6C9CED54FDB6}" destId="{5F6EB730-400E-4D40-A204-12CA2ECCD0AB}" srcOrd="0" destOrd="0" presId="urn:microsoft.com/office/officeart/2005/8/layout/process2"/>
    <dgm:cxn modelId="{8A660A4A-A017-488C-9540-F7D10B4135CF}" type="presParOf" srcId="{8135997C-1A22-46BA-BF5E-6C9CED54FDB6}" destId="{7C5A6DA3-A0CC-4234-9C2F-9BE3F0CF6E32}" srcOrd="1" destOrd="0" presId="urn:microsoft.com/office/officeart/2005/8/layout/process2"/>
    <dgm:cxn modelId="{336F0F10-D928-42EE-A8C3-318ACB19FD90}" type="presParOf" srcId="{7C5A6DA3-A0CC-4234-9C2F-9BE3F0CF6E32}" destId="{FF169C21-D84E-423F-9EF4-A2E121D3A583}" srcOrd="0" destOrd="0" presId="urn:microsoft.com/office/officeart/2005/8/layout/process2"/>
    <dgm:cxn modelId="{46473052-B5DD-4E98-A286-4FF3C654AD69}" type="presParOf" srcId="{8135997C-1A22-46BA-BF5E-6C9CED54FDB6}" destId="{6453BAE1-9F87-4737-B5C2-B21775C806AD}" srcOrd="2" destOrd="0" presId="urn:microsoft.com/office/officeart/2005/8/layout/process2"/>
    <dgm:cxn modelId="{39106C4B-C360-45ED-BD45-B132935D48AC}" type="presParOf" srcId="{8135997C-1A22-46BA-BF5E-6C9CED54FDB6}" destId="{F4FCBBDC-97BB-481D-9C65-B087395375F4}" srcOrd="3" destOrd="0" presId="urn:microsoft.com/office/officeart/2005/8/layout/process2"/>
    <dgm:cxn modelId="{93AEFCA0-7080-4E13-9FFF-127ECD640EF3}" type="presParOf" srcId="{F4FCBBDC-97BB-481D-9C65-B087395375F4}" destId="{DF09CCF6-54DE-4726-A74B-2ED49448313E}" srcOrd="0" destOrd="0" presId="urn:microsoft.com/office/officeart/2005/8/layout/process2"/>
    <dgm:cxn modelId="{8631A2F8-AD4C-4B7D-BC01-2608246878CC}" type="presParOf" srcId="{8135997C-1A22-46BA-BF5E-6C9CED54FDB6}" destId="{40D5F0A5-67CA-451F-8FEF-6A225088198B}" srcOrd="4" destOrd="0" presId="urn:microsoft.com/office/officeart/2005/8/layout/process2"/>
    <dgm:cxn modelId="{F7F7DE6C-F7DD-4686-B156-52907EFA3E24}" type="presParOf" srcId="{8135997C-1A22-46BA-BF5E-6C9CED54FDB6}" destId="{B11DDE0E-85EE-493E-923E-B21D6B51CEF2}" srcOrd="5" destOrd="0" presId="urn:microsoft.com/office/officeart/2005/8/layout/process2"/>
    <dgm:cxn modelId="{A86A36D8-6EDE-4131-A161-27D7FA23553F}" type="presParOf" srcId="{B11DDE0E-85EE-493E-923E-B21D6B51CEF2}" destId="{896C483C-59EC-403D-83EA-BB4481F6210C}" srcOrd="0" destOrd="0" presId="urn:microsoft.com/office/officeart/2005/8/layout/process2"/>
    <dgm:cxn modelId="{54635348-8237-4691-A0BC-4B9A93E99DB0}" type="presParOf" srcId="{8135997C-1A22-46BA-BF5E-6C9CED54FDB6}" destId="{1D19DA74-ABC8-4265-BF71-F140B0FA1C31}" srcOrd="6" destOrd="0" presId="urn:microsoft.com/office/officeart/2005/8/layout/process2"/>
    <dgm:cxn modelId="{D294C051-7ED7-4376-828E-5804FC1AB10A}" type="presParOf" srcId="{8135997C-1A22-46BA-BF5E-6C9CED54FDB6}" destId="{1759CE9D-4D43-4E18-85F7-E7EFFBBA688A}" srcOrd="7" destOrd="0" presId="urn:microsoft.com/office/officeart/2005/8/layout/process2"/>
    <dgm:cxn modelId="{80506E83-094A-4424-A6A8-7838761A5302}" type="presParOf" srcId="{1759CE9D-4D43-4E18-85F7-E7EFFBBA688A}" destId="{5407C63D-EF35-47D6-875A-0858452551D0}" srcOrd="0" destOrd="0" presId="urn:microsoft.com/office/officeart/2005/8/layout/process2"/>
    <dgm:cxn modelId="{390A8FE8-5199-4927-8F2E-69DFA660E049}" type="presParOf" srcId="{8135997C-1A22-46BA-BF5E-6C9CED54FDB6}" destId="{20EDDD4C-C309-4597-9ED5-5C13F127617C}" srcOrd="8" destOrd="0" presId="urn:microsoft.com/office/officeart/2005/8/layout/process2"/>
    <dgm:cxn modelId="{871AAD81-25A2-4D3F-B6DB-5D9DA042FE18}" type="presParOf" srcId="{8135997C-1A22-46BA-BF5E-6C9CED54FDB6}" destId="{DFC70184-73FB-4EC2-BB92-D8F073D6A85A}" srcOrd="9" destOrd="0" presId="urn:microsoft.com/office/officeart/2005/8/layout/process2"/>
    <dgm:cxn modelId="{6844B54B-04ED-4665-BE0C-FF9D82FF9E53}" type="presParOf" srcId="{DFC70184-73FB-4EC2-BB92-D8F073D6A85A}" destId="{06CBD397-6FB3-4564-B019-8BACDCE180F1}" srcOrd="0" destOrd="0" presId="urn:microsoft.com/office/officeart/2005/8/layout/process2"/>
    <dgm:cxn modelId="{25FE5CC4-4CBF-403D-B019-B44CB1D70F26}" type="presParOf" srcId="{8135997C-1A22-46BA-BF5E-6C9CED54FDB6}" destId="{C5FC8BD6-1DAF-4681-81D5-25EFD01869C4}" srcOrd="10" destOrd="0" presId="urn:microsoft.com/office/officeart/2005/8/layout/process2"/>
  </dgm:cxnLst>
  <dgm:bg>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6EB730-400E-4D40-A204-12CA2ECCD0AB}">
      <dsp:nvSpPr>
        <dsp:cNvPr id="0" name=""/>
        <dsp:cNvSpPr/>
      </dsp:nvSpPr>
      <dsp:spPr>
        <a:xfrm>
          <a:off x="33923" y="1801"/>
          <a:ext cx="1254521" cy="533838"/>
        </a:xfrm>
        <a:prstGeom prst="roundRect">
          <a:avLst>
            <a:gd name="adj" fmla="val 10000"/>
          </a:avLst>
        </a:prstGeom>
        <a:gradFill rotWithShape="0">
          <a:gsLst>
            <a:gs pos="0">
              <a:srgbClr val="F6B104">
                <a:shade val="50000"/>
                <a:hueOff val="-216356"/>
                <a:satOff val="-3301"/>
                <a:lumOff val="16098"/>
                <a:alphaOff val="0"/>
                <a:satMod val="110000"/>
                <a:lumMod val="100000"/>
                <a:shade val="100000"/>
              </a:srgbClr>
            </a:gs>
            <a:gs pos="100000">
              <a:srgbClr val="F6B104">
                <a:shade val="50000"/>
                <a:hueOff val="-216356"/>
                <a:satOff val="-3301"/>
                <a:lumOff val="16098"/>
                <a:alphaOff val="0"/>
                <a:lumMod val="99000"/>
                <a:satMod val="120000"/>
                <a:shade val="78000"/>
              </a:srgb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prstClr val="white"/>
              </a:solidFill>
              <a:effectLst>
                <a:outerShdw blurRad="63500" dist="25400" dir="2700000" algn="tl" rotWithShape="0">
                  <a:prstClr val="black">
                    <a:alpha val="40000"/>
                  </a:prstClr>
                </a:outerShdw>
              </a:effectLst>
              <a:latin typeface="Calibri"/>
              <a:ea typeface="+mn-ea"/>
              <a:cs typeface="+mn-cs"/>
            </a:rPr>
            <a:t>KICK-OFF</a:t>
          </a:r>
          <a:br>
            <a:rPr lang="en-US" sz="1000" b="1" kern="1200">
              <a:solidFill>
                <a:prstClr val="white"/>
              </a:solidFill>
              <a:effectLst>
                <a:outerShdw blurRad="63500" dist="25400" dir="2700000" algn="tl" rotWithShape="0">
                  <a:prstClr val="black">
                    <a:alpha val="40000"/>
                  </a:prstClr>
                </a:outerShdw>
              </a:effectLst>
              <a:latin typeface="Calibri"/>
              <a:ea typeface="+mn-ea"/>
              <a:cs typeface="+mn-cs"/>
            </a:rPr>
          </a:br>
          <a:r>
            <a:rPr lang="en-US" sz="1000" b="1" kern="1200">
              <a:solidFill>
                <a:prstClr val="white"/>
              </a:solidFill>
              <a:effectLst>
                <a:outerShdw blurRad="63500" dist="25400" dir="2700000" algn="tl" rotWithShape="0">
                  <a:prstClr val="black">
                    <a:alpha val="40000"/>
                  </a:prstClr>
                </a:outerShdw>
              </a:effectLst>
              <a:latin typeface="Calibri"/>
              <a:ea typeface="+mn-ea"/>
              <a:cs typeface="+mn-cs"/>
            </a:rPr>
            <a:t>Team Introductions and project initiation</a:t>
          </a:r>
        </a:p>
      </dsp:txBody>
      <dsp:txXfrm>
        <a:off x="49559" y="17437"/>
        <a:ext cx="1223249" cy="502566"/>
      </dsp:txXfrm>
    </dsp:sp>
    <dsp:sp modelId="{7C5A6DA3-A0CC-4234-9C2F-9BE3F0CF6E32}">
      <dsp:nvSpPr>
        <dsp:cNvPr id="0" name=""/>
        <dsp:cNvSpPr/>
      </dsp:nvSpPr>
      <dsp:spPr>
        <a:xfrm rot="5400000">
          <a:off x="561089" y="548986"/>
          <a:ext cx="200189" cy="240227"/>
        </a:xfrm>
        <a:prstGeom prst="rightArrow">
          <a:avLst>
            <a:gd name="adj1" fmla="val 60000"/>
            <a:gd name="adj2" fmla="val 50000"/>
          </a:avLst>
        </a:prstGeom>
        <a:gradFill rotWithShape="0">
          <a:gsLst>
            <a:gs pos="0">
              <a:schemeClr val="accent1">
                <a:shade val="90000"/>
                <a:hueOff val="0"/>
                <a:satOff val="0"/>
                <a:lumOff val="0"/>
                <a:alphaOff val="0"/>
                <a:satMod val="103000"/>
                <a:lumMod val="102000"/>
                <a:tint val="94000"/>
              </a:schemeClr>
            </a:gs>
            <a:gs pos="50000">
              <a:schemeClr val="accent1">
                <a:shade val="90000"/>
                <a:hueOff val="0"/>
                <a:satOff val="0"/>
                <a:lumOff val="0"/>
                <a:alphaOff val="0"/>
                <a:satMod val="110000"/>
                <a:lumMod val="100000"/>
                <a:shade val="100000"/>
              </a:schemeClr>
            </a:gs>
            <a:gs pos="100000">
              <a:schemeClr val="accent1">
                <a:shade val="9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5400000">
        <a:off x="589116" y="569005"/>
        <a:ext cx="144137" cy="140132"/>
      </dsp:txXfrm>
    </dsp:sp>
    <dsp:sp modelId="{6453BAE1-9F87-4737-B5C2-B21775C806AD}">
      <dsp:nvSpPr>
        <dsp:cNvPr id="0" name=""/>
        <dsp:cNvSpPr/>
      </dsp:nvSpPr>
      <dsp:spPr>
        <a:xfrm>
          <a:off x="33923" y="802560"/>
          <a:ext cx="1254521" cy="533838"/>
        </a:xfrm>
        <a:prstGeom prst="roundRect">
          <a:avLst>
            <a:gd name="adj" fmla="val 10000"/>
          </a:avLst>
        </a:prstGeom>
        <a:gradFill rotWithShape="0">
          <a:gsLst>
            <a:gs pos="0">
              <a:srgbClr val="F6B104">
                <a:shade val="50000"/>
                <a:hueOff val="-216356"/>
                <a:satOff val="-3301"/>
                <a:lumOff val="16098"/>
                <a:alphaOff val="0"/>
                <a:satMod val="110000"/>
                <a:lumMod val="100000"/>
                <a:shade val="100000"/>
              </a:srgbClr>
            </a:gs>
            <a:gs pos="100000">
              <a:srgbClr val="F6B104">
                <a:shade val="50000"/>
                <a:hueOff val="-216356"/>
                <a:satOff val="-3301"/>
                <a:lumOff val="16098"/>
                <a:alphaOff val="0"/>
                <a:lumMod val="99000"/>
                <a:satMod val="120000"/>
                <a:shade val="78000"/>
              </a:srgb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PRE-ALPHA</a:t>
          </a:r>
          <a:b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b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25% features complete</a:t>
          </a:r>
        </a:p>
      </dsp:txBody>
      <dsp:txXfrm>
        <a:off x="49559" y="818196"/>
        <a:ext cx="1223249" cy="502566"/>
      </dsp:txXfrm>
    </dsp:sp>
    <dsp:sp modelId="{F4FCBBDC-97BB-481D-9C65-B087395375F4}">
      <dsp:nvSpPr>
        <dsp:cNvPr id="0" name=""/>
        <dsp:cNvSpPr/>
      </dsp:nvSpPr>
      <dsp:spPr>
        <a:xfrm rot="5400000">
          <a:off x="561089" y="1349744"/>
          <a:ext cx="200189" cy="240227"/>
        </a:xfrm>
        <a:prstGeom prst="rightArrow">
          <a:avLst>
            <a:gd name="adj1" fmla="val 60000"/>
            <a:gd name="adj2" fmla="val 50000"/>
          </a:avLst>
        </a:prstGeom>
        <a:gradFill rotWithShape="0">
          <a:gsLst>
            <a:gs pos="0">
              <a:schemeClr val="accent1">
                <a:shade val="90000"/>
                <a:hueOff val="-274968"/>
                <a:satOff val="-3748"/>
                <a:lumOff val="15667"/>
                <a:alphaOff val="0"/>
                <a:satMod val="103000"/>
                <a:lumMod val="102000"/>
                <a:tint val="94000"/>
              </a:schemeClr>
            </a:gs>
            <a:gs pos="50000">
              <a:schemeClr val="accent1">
                <a:shade val="90000"/>
                <a:hueOff val="-274968"/>
                <a:satOff val="-3748"/>
                <a:lumOff val="15667"/>
                <a:alphaOff val="0"/>
                <a:satMod val="110000"/>
                <a:lumMod val="100000"/>
                <a:shade val="100000"/>
              </a:schemeClr>
            </a:gs>
            <a:gs pos="100000">
              <a:schemeClr val="accent1">
                <a:shade val="90000"/>
                <a:hueOff val="-274968"/>
                <a:satOff val="-3748"/>
                <a:lumOff val="15667"/>
                <a:alphaOff val="0"/>
                <a:lumMod val="99000"/>
                <a:satMod val="120000"/>
                <a:shade val="7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5400000">
        <a:off x="589116" y="1369763"/>
        <a:ext cx="144137" cy="140132"/>
      </dsp:txXfrm>
    </dsp:sp>
    <dsp:sp modelId="{40D5F0A5-67CA-451F-8FEF-6A225088198B}">
      <dsp:nvSpPr>
        <dsp:cNvPr id="0" name=""/>
        <dsp:cNvSpPr/>
      </dsp:nvSpPr>
      <dsp:spPr>
        <a:xfrm>
          <a:off x="33923" y="1603318"/>
          <a:ext cx="1254521" cy="533838"/>
        </a:xfrm>
        <a:prstGeom prst="roundRect">
          <a:avLst>
            <a:gd name="adj" fmla="val 10000"/>
          </a:avLst>
        </a:prstGeom>
        <a:gradFill rotWithShape="0">
          <a:gsLst>
            <a:gs pos="0">
              <a:srgbClr val="F6B104">
                <a:shade val="50000"/>
                <a:hueOff val="-216356"/>
                <a:satOff val="-3301"/>
                <a:lumOff val="16098"/>
                <a:alphaOff val="0"/>
                <a:satMod val="110000"/>
                <a:lumMod val="100000"/>
                <a:shade val="100000"/>
              </a:srgbClr>
            </a:gs>
            <a:gs pos="100000">
              <a:srgbClr val="F6B104">
                <a:shade val="50000"/>
                <a:hueOff val="-216356"/>
                <a:satOff val="-3301"/>
                <a:lumOff val="16098"/>
                <a:alphaOff val="0"/>
                <a:lumMod val="99000"/>
                <a:satMod val="120000"/>
                <a:shade val="78000"/>
              </a:srgb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ALPHA</a:t>
          </a:r>
          <a:b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b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50% features complete</a:t>
          </a:r>
        </a:p>
      </dsp:txBody>
      <dsp:txXfrm>
        <a:off x="49559" y="1618954"/>
        <a:ext cx="1223249" cy="502566"/>
      </dsp:txXfrm>
    </dsp:sp>
    <dsp:sp modelId="{B11DDE0E-85EE-493E-923E-B21D6B51CEF2}">
      <dsp:nvSpPr>
        <dsp:cNvPr id="0" name=""/>
        <dsp:cNvSpPr/>
      </dsp:nvSpPr>
      <dsp:spPr>
        <a:xfrm rot="5503254">
          <a:off x="551901" y="2146803"/>
          <a:ext cx="194728" cy="240227"/>
        </a:xfrm>
        <a:prstGeom prst="rightArrow">
          <a:avLst>
            <a:gd name="adj1" fmla="val 60000"/>
            <a:gd name="adj2" fmla="val 50000"/>
          </a:avLst>
        </a:prstGeom>
        <a:gradFill rotWithShape="0">
          <a:gsLst>
            <a:gs pos="0">
              <a:schemeClr val="accent1">
                <a:shade val="90000"/>
                <a:hueOff val="-549935"/>
                <a:satOff val="-7495"/>
                <a:lumOff val="31334"/>
                <a:alphaOff val="0"/>
                <a:satMod val="103000"/>
                <a:lumMod val="102000"/>
                <a:tint val="94000"/>
              </a:schemeClr>
            </a:gs>
            <a:gs pos="50000">
              <a:schemeClr val="accent1">
                <a:shade val="90000"/>
                <a:hueOff val="-549935"/>
                <a:satOff val="-7495"/>
                <a:lumOff val="31334"/>
                <a:alphaOff val="0"/>
                <a:satMod val="110000"/>
                <a:lumMod val="100000"/>
                <a:shade val="100000"/>
              </a:schemeClr>
            </a:gs>
            <a:gs pos="100000">
              <a:schemeClr val="accent1">
                <a:shade val="90000"/>
                <a:hueOff val="-549935"/>
                <a:satOff val="-7495"/>
                <a:lumOff val="31334"/>
                <a:alphaOff val="0"/>
                <a:lumMod val="99000"/>
                <a:satMod val="120000"/>
                <a:shade val="7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5400000">
        <a:off x="578074" y="2169565"/>
        <a:ext cx="144137" cy="136310"/>
      </dsp:txXfrm>
    </dsp:sp>
    <dsp:sp modelId="{1D19DA74-ABC8-4265-BF71-F140B0FA1C31}">
      <dsp:nvSpPr>
        <dsp:cNvPr id="0" name=""/>
        <dsp:cNvSpPr/>
      </dsp:nvSpPr>
      <dsp:spPr>
        <a:xfrm>
          <a:off x="10087" y="2396677"/>
          <a:ext cx="1254521" cy="533838"/>
        </a:xfrm>
        <a:prstGeom prst="roundRect">
          <a:avLst>
            <a:gd name="adj" fmla="val 10000"/>
          </a:avLst>
        </a:prstGeom>
        <a:gradFill rotWithShape="0">
          <a:gsLst>
            <a:gs pos="0">
              <a:srgbClr val="F6B104">
                <a:shade val="50000"/>
                <a:hueOff val="-216356"/>
                <a:satOff val="-3301"/>
                <a:lumOff val="16098"/>
                <a:alphaOff val="0"/>
                <a:satMod val="110000"/>
                <a:lumMod val="100000"/>
                <a:shade val="100000"/>
              </a:srgbClr>
            </a:gs>
            <a:gs pos="100000">
              <a:srgbClr val="F6B104">
                <a:shade val="50000"/>
                <a:hueOff val="-216356"/>
                <a:satOff val="-3301"/>
                <a:lumOff val="16098"/>
                <a:alphaOff val="0"/>
                <a:lumMod val="99000"/>
                <a:satMod val="120000"/>
                <a:shade val="78000"/>
              </a:srgb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BETA</a:t>
          </a:r>
          <a:b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b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75% features complete</a:t>
          </a:r>
        </a:p>
      </dsp:txBody>
      <dsp:txXfrm>
        <a:off x="25723" y="2412313"/>
        <a:ext cx="1223249" cy="502566"/>
      </dsp:txXfrm>
    </dsp:sp>
    <dsp:sp modelId="{1759CE9D-4D43-4E18-85F7-E7EFFBBA688A}">
      <dsp:nvSpPr>
        <dsp:cNvPr id="0" name=""/>
        <dsp:cNvSpPr/>
      </dsp:nvSpPr>
      <dsp:spPr>
        <a:xfrm rot="5298636">
          <a:off x="546351" y="2947562"/>
          <a:ext cx="205828" cy="240227"/>
        </a:xfrm>
        <a:prstGeom prst="rightArrow">
          <a:avLst>
            <a:gd name="adj1" fmla="val 60000"/>
            <a:gd name="adj2" fmla="val 50000"/>
          </a:avLst>
        </a:prstGeom>
        <a:gradFill rotWithShape="0">
          <a:gsLst>
            <a:gs pos="0">
              <a:schemeClr val="accent1">
                <a:shade val="90000"/>
                <a:hueOff val="-549935"/>
                <a:satOff val="-7495"/>
                <a:lumOff val="31334"/>
                <a:alphaOff val="0"/>
                <a:satMod val="103000"/>
                <a:lumMod val="102000"/>
                <a:tint val="94000"/>
              </a:schemeClr>
            </a:gs>
            <a:gs pos="50000">
              <a:schemeClr val="accent1">
                <a:shade val="90000"/>
                <a:hueOff val="-549935"/>
                <a:satOff val="-7495"/>
                <a:lumOff val="31334"/>
                <a:alphaOff val="0"/>
                <a:satMod val="110000"/>
                <a:lumMod val="100000"/>
                <a:shade val="100000"/>
              </a:schemeClr>
            </a:gs>
            <a:gs pos="100000">
              <a:schemeClr val="accent1">
                <a:shade val="90000"/>
                <a:hueOff val="-549935"/>
                <a:satOff val="-7495"/>
                <a:lumOff val="31334"/>
                <a:alphaOff val="0"/>
                <a:lumMod val="99000"/>
                <a:satMod val="120000"/>
                <a:shade val="7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5400000">
        <a:off x="576287" y="2964774"/>
        <a:ext cx="144137" cy="144080"/>
      </dsp:txXfrm>
    </dsp:sp>
    <dsp:sp modelId="{20EDDD4C-C309-4597-9ED5-5C13F127617C}">
      <dsp:nvSpPr>
        <dsp:cNvPr id="0" name=""/>
        <dsp:cNvSpPr/>
      </dsp:nvSpPr>
      <dsp:spPr>
        <a:xfrm>
          <a:off x="33923" y="3204835"/>
          <a:ext cx="1254521" cy="533838"/>
        </a:xfrm>
        <a:prstGeom prst="roundRect">
          <a:avLst>
            <a:gd name="adj" fmla="val 10000"/>
          </a:avLst>
        </a:prstGeom>
        <a:gradFill rotWithShape="0">
          <a:gsLst>
            <a:gs pos="0">
              <a:srgbClr val="F6B104">
                <a:shade val="50000"/>
                <a:hueOff val="-216356"/>
                <a:satOff val="-3301"/>
                <a:lumOff val="16098"/>
                <a:alphaOff val="0"/>
                <a:satMod val="110000"/>
                <a:lumMod val="100000"/>
                <a:shade val="100000"/>
              </a:srgbClr>
            </a:gs>
            <a:gs pos="100000">
              <a:srgbClr val="F6B104">
                <a:shade val="50000"/>
                <a:hueOff val="-216356"/>
                <a:satOff val="-3301"/>
                <a:lumOff val="16098"/>
                <a:alphaOff val="0"/>
                <a:lumMod val="99000"/>
                <a:satMod val="120000"/>
                <a:shade val="78000"/>
              </a:srgb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RELEASE CANDIDATE</a:t>
          </a:r>
          <a:b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br>
          <a:r>
            <a:rPr lang="en-US" sz="1000" b="1" kern="1200">
              <a:solidFill>
                <a:prstClr val="white"/>
              </a:solidFill>
              <a:effectLst>
                <a:outerShdw blurRad="63500" dist="38100" dir="2700000" algn="tl" rotWithShape="0">
                  <a:prstClr val="black">
                    <a:alpha val="40000"/>
                  </a:prstClr>
                </a:outerShdw>
              </a:effectLst>
              <a:latin typeface="Calibri"/>
              <a:ea typeface="+mn-ea"/>
              <a:cs typeface="+mn-cs"/>
            </a:rPr>
            <a:t>99% features complete</a:t>
          </a:r>
        </a:p>
      </dsp:txBody>
      <dsp:txXfrm>
        <a:off x="49559" y="3220471"/>
        <a:ext cx="1223249" cy="502566"/>
      </dsp:txXfrm>
    </dsp:sp>
    <dsp:sp modelId="{DFC70184-73FB-4EC2-BB92-D8F073D6A85A}">
      <dsp:nvSpPr>
        <dsp:cNvPr id="0" name=""/>
        <dsp:cNvSpPr/>
      </dsp:nvSpPr>
      <dsp:spPr>
        <a:xfrm rot="5400000">
          <a:off x="561089" y="3752019"/>
          <a:ext cx="200189" cy="240227"/>
        </a:xfrm>
        <a:prstGeom prst="rightArrow">
          <a:avLst>
            <a:gd name="adj1" fmla="val 60000"/>
            <a:gd name="adj2" fmla="val 50000"/>
          </a:avLst>
        </a:prstGeom>
        <a:gradFill rotWithShape="0">
          <a:gsLst>
            <a:gs pos="0">
              <a:schemeClr val="accent1">
                <a:shade val="90000"/>
                <a:hueOff val="-274968"/>
                <a:satOff val="-3748"/>
                <a:lumOff val="15667"/>
                <a:alphaOff val="0"/>
                <a:satMod val="103000"/>
                <a:lumMod val="102000"/>
                <a:tint val="94000"/>
              </a:schemeClr>
            </a:gs>
            <a:gs pos="50000">
              <a:schemeClr val="accent1">
                <a:shade val="90000"/>
                <a:hueOff val="-274968"/>
                <a:satOff val="-3748"/>
                <a:lumOff val="15667"/>
                <a:alphaOff val="0"/>
                <a:satMod val="110000"/>
                <a:lumMod val="100000"/>
                <a:shade val="100000"/>
              </a:schemeClr>
            </a:gs>
            <a:gs pos="100000">
              <a:schemeClr val="accent1">
                <a:shade val="90000"/>
                <a:hueOff val="-274968"/>
                <a:satOff val="-3748"/>
                <a:lumOff val="15667"/>
                <a:alphaOff val="0"/>
                <a:lumMod val="99000"/>
                <a:satMod val="120000"/>
                <a:shade val="7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en-US" sz="800" kern="1200"/>
        </a:p>
      </dsp:txBody>
      <dsp:txXfrm rot="-5400000">
        <a:off x="589116" y="3772038"/>
        <a:ext cx="144137" cy="140132"/>
      </dsp:txXfrm>
    </dsp:sp>
    <dsp:sp modelId="{C5FC8BD6-1DAF-4681-81D5-25EFD01869C4}">
      <dsp:nvSpPr>
        <dsp:cNvPr id="0" name=""/>
        <dsp:cNvSpPr/>
      </dsp:nvSpPr>
      <dsp:spPr>
        <a:xfrm>
          <a:off x="33923" y="4005593"/>
          <a:ext cx="1254521" cy="533838"/>
        </a:xfrm>
        <a:prstGeom prst="roundRect">
          <a:avLst>
            <a:gd name="adj" fmla="val 10000"/>
          </a:avLst>
        </a:prstGeom>
        <a:gradFill rotWithShape="0">
          <a:gsLst>
            <a:gs pos="0">
              <a:schemeClr val="accent1">
                <a:shade val="50000"/>
                <a:hueOff val="-216356"/>
                <a:satOff val="-3301"/>
                <a:lumOff val="16098"/>
                <a:alphaOff val="0"/>
                <a:satMod val="110000"/>
                <a:lumMod val="100000"/>
                <a:shade val="100000"/>
              </a:schemeClr>
            </a:gs>
            <a:gs pos="100000">
              <a:schemeClr val="accent1">
                <a:shade val="50000"/>
                <a:hueOff val="-216356"/>
                <a:satOff val="-3301"/>
                <a:lumOff val="16098"/>
                <a:alphaOff val="0"/>
                <a:lumMod val="99000"/>
                <a:satMod val="120000"/>
                <a:shade val="78000"/>
              </a:schemeClr>
            </a:gs>
          </a:gsLst>
          <a:lin ang="5400000" scaled="0"/>
        </a:gradFill>
        <a:ln>
          <a:noFill/>
        </a:ln>
        <a:effectLst/>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a:effectLst>
                <a:outerShdw blurRad="63500" dist="38100" dir="2700000" algn="tl" rotWithShape="0">
                  <a:prstClr val="black">
                    <a:alpha val="40000"/>
                  </a:prstClr>
                </a:outerShdw>
              </a:effectLst>
            </a:rPr>
            <a:t>GOLD MASTER</a:t>
          </a:r>
          <a:br>
            <a:rPr lang="en-US" sz="1000" b="1" kern="1200">
              <a:effectLst>
                <a:outerShdw blurRad="63500" dist="38100" dir="2700000" algn="tl" rotWithShape="0">
                  <a:prstClr val="black">
                    <a:alpha val="40000"/>
                  </a:prstClr>
                </a:outerShdw>
              </a:effectLst>
            </a:rPr>
          </a:br>
          <a:r>
            <a:rPr lang="en-US" sz="1000" b="1" kern="1200">
              <a:effectLst>
                <a:outerShdw blurRad="63500" dist="38100" dir="2700000" algn="tl" rotWithShape="0">
                  <a:prstClr val="black">
                    <a:alpha val="40000"/>
                  </a:prstClr>
                </a:outerShdw>
              </a:effectLst>
            </a:rPr>
            <a:t>100% features complete</a:t>
          </a:r>
        </a:p>
      </dsp:txBody>
      <dsp:txXfrm>
        <a:off x="49559" y="4021229"/>
        <a:ext cx="1223249" cy="5025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E7BDFDF7-D036-4E66-93D0-E0A3939158D7}" type="datetimeFigureOut">
              <a:rPr lang="en-US" smtClean="0"/>
              <a:t>5/4/2026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CB58C27-8383-4263-A92E-7233D10876F7}" type="datetimeFigureOut">
              <a:rPr lang="en-US" smtClean="0"/>
              <a:t>5/4/2026</a:t>
            </a:fld>
            <a:endParaRPr lang="en-US"/>
          </a:p>
        </p:txBody>
      </p:sp>
      <p:sp>
        <p:nvSpPr>
          <p:cNvPr id="4" name="Slide Image Placeholder 3"/>
          <p:cNvSpPr>
            <a:spLocks noGrp="1" noRot="1" noChangeAspect="1"/>
          </p:cNvSpPr>
          <p:nvPr>
            <p:ph type="sldImg" idx="2"/>
          </p:nvPr>
        </p:nvSpPr>
        <p:spPr>
          <a:xfrm>
            <a:off x="2443163" y="1200150"/>
            <a:ext cx="24288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2</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4</a:t>
            </a:fld>
            <a:endParaRPr lang="en-US"/>
          </a:p>
        </p:txBody>
      </p:sp>
    </p:spTree>
    <p:extLst>
      <p:ext uri="{BB962C8B-B14F-4D97-AF65-F5344CB8AC3E}">
        <p14:creationId xmlns:p14="http://schemas.microsoft.com/office/powerpoint/2010/main" val="3975979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6</a:t>
            </a:fld>
            <a:endParaRPr lang="en-US"/>
          </a:p>
        </p:txBody>
      </p:sp>
    </p:spTree>
    <p:extLst>
      <p:ext uri="{BB962C8B-B14F-4D97-AF65-F5344CB8AC3E}">
        <p14:creationId xmlns:p14="http://schemas.microsoft.com/office/powerpoint/2010/main" val="842399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C0B74-3466-10FD-8A15-74BF3E70A3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96AC3B-4D01-56D8-7C8A-F1BEF590344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B8F84FC-1F1F-2837-A947-F702D2E7604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BFF1341-6B2B-D925-5B95-BF4170060568}"/>
              </a:ext>
            </a:extLst>
          </p:cNvPr>
          <p:cNvSpPr>
            <a:spLocks noGrp="1"/>
          </p:cNvSpPr>
          <p:nvPr>
            <p:ph type="sldNum" sz="quarter" idx="5"/>
          </p:nvPr>
        </p:nvSpPr>
        <p:spPr/>
        <p:txBody>
          <a:bodyPr/>
          <a:lstStyle/>
          <a:p>
            <a:fld id="{3E857AE5-060F-4B8C-B1A1-A3B3E167AAFA}" type="slidenum">
              <a:rPr lang="en-US" smtClean="0"/>
              <a:t>7</a:t>
            </a:fld>
            <a:endParaRPr lang="en-US"/>
          </a:p>
        </p:txBody>
      </p:sp>
    </p:spTree>
    <p:extLst>
      <p:ext uri="{BB962C8B-B14F-4D97-AF65-F5344CB8AC3E}">
        <p14:creationId xmlns:p14="http://schemas.microsoft.com/office/powerpoint/2010/main" val="1041061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300"/>
              <a:t>The  Lesson Builder empowers trainers to craft complex, adaptive scenarios with 10-15 distinct steps. Instructors can create branching narratives, customize environmental conditions, and define specific proficiency criteria for each step. The system's real-time data collection facilitates performance analysis and scenario refinement. This level of customization and insight makes the Lesson Builder ideal for industries where hands-on training is crucial but logistically challenging, such as manufacturing, construction, and high-risk </a:t>
            </a:r>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81</a:t>
            </a:fld>
            <a:endParaRPr lang="en-US"/>
          </a:p>
        </p:txBody>
      </p:sp>
    </p:spTree>
    <p:extLst>
      <p:ext uri="{BB962C8B-B14F-4D97-AF65-F5344CB8AC3E}">
        <p14:creationId xmlns:p14="http://schemas.microsoft.com/office/powerpoint/2010/main" val="1080581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539E9-5D64-A2CA-AAAA-AD3B005F7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CCB87-945C-5F7D-AEEC-222AD0D8A9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414C28-D935-F901-A11E-B5ACCC5835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B5753-642C-2891-C742-EFA2F09E3F98}"/>
              </a:ext>
            </a:extLst>
          </p:cNvPr>
          <p:cNvSpPr>
            <a:spLocks noGrp="1"/>
          </p:cNvSpPr>
          <p:nvPr>
            <p:ph type="sldNum" sz="quarter" idx="5"/>
          </p:nvPr>
        </p:nvSpPr>
        <p:spPr/>
        <p:txBody>
          <a:bodyPr/>
          <a:lstStyle/>
          <a:p>
            <a:fld id="{3E857AE5-060F-4B8C-B1A1-A3B3E167AAFA}" type="slidenum">
              <a:rPr lang="en-US" smtClean="0"/>
              <a:t>89</a:t>
            </a:fld>
            <a:endParaRPr lang="en-US"/>
          </a:p>
        </p:txBody>
      </p:sp>
    </p:spTree>
    <p:extLst>
      <p:ext uri="{BB962C8B-B14F-4D97-AF65-F5344CB8AC3E}">
        <p14:creationId xmlns:p14="http://schemas.microsoft.com/office/powerpoint/2010/main" val="4256663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95</a:t>
            </a:fld>
            <a:endParaRPr lang="en-US"/>
          </a:p>
        </p:txBody>
      </p:sp>
    </p:spTree>
    <p:extLst>
      <p:ext uri="{BB962C8B-B14F-4D97-AF65-F5344CB8AC3E}">
        <p14:creationId xmlns:p14="http://schemas.microsoft.com/office/powerpoint/2010/main" val="3075515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98</a:t>
            </a:fld>
            <a:endParaRPr lang="en-US"/>
          </a:p>
        </p:txBody>
      </p:sp>
    </p:spTree>
    <p:extLst>
      <p:ext uri="{BB962C8B-B14F-4D97-AF65-F5344CB8AC3E}">
        <p14:creationId xmlns:p14="http://schemas.microsoft.com/office/powerpoint/2010/main" val="589435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42983-1AB3-B75F-EA7D-3AB83E8C1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F1ACB-829B-475E-9100-8769BC7063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A33F7E-5213-9CBB-01A2-B3B5F33B6E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4F9DA0-3C14-4900-1567-893D0DF1B560}"/>
              </a:ext>
            </a:extLst>
          </p:cNvPr>
          <p:cNvSpPr>
            <a:spLocks noGrp="1"/>
          </p:cNvSpPr>
          <p:nvPr>
            <p:ph type="sldNum" sz="quarter" idx="5"/>
          </p:nvPr>
        </p:nvSpPr>
        <p:spPr/>
        <p:txBody>
          <a:bodyPr/>
          <a:lstStyle/>
          <a:p>
            <a:fld id="{3E857AE5-060F-4B8C-B1A1-A3B3E167AAFA}" type="slidenum">
              <a:rPr lang="en-US" smtClean="0"/>
              <a:t>99</a:t>
            </a:fld>
            <a:endParaRPr lang="en-US"/>
          </a:p>
        </p:txBody>
      </p:sp>
    </p:spTree>
    <p:extLst>
      <p:ext uri="{BB962C8B-B14F-4D97-AF65-F5344CB8AC3E}">
        <p14:creationId xmlns:p14="http://schemas.microsoft.com/office/powerpoint/2010/main" val="2963716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28D5-820D-B11E-913D-81B2CBC78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0BF-A490-5089-3C84-35B6B4284EC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79EF95-2067-0EFA-B889-6271ACBAA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ED1-DD47-DD91-CF34-9CE6BDF03007}"/>
              </a:ext>
            </a:extLst>
          </p:cNvPr>
          <p:cNvSpPr>
            <a:spLocks noGrp="1"/>
          </p:cNvSpPr>
          <p:nvPr>
            <p:ph type="sldNum" sz="quarter" idx="5"/>
          </p:nvPr>
        </p:nvSpPr>
        <p:spPr/>
        <p:txBody>
          <a:bodyPr/>
          <a:lstStyle/>
          <a:p>
            <a:fld id="{3E857AE5-060F-4B8C-B1A1-A3B3E167AAFA}" type="slidenum">
              <a:rPr lang="en-US" smtClean="0"/>
              <a:t>108</a:t>
            </a:fld>
            <a:endParaRPr lang="en-US"/>
          </a:p>
        </p:txBody>
      </p:sp>
    </p:spTree>
    <p:extLst>
      <p:ext uri="{BB962C8B-B14F-4D97-AF65-F5344CB8AC3E}">
        <p14:creationId xmlns:p14="http://schemas.microsoft.com/office/powerpoint/2010/main" val="1169755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110</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defTabSz="483306">
              <a:defRPr/>
            </a:pPr>
            <a:fld id="{34CC0994-4D27-421E-8823-DEA99249293A}" type="slidenum">
              <a:rPr lang="en-US">
                <a:solidFill>
                  <a:prstClr val="black"/>
                </a:solidFill>
                <a:latin typeface="Calibri" panose="020F0502020204030204"/>
              </a:rPr>
              <a:pPr defTabSz="483306">
                <a:defRPr/>
              </a:pPr>
              <a:t>121</a:t>
            </a:fld>
            <a:endParaRPr lang="en-US">
              <a:solidFill>
                <a:prstClr val="black"/>
              </a:solidFill>
              <a:latin typeface="Calibri" panose="020F0502020204030204"/>
            </a:endParaRPr>
          </a:p>
        </p:txBody>
      </p:sp>
    </p:spTree>
    <p:extLst>
      <p:ext uri="{BB962C8B-B14F-4D97-AF65-F5344CB8AC3E}">
        <p14:creationId xmlns:p14="http://schemas.microsoft.com/office/powerpoint/2010/main" val="849292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defTabSz="483306">
              <a:defRPr/>
            </a:pPr>
            <a:fld id="{34CC0994-4D27-421E-8823-DEA99249293A}" type="slidenum">
              <a:rPr lang="en-US">
                <a:solidFill>
                  <a:prstClr val="black"/>
                </a:solidFill>
                <a:latin typeface="Calibri" panose="020F0502020204030204"/>
              </a:rPr>
              <a:pPr defTabSz="483306">
                <a:defRPr/>
              </a:pPr>
              <a:t>122</a:t>
            </a:fld>
            <a:endParaRPr lang="en-US">
              <a:solidFill>
                <a:prstClr val="black"/>
              </a:solidFill>
              <a:latin typeface="Calibri" panose="020F0502020204030204"/>
            </a:endParaRPr>
          </a:p>
        </p:txBody>
      </p:sp>
    </p:spTree>
    <p:extLst>
      <p:ext uri="{BB962C8B-B14F-4D97-AF65-F5344CB8AC3E}">
        <p14:creationId xmlns:p14="http://schemas.microsoft.com/office/powerpoint/2010/main" val="715678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34CC0994-4D27-421E-8823-DEA99249293A}" type="slidenum">
              <a:rPr lang="en-US">
                <a:solidFill>
                  <a:prstClr val="black"/>
                </a:solidFill>
                <a:latin typeface="Calibri" panose="020F0502020204030204"/>
              </a:rPr>
              <a:pPr defTabSz="483306">
                <a:defRPr/>
              </a:pPr>
              <a:t>123</a:t>
            </a:fld>
            <a:endParaRPr lang="en-US">
              <a:solidFill>
                <a:prstClr val="black"/>
              </a:solidFill>
              <a:latin typeface="Calibri" panose="020F0502020204030204"/>
            </a:endParaRPr>
          </a:p>
        </p:txBody>
      </p:sp>
    </p:spTree>
    <p:extLst>
      <p:ext uri="{BB962C8B-B14F-4D97-AF65-F5344CB8AC3E}">
        <p14:creationId xmlns:p14="http://schemas.microsoft.com/office/powerpoint/2010/main" val="28298516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34CC0994-4D27-421E-8823-DEA99249293A}" type="slidenum">
              <a:rPr lang="en-US">
                <a:solidFill>
                  <a:prstClr val="black"/>
                </a:solidFill>
                <a:latin typeface="Calibri" panose="020F0502020204030204"/>
              </a:rPr>
              <a:pPr defTabSz="483306">
                <a:defRPr/>
              </a:pPr>
              <a:t>124</a:t>
            </a:fld>
            <a:endParaRPr lang="en-US">
              <a:solidFill>
                <a:prstClr val="black"/>
              </a:solidFill>
              <a:latin typeface="Calibri" panose="020F0502020204030204"/>
            </a:endParaRPr>
          </a:p>
        </p:txBody>
      </p:sp>
    </p:spTree>
    <p:extLst>
      <p:ext uri="{BB962C8B-B14F-4D97-AF65-F5344CB8AC3E}">
        <p14:creationId xmlns:p14="http://schemas.microsoft.com/office/powerpoint/2010/main" val="1132455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34CC0994-4D27-421E-8823-DEA99249293A}" type="slidenum">
              <a:rPr lang="en-US">
                <a:solidFill>
                  <a:prstClr val="black"/>
                </a:solidFill>
                <a:latin typeface="Calibri" panose="020F0502020204030204"/>
              </a:rPr>
              <a:pPr defTabSz="483306">
                <a:defRPr/>
              </a:pPr>
              <a:t>125</a:t>
            </a:fld>
            <a:endParaRPr lang="en-US">
              <a:solidFill>
                <a:prstClr val="black"/>
              </a:solidFill>
              <a:latin typeface="Calibri" panose="020F0502020204030204"/>
            </a:endParaRPr>
          </a:p>
        </p:txBody>
      </p:sp>
    </p:spTree>
    <p:extLst>
      <p:ext uri="{BB962C8B-B14F-4D97-AF65-F5344CB8AC3E}">
        <p14:creationId xmlns:p14="http://schemas.microsoft.com/office/powerpoint/2010/main" val="2829851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126</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127</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34CC0994-4D27-421E-8823-DEA99249293A}" type="slidenum">
              <a:rPr lang="en-US">
                <a:solidFill>
                  <a:prstClr val="black"/>
                </a:solidFill>
                <a:latin typeface="Calibri" panose="020F0502020204030204"/>
              </a:rPr>
              <a:pPr defTabSz="483306">
                <a:defRPr/>
              </a:pPr>
              <a:t>128</a:t>
            </a:fld>
            <a:endParaRPr lang="en-US">
              <a:solidFill>
                <a:prstClr val="black"/>
              </a:solidFill>
              <a:latin typeface="Calibri" panose="020F0502020204030204"/>
            </a:endParaRPr>
          </a:p>
        </p:txBody>
      </p:sp>
    </p:spTree>
    <p:extLst>
      <p:ext uri="{BB962C8B-B14F-4D97-AF65-F5344CB8AC3E}">
        <p14:creationId xmlns:p14="http://schemas.microsoft.com/office/powerpoint/2010/main" val="140572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34CC0994-4D27-421E-8823-DEA99249293A}" type="slidenum">
              <a:rPr lang="en-US">
                <a:solidFill>
                  <a:prstClr val="black"/>
                </a:solidFill>
                <a:latin typeface="Calibri" panose="020F0502020204030204"/>
              </a:rPr>
              <a:pPr defTabSz="483306">
                <a:defRPr/>
              </a:pPr>
              <a:t>129</a:t>
            </a:fld>
            <a:endParaRPr lang="en-US">
              <a:solidFill>
                <a:prstClr val="black"/>
              </a:solidFill>
              <a:latin typeface="Calibri" panose="020F0502020204030204"/>
            </a:endParaRPr>
          </a:p>
        </p:txBody>
      </p:sp>
    </p:spTree>
    <p:extLst>
      <p:ext uri="{BB962C8B-B14F-4D97-AF65-F5344CB8AC3E}">
        <p14:creationId xmlns:p14="http://schemas.microsoft.com/office/powerpoint/2010/main" val="12647431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34CC0994-4D27-421E-8823-DEA99249293A}" type="slidenum">
              <a:rPr lang="en-US">
                <a:solidFill>
                  <a:prstClr val="black"/>
                </a:solidFill>
                <a:latin typeface="Calibri" panose="020F0502020204030204"/>
              </a:rPr>
              <a:pPr defTabSz="483306">
                <a:defRPr/>
              </a:pPr>
              <a:t>130</a:t>
            </a:fld>
            <a:endParaRPr lang="en-US">
              <a:solidFill>
                <a:prstClr val="black"/>
              </a:solidFill>
              <a:latin typeface="Calibri" panose="020F0502020204030204"/>
            </a:endParaRPr>
          </a:p>
        </p:txBody>
      </p:sp>
    </p:spTree>
    <p:extLst>
      <p:ext uri="{BB962C8B-B14F-4D97-AF65-F5344CB8AC3E}">
        <p14:creationId xmlns:p14="http://schemas.microsoft.com/office/powerpoint/2010/main" val="3112508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131</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34CC0994-4D27-421E-8823-DEA99249293A}" type="slidenum">
              <a:rPr lang="en-US">
                <a:solidFill>
                  <a:prstClr val="black"/>
                </a:solidFill>
                <a:latin typeface="Calibri" panose="020F0502020204030204"/>
              </a:rPr>
              <a:pPr defTabSz="483306">
                <a:defRPr/>
              </a:pPr>
              <a:t>132</a:t>
            </a:fld>
            <a:endParaRPr lang="en-US">
              <a:solidFill>
                <a:prstClr val="black"/>
              </a:solidFill>
              <a:latin typeface="Calibri" panose="020F0502020204030204"/>
            </a:endParaRPr>
          </a:p>
        </p:txBody>
      </p:sp>
    </p:spTree>
    <p:extLst>
      <p:ext uri="{BB962C8B-B14F-4D97-AF65-F5344CB8AC3E}">
        <p14:creationId xmlns:p14="http://schemas.microsoft.com/office/powerpoint/2010/main" val="42164172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133</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34CC0994-4D27-421E-8823-DEA99249293A}" type="slidenum">
              <a:rPr lang="en-US">
                <a:solidFill>
                  <a:prstClr val="black"/>
                </a:solidFill>
                <a:latin typeface="Calibri" panose="020F0502020204030204"/>
              </a:rPr>
              <a:pPr defTabSz="483306">
                <a:defRPr/>
              </a:pPr>
              <a:t>134</a:t>
            </a:fld>
            <a:endParaRPr lang="en-US">
              <a:solidFill>
                <a:prstClr val="black"/>
              </a:solidFill>
              <a:latin typeface="Calibri" panose="020F0502020204030204"/>
            </a:endParaRPr>
          </a:p>
        </p:txBody>
      </p:sp>
    </p:spTree>
    <p:extLst>
      <p:ext uri="{BB962C8B-B14F-4D97-AF65-F5344CB8AC3E}">
        <p14:creationId xmlns:p14="http://schemas.microsoft.com/office/powerpoint/2010/main" val="159573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34CC0994-4D27-421E-8823-DEA99249293A}" type="slidenum">
              <a:rPr lang="en-US">
                <a:solidFill>
                  <a:prstClr val="black"/>
                </a:solidFill>
                <a:latin typeface="Calibri" panose="020F0502020204030204"/>
              </a:rPr>
              <a:pPr defTabSz="483306">
                <a:defRPr/>
              </a:pPr>
              <a:t>135</a:t>
            </a:fld>
            <a:endParaRPr lang="en-US">
              <a:solidFill>
                <a:prstClr val="black"/>
              </a:solidFill>
              <a:latin typeface="Calibri" panose="020F0502020204030204"/>
            </a:endParaRPr>
          </a:p>
        </p:txBody>
      </p:sp>
    </p:spTree>
    <p:extLst>
      <p:ext uri="{BB962C8B-B14F-4D97-AF65-F5344CB8AC3E}">
        <p14:creationId xmlns:p14="http://schemas.microsoft.com/office/powerpoint/2010/main" val="42591615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139</a:t>
            </a:fld>
            <a:endParaRPr lang="en-US"/>
          </a:p>
        </p:txBody>
      </p:sp>
    </p:spTree>
    <p:extLst>
      <p:ext uri="{BB962C8B-B14F-4D97-AF65-F5344CB8AC3E}">
        <p14:creationId xmlns:p14="http://schemas.microsoft.com/office/powerpoint/2010/main" val="18092637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176</a:t>
            </a:fld>
            <a:endParaRPr lang="en-US"/>
          </a:p>
        </p:txBody>
      </p:sp>
    </p:spTree>
    <p:extLst>
      <p:ext uri="{BB962C8B-B14F-4D97-AF65-F5344CB8AC3E}">
        <p14:creationId xmlns:p14="http://schemas.microsoft.com/office/powerpoint/2010/main" val="229635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5/4/2026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5/4/2026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5/4/2026</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114159034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image" Target="../media/image1.png"/><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1"/>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3984" r:id="rId55"/>
    <p:sldLayoutId id="2147484016" r:id="rId56"/>
    <p:sldLayoutId id="2147484019" r:id="rId57"/>
    <p:sldLayoutId id="2147484018" r:id="rId58"/>
    <p:sldLayoutId id="2147484020" r:id="rId59"/>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4.xml"/><Relationship Id="rId5" Type="http://schemas.openxmlformats.org/officeDocument/2006/relationships/image" Target="../media/image14.sv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eg"/><Relationship Id="rId18" Type="http://schemas.openxmlformats.org/officeDocument/2006/relationships/slide" Target="slide103.xml"/><Relationship Id="rId3" Type="http://schemas.openxmlformats.org/officeDocument/2006/relationships/image" Target="../media/image15.jpeg"/><Relationship Id="rId21" Type="http://schemas.openxmlformats.org/officeDocument/2006/relationships/slide" Target="slide10.xml"/><Relationship Id="rId7" Type="http://schemas.openxmlformats.org/officeDocument/2006/relationships/image" Target="../media/image19.png"/><Relationship Id="rId12" Type="http://schemas.openxmlformats.org/officeDocument/2006/relationships/image" Target="../media/image24.png"/><Relationship Id="rId17" Type="http://schemas.openxmlformats.org/officeDocument/2006/relationships/slide" Target="slide112.xml"/><Relationship Id="rId25" Type="http://schemas.openxmlformats.org/officeDocument/2006/relationships/image" Target="../media/image28.png"/><Relationship Id="rId2" Type="http://schemas.openxmlformats.org/officeDocument/2006/relationships/notesSlide" Target="../notesSlides/notesSlide1.xml"/><Relationship Id="rId16" Type="http://schemas.openxmlformats.org/officeDocument/2006/relationships/slide" Target="slide39.xml"/><Relationship Id="rId20" Type="http://schemas.openxmlformats.org/officeDocument/2006/relationships/slide" Target="slide84.xml"/><Relationship Id="rId1" Type="http://schemas.openxmlformats.org/officeDocument/2006/relationships/slideLayout" Target="../slideLayouts/slideLayout55.xml"/><Relationship Id="rId6" Type="http://schemas.openxmlformats.org/officeDocument/2006/relationships/image" Target="../media/image18.jpeg"/><Relationship Id="rId11" Type="http://schemas.openxmlformats.org/officeDocument/2006/relationships/image" Target="../media/image23.jpeg"/><Relationship Id="rId24" Type="http://schemas.openxmlformats.org/officeDocument/2006/relationships/image" Target="../media/image27.png"/><Relationship Id="rId5" Type="http://schemas.openxmlformats.org/officeDocument/2006/relationships/image" Target="../media/image17.png"/><Relationship Id="rId15" Type="http://schemas.openxmlformats.org/officeDocument/2006/relationships/slide" Target="slide119.xml"/><Relationship Id="rId23" Type="http://schemas.openxmlformats.org/officeDocument/2006/relationships/slide" Target="slide3.xml"/><Relationship Id="rId10" Type="http://schemas.openxmlformats.org/officeDocument/2006/relationships/image" Target="../media/image22.png"/><Relationship Id="rId19" Type="http://schemas.openxmlformats.org/officeDocument/2006/relationships/slide" Target="slide30.xml"/><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jpeg"/><Relationship Id="rId22" Type="http://schemas.openxmlformats.org/officeDocument/2006/relationships/slide" Target="slide5.xml"/></Relationships>
</file>

<file path=ppt/slides/_rels/slide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jpeg"/><Relationship Id="rId1" Type="http://schemas.openxmlformats.org/officeDocument/2006/relationships/slideLayout" Target="../slideLayouts/slideLayout1.xml"/><Relationship Id="rId5" Type="http://schemas.openxmlformats.org/officeDocument/2006/relationships/image" Target="../media/image33.svg"/><Relationship Id="rId4" Type="http://schemas.openxmlformats.org/officeDocument/2006/relationships/image" Target="../media/image32.svg"/></Relationships>
</file>

<file path=ppt/slides/_rels/slide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hyperlink" Target="mailto:mary.pierce@forgefx.com" TargetMode="External"/><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hyperlink" Target="mailto:Emmanuel.kumfa.civ@army.mil" TargetMode="External"/><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8.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2.jpeg"/><Relationship Id="rId7" Type="http://schemas.openxmlformats.org/officeDocument/2006/relationships/image" Target="../media/image45.svg"/><Relationship Id="rId2" Type="http://schemas.openxmlformats.org/officeDocument/2006/relationships/image" Target="../media/image41.jpeg"/><Relationship Id="rId1" Type="http://schemas.openxmlformats.org/officeDocument/2006/relationships/slideLayout" Target="../slideLayouts/slideLayout5.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2.jpeg"/><Relationship Id="rId1" Type="http://schemas.openxmlformats.org/officeDocument/2006/relationships/slideLayout" Target="../slideLayouts/slideLayout5.xml"/><Relationship Id="rId5" Type="http://schemas.openxmlformats.org/officeDocument/2006/relationships/image" Target="../media/image49.png"/><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2.jpeg"/><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57.png"/><Relationship Id="rId4" Type="http://schemas.openxmlformats.org/officeDocument/2006/relationships/image" Target="../media/image56.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8.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59.jpeg"/><Relationship Id="rId1" Type="http://schemas.openxmlformats.org/officeDocument/2006/relationships/slideLayout" Target="../slideLayouts/slideLayout1.xml"/><Relationship Id="rId5" Type="http://schemas.openxmlformats.org/officeDocument/2006/relationships/image" Target="../media/image62.svg"/><Relationship Id="rId4" Type="http://schemas.openxmlformats.org/officeDocument/2006/relationships/image" Target="../media/image61.png"/></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66.png"/><Relationship Id="rId2" Type="http://schemas.openxmlformats.org/officeDocument/2006/relationships/image" Target="../media/image42.jpeg"/><Relationship Id="rId1" Type="http://schemas.openxmlformats.org/officeDocument/2006/relationships/slideLayout" Target="../slideLayouts/slideLayout5.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51.xml.rels><?xml version="1.0" encoding="UTF-8" standalone="yes"?>
<Relationships xmlns="http://schemas.openxmlformats.org/package/2006/relationships"><Relationship Id="rId3" Type="http://schemas.openxmlformats.org/officeDocument/2006/relationships/image" Target="../media/image43.svg"/><Relationship Id="rId7" Type="http://schemas.openxmlformats.org/officeDocument/2006/relationships/image" Target="../media/image68.svg"/><Relationship Id="rId2" Type="http://schemas.openxmlformats.org/officeDocument/2006/relationships/image" Target="../media/image67.jpeg"/><Relationship Id="rId1" Type="http://schemas.openxmlformats.org/officeDocument/2006/relationships/slideLayout" Target="../slideLayouts/slideLayout5.xml"/><Relationship Id="rId6" Type="http://schemas.openxmlformats.org/officeDocument/2006/relationships/image" Target="../media/image46.svg"/><Relationship Id="rId5" Type="http://schemas.openxmlformats.org/officeDocument/2006/relationships/image" Target="../media/image45.svg"/><Relationship Id="rId4" Type="http://schemas.openxmlformats.org/officeDocument/2006/relationships/image" Target="../media/image44.svg"/></Relationships>
</file>

<file path=ppt/slides/_rels/slide52.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jpeg"/><Relationship Id="rId1" Type="http://schemas.openxmlformats.org/officeDocument/2006/relationships/slideLayout" Target="../slideLayouts/slideLayout1.xml"/><Relationship Id="rId6" Type="http://schemas.openxmlformats.org/officeDocument/2006/relationships/slide" Target="slide157.xml"/><Relationship Id="rId5" Type="http://schemas.openxmlformats.org/officeDocument/2006/relationships/image" Target="../media/image72.svg"/><Relationship Id="rId4" Type="http://schemas.openxmlformats.org/officeDocument/2006/relationships/image" Target="../media/image71.svg"/></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74.jpeg"/><Relationship Id="rId1" Type="http://schemas.openxmlformats.org/officeDocument/2006/relationships/slideLayout" Target="../slideLayouts/slideLayout5.xml"/><Relationship Id="rId6" Type="http://schemas.openxmlformats.org/officeDocument/2006/relationships/image" Target="../media/image77.jpeg"/><Relationship Id="rId5" Type="http://schemas.openxmlformats.org/officeDocument/2006/relationships/image" Target="../media/image76.png"/><Relationship Id="rId4" Type="http://schemas.openxmlformats.org/officeDocument/2006/relationships/image" Target="../media/image75.png"/></Relationships>
</file>

<file path=ppt/slides/_rels/slide55.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jpeg"/><Relationship Id="rId1" Type="http://schemas.openxmlformats.org/officeDocument/2006/relationships/slideLayout" Target="../slideLayouts/slideLayout1.xml"/><Relationship Id="rId5" Type="http://schemas.openxmlformats.org/officeDocument/2006/relationships/image" Target="../media/image81.svg"/><Relationship Id="rId4" Type="http://schemas.openxmlformats.org/officeDocument/2006/relationships/image" Target="../media/image80.svg"/></Relationships>
</file>

<file path=ppt/slides/_rels/slide5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jpe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84.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86.svg"/><Relationship Id="rId2" Type="http://schemas.openxmlformats.org/officeDocument/2006/relationships/image" Target="../media/image85.png"/><Relationship Id="rId1" Type="http://schemas.openxmlformats.org/officeDocument/2006/relationships/slideLayout" Target="../slideLayouts/slideLayout1.xml"/><Relationship Id="rId5" Type="http://schemas.openxmlformats.org/officeDocument/2006/relationships/image" Target="../media/image88.svg"/><Relationship Id="rId4" Type="http://schemas.openxmlformats.org/officeDocument/2006/relationships/image" Target="../media/image87.svg"/></Relationships>
</file>

<file path=ppt/slides/_rels/slide5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2.svg"/><Relationship Id="rId2" Type="http://schemas.openxmlformats.org/officeDocument/2006/relationships/image" Target="../media/image91.jpeg"/><Relationship Id="rId1" Type="http://schemas.openxmlformats.org/officeDocument/2006/relationships/slideLayout" Target="../slideLayouts/slideLayout1.xml"/><Relationship Id="rId4" Type="http://schemas.openxmlformats.org/officeDocument/2006/relationships/image" Target="../media/image93.svg"/></Relationships>
</file>

<file path=ppt/slides/_rels/slide6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94.jpe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image" Target="../media/image95.jpeg"/><Relationship Id="rId1" Type="http://schemas.openxmlformats.org/officeDocument/2006/relationships/slideLayout" Target="../slideLayouts/slideLayout1.xml"/><Relationship Id="rId5" Type="http://schemas.openxmlformats.org/officeDocument/2006/relationships/image" Target="../media/image98.svg"/><Relationship Id="rId4" Type="http://schemas.openxmlformats.org/officeDocument/2006/relationships/image" Target="../media/image97.svg"/></Relationships>
</file>

<file path=ppt/slides/_rels/slide6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jpeg"/><Relationship Id="rId1" Type="http://schemas.openxmlformats.org/officeDocument/2006/relationships/slideLayout" Target="../slideLayouts/slideLayout1.xml"/><Relationship Id="rId5" Type="http://schemas.openxmlformats.org/officeDocument/2006/relationships/image" Target="../media/image104.svg"/><Relationship Id="rId4" Type="http://schemas.openxmlformats.org/officeDocument/2006/relationships/image" Target="../media/image103.svg"/></Relationships>
</file>

<file path=ppt/slides/_rels/slide6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101.jpe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106.svg"/><Relationship Id="rId2" Type="http://schemas.openxmlformats.org/officeDocument/2006/relationships/image" Target="../media/image105.jpeg"/><Relationship Id="rId1" Type="http://schemas.openxmlformats.org/officeDocument/2006/relationships/slideLayout" Target="../slideLayouts/slideLayout1.xml"/><Relationship Id="rId4" Type="http://schemas.openxmlformats.org/officeDocument/2006/relationships/image" Target="../media/image107.svg"/></Relationships>
</file>

<file path=ppt/slides/_rels/slide67.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110.svg"/><Relationship Id="rId2" Type="http://schemas.openxmlformats.org/officeDocument/2006/relationships/image" Target="../media/image109.jpeg"/><Relationship Id="rId1" Type="http://schemas.openxmlformats.org/officeDocument/2006/relationships/slideLayout" Target="../slideLayouts/slideLayout1.xml"/><Relationship Id="rId5" Type="http://schemas.openxmlformats.org/officeDocument/2006/relationships/image" Target="../media/image112.svg"/><Relationship Id="rId4" Type="http://schemas.openxmlformats.org/officeDocument/2006/relationships/image" Target="../media/image111.svg"/></Relationships>
</file>

<file path=ppt/slides/_rels/slide69.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115.svg"/><Relationship Id="rId2" Type="http://schemas.openxmlformats.org/officeDocument/2006/relationships/image" Target="../media/image114.jpeg"/><Relationship Id="rId1" Type="http://schemas.openxmlformats.org/officeDocument/2006/relationships/slideLayout" Target="../slideLayouts/slideLayout1.xml"/><Relationship Id="rId5" Type="http://schemas.openxmlformats.org/officeDocument/2006/relationships/image" Target="../media/image117.svg"/><Relationship Id="rId4" Type="http://schemas.openxmlformats.org/officeDocument/2006/relationships/image" Target="../media/image116.svg"/></Relationships>
</file>

<file path=ppt/slides/_rels/slide71.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png"/><Relationship Id="rId1" Type="http://schemas.openxmlformats.org/officeDocument/2006/relationships/slideLayout" Target="../slideLayouts/slideLayout2.xml"/><Relationship Id="rId4" Type="http://schemas.openxmlformats.org/officeDocument/2006/relationships/image" Target="../media/image120.jpeg"/></Relationships>
</file>

<file path=ppt/slides/_rels/slide72.xml.rels><?xml version="1.0" encoding="UTF-8" standalone="yes"?>
<Relationships xmlns="http://schemas.openxmlformats.org/package/2006/relationships"><Relationship Id="rId3" Type="http://schemas.openxmlformats.org/officeDocument/2006/relationships/image" Target="../media/image122.svg"/><Relationship Id="rId2" Type="http://schemas.openxmlformats.org/officeDocument/2006/relationships/image" Target="../media/image121.jpeg"/><Relationship Id="rId1" Type="http://schemas.openxmlformats.org/officeDocument/2006/relationships/slideLayout" Target="../slideLayouts/slideLayout1.xml"/><Relationship Id="rId4" Type="http://schemas.openxmlformats.org/officeDocument/2006/relationships/image" Target="../media/image123.png"/></Relationships>
</file>

<file path=ppt/slides/_rels/slide7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png"/><Relationship Id="rId1" Type="http://schemas.openxmlformats.org/officeDocument/2006/relationships/slideLayout" Target="../slideLayouts/slideLayout3.xml"/><Relationship Id="rId4" Type="http://schemas.openxmlformats.org/officeDocument/2006/relationships/image" Target="../media/image126.jpeg"/></Relationships>
</file>

<file path=ppt/slides/_rels/slide74.xml.rels><?xml version="1.0" encoding="UTF-8" standalone="yes"?>
<Relationships xmlns="http://schemas.openxmlformats.org/package/2006/relationships"><Relationship Id="rId3" Type="http://schemas.openxmlformats.org/officeDocument/2006/relationships/image" Target="../media/image128.svg"/><Relationship Id="rId2" Type="http://schemas.openxmlformats.org/officeDocument/2006/relationships/image" Target="../media/image127.jpeg"/><Relationship Id="rId1" Type="http://schemas.openxmlformats.org/officeDocument/2006/relationships/slideLayout" Target="../slideLayouts/slideLayout1.xml"/><Relationship Id="rId5" Type="http://schemas.openxmlformats.org/officeDocument/2006/relationships/image" Target="../media/image130.svg"/><Relationship Id="rId4" Type="http://schemas.openxmlformats.org/officeDocument/2006/relationships/image" Target="../media/image129.svg"/></Relationships>
</file>

<file path=ppt/slides/_rels/slide75.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134.svg"/><Relationship Id="rId2" Type="http://schemas.openxmlformats.org/officeDocument/2006/relationships/image" Target="../media/image133.jpeg"/><Relationship Id="rId1" Type="http://schemas.openxmlformats.org/officeDocument/2006/relationships/slideLayout" Target="../slideLayouts/slideLayout1.xml"/><Relationship Id="rId5" Type="http://schemas.openxmlformats.org/officeDocument/2006/relationships/image" Target="../media/image136.svg"/><Relationship Id="rId4" Type="http://schemas.openxmlformats.org/officeDocument/2006/relationships/image" Target="../media/image135.svg"/></Relationships>
</file>

<file path=ppt/slides/_rels/slide77.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image" Target="../media/image140.jpeg"/><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106.svg"/><Relationship Id="rId2" Type="http://schemas.openxmlformats.org/officeDocument/2006/relationships/image" Target="../media/image142.jpeg"/><Relationship Id="rId1" Type="http://schemas.openxmlformats.org/officeDocument/2006/relationships/slideLayout" Target="../slideLayouts/slideLayout1.xml"/><Relationship Id="rId4" Type="http://schemas.openxmlformats.org/officeDocument/2006/relationships/image" Target="../media/image107.svg"/></Relationships>
</file>

<file path=ppt/slides/_rels/slide81.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69.jpeg"/><Relationship Id="rId1" Type="http://schemas.openxmlformats.org/officeDocument/2006/relationships/slideLayout" Target="../slideLayouts/slideLayout1.xml"/><Relationship Id="rId6" Type="http://schemas.openxmlformats.org/officeDocument/2006/relationships/image" Target="../media/image147.svg"/><Relationship Id="rId5" Type="http://schemas.openxmlformats.org/officeDocument/2006/relationships/image" Target="../media/image146.svg"/><Relationship Id="rId4" Type="http://schemas.openxmlformats.org/officeDocument/2006/relationships/image" Target="../media/image145.svg"/></Relationships>
</file>

<file path=ppt/slides/_rels/slide8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148.jpeg"/><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3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5.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57.xml"/></Relationships>
</file>

<file path=ppt/slides/_rels/slide88.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54.jpeg"/></Relationships>
</file>

<file path=ppt/slides/_rels/slide90.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55.jpeg"/><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jpeg"/><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11.xml"/></Relationships>
</file>

<file path=ppt/slides/_rels/slide94.xml.rels><?xml version="1.0" encoding="UTF-8" standalone="yes"?>
<Relationships xmlns="http://schemas.openxmlformats.org/package/2006/relationships"><Relationship Id="rId3" Type="http://schemas.openxmlformats.org/officeDocument/2006/relationships/image" Target="../media/image159.svg"/><Relationship Id="rId2" Type="http://schemas.openxmlformats.org/officeDocument/2006/relationships/image" Target="../media/image158.png"/><Relationship Id="rId1" Type="http://schemas.openxmlformats.org/officeDocument/2006/relationships/slideLayout" Target="../slideLayouts/slideLayout11.xml"/><Relationship Id="rId4" Type="http://schemas.openxmlformats.org/officeDocument/2006/relationships/image" Target="../media/image160.svg"/></Relationships>
</file>

<file path=ppt/slides/_rels/slide95.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64.svg"/><Relationship Id="rId5" Type="http://schemas.openxmlformats.org/officeDocument/2006/relationships/image" Target="../media/image163.svg"/><Relationship Id="rId4" Type="http://schemas.openxmlformats.org/officeDocument/2006/relationships/image" Target="../media/image162.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8" Type="http://schemas.openxmlformats.org/officeDocument/2006/relationships/image" Target="../media/image171.svg"/><Relationship Id="rId3" Type="http://schemas.openxmlformats.org/officeDocument/2006/relationships/image" Target="../media/image166.svg"/><Relationship Id="rId7" Type="http://schemas.openxmlformats.org/officeDocument/2006/relationships/image" Target="../media/image170.svg"/><Relationship Id="rId2" Type="http://schemas.openxmlformats.org/officeDocument/2006/relationships/image" Target="../media/image165.svg"/><Relationship Id="rId1" Type="http://schemas.openxmlformats.org/officeDocument/2006/relationships/slideLayout" Target="../slideLayouts/slideLayout59.xml"/><Relationship Id="rId6" Type="http://schemas.openxmlformats.org/officeDocument/2006/relationships/image" Target="../media/image169.svg"/><Relationship Id="rId5" Type="http://schemas.openxmlformats.org/officeDocument/2006/relationships/image" Target="../media/image168.svg"/><Relationship Id="rId10" Type="http://schemas.openxmlformats.org/officeDocument/2006/relationships/image" Target="../media/image173.svg"/><Relationship Id="rId4" Type="http://schemas.openxmlformats.org/officeDocument/2006/relationships/image" Target="../media/image167.svg"/><Relationship Id="rId9" Type="http://schemas.openxmlformats.org/officeDocument/2006/relationships/image" Target="../media/image172.sv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1.xml.rels><?xml version="1.0" encoding="UTF-8" standalone="yes"?>
<Relationships xmlns="http://schemas.openxmlformats.org/package/2006/relationships"><Relationship Id="rId8" Type="http://schemas.openxmlformats.org/officeDocument/2006/relationships/image" Target="../media/image178.svg"/><Relationship Id="rId3" Type="http://schemas.openxmlformats.org/officeDocument/2006/relationships/image" Target="../media/image145.svg"/><Relationship Id="rId7" Type="http://schemas.openxmlformats.org/officeDocument/2006/relationships/image" Target="../media/image177.svg"/><Relationship Id="rId2" Type="http://schemas.openxmlformats.org/officeDocument/2006/relationships/image" Target="../media/image175.jpeg"/><Relationship Id="rId1" Type="http://schemas.openxmlformats.org/officeDocument/2006/relationships/slideLayout" Target="../slideLayouts/slideLayout1.xml"/><Relationship Id="rId6" Type="http://schemas.openxmlformats.org/officeDocument/2006/relationships/image" Target="../media/image176.svg"/><Relationship Id="rId5" Type="http://schemas.openxmlformats.org/officeDocument/2006/relationships/image" Target="../media/image147.svg"/><Relationship Id="rId4" Type="http://schemas.openxmlformats.org/officeDocument/2006/relationships/image" Target="../media/image146.sv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image" Target="../media/image39.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180.jpe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6.xml.rels><?xml version="1.0" encoding="UTF-8" standalone="yes"?>
<Relationships xmlns="http://schemas.openxmlformats.org/package/2006/relationships"><Relationship Id="rId2" Type="http://schemas.openxmlformats.org/officeDocument/2006/relationships/image" Target="../media/image181.jpeg"/><Relationship Id="rId1" Type="http://schemas.openxmlformats.org/officeDocument/2006/relationships/slideLayout" Target="../slideLayouts/slideLayout11.xml"/></Relationships>
</file>

<file path=ppt/slides/_rels/slide107.xml.rels><?xml version="1.0" encoding="UTF-8" standalone="yes"?>
<Relationships xmlns="http://schemas.openxmlformats.org/package/2006/relationships"><Relationship Id="rId2" Type="http://schemas.openxmlformats.org/officeDocument/2006/relationships/image" Target="../media/image182.jpeg"/><Relationship Id="rId1" Type="http://schemas.openxmlformats.org/officeDocument/2006/relationships/slideLayout" Target="../slideLayouts/slideLayout11.xml"/></Relationships>
</file>

<file path=ppt/slides/_rels/slide108.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67.jpeg"/><Relationship Id="rId7" Type="http://schemas.openxmlformats.org/officeDocument/2006/relationships/image" Target="../media/image46.sv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45.svg"/><Relationship Id="rId5" Type="http://schemas.openxmlformats.org/officeDocument/2006/relationships/image" Target="../media/image44.svg"/><Relationship Id="rId4" Type="http://schemas.openxmlformats.org/officeDocument/2006/relationships/image" Target="../media/image43.svg"/></Relationships>
</file>

<file path=ppt/slides/_rels/slide10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83.jpeg"/><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5.jpeg"/></Relationships>
</file>

<file path=ppt/slides/_rels/slide111.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image" Target="../media/image187.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13.xml.rels><?xml version="1.0" encoding="UTF-8" standalone="yes"?>
<Relationships xmlns="http://schemas.openxmlformats.org/package/2006/relationships"><Relationship Id="rId2" Type="http://schemas.openxmlformats.org/officeDocument/2006/relationships/image" Target="../media/image189.jpeg"/><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image" Target="../media/image190.jpeg"/><Relationship Id="rId1" Type="http://schemas.openxmlformats.org/officeDocument/2006/relationships/slideLayout" Target="../slideLayouts/slideLayout4.xml"/></Relationships>
</file>

<file path=ppt/slides/_rels/slide115.xml.rels><?xml version="1.0" encoding="UTF-8" standalone="yes"?>
<Relationships xmlns="http://schemas.openxmlformats.org/package/2006/relationships"><Relationship Id="rId3" Type="http://schemas.openxmlformats.org/officeDocument/2006/relationships/image" Target="../media/image192.jpeg"/><Relationship Id="rId2" Type="http://schemas.openxmlformats.org/officeDocument/2006/relationships/image" Target="../media/image191.jpeg"/><Relationship Id="rId1" Type="http://schemas.openxmlformats.org/officeDocument/2006/relationships/slideLayout" Target="../slideLayouts/slideLayout16.xml"/><Relationship Id="rId4" Type="http://schemas.openxmlformats.org/officeDocument/2006/relationships/image" Target="../media/image193.jpeg"/></Relationships>
</file>

<file path=ppt/slides/_rels/slide116.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image" Target="../media/image194.jpeg"/><Relationship Id="rId1" Type="http://schemas.openxmlformats.org/officeDocument/2006/relationships/slideLayout" Target="../slideLayouts/slideLayout16.xml"/><Relationship Id="rId4" Type="http://schemas.openxmlformats.org/officeDocument/2006/relationships/image" Target="../media/image196.jpeg"/></Relationships>
</file>

<file path=ppt/slides/_rels/slide117.xml.rels><?xml version="1.0" encoding="UTF-8" standalone="yes"?>
<Relationships xmlns="http://schemas.openxmlformats.org/package/2006/relationships"><Relationship Id="rId3" Type="http://schemas.openxmlformats.org/officeDocument/2006/relationships/image" Target="../media/image198.jpeg"/><Relationship Id="rId2" Type="http://schemas.openxmlformats.org/officeDocument/2006/relationships/image" Target="../media/image197.png"/><Relationship Id="rId1" Type="http://schemas.openxmlformats.org/officeDocument/2006/relationships/slideLayout" Target="../slideLayouts/slideLayout16.xml"/><Relationship Id="rId4" Type="http://schemas.openxmlformats.org/officeDocument/2006/relationships/image" Target="../media/image199.png"/></Relationships>
</file>

<file path=ppt/slides/_rels/slide118.xml.rels><?xml version="1.0" encoding="UTF-8" standalone="yes"?>
<Relationships xmlns="http://schemas.openxmlformats.org/package/2006/relationships"><Relationship Id="rId8" Type="http://schemas.openxmlformats.org/officeDocument/2006/relationships/image" Target="../media/image206.jpeg"/><Relationship Id="rId13" Type="http://schemas.openxmlformats.org/officeDocument/2006/relationships/image" Target="../media/image211.svg"/><Relationship Id="rId3" Type="http://schemas.openxmlformats.org/officeDocument/2006/relationships/image" Target="../media/image201.jpeg"/><Relationship Id="rId7" Type="http://schemas.openxmlformats.org/officeDocument/2006/relationships/image" Target="../media/image205.png"/><Relationship Id="rId12" Type="http://schemas.openxmlformats.org/officeDocument/2006/relationships/image" Target="../media/image210.svg"/><Relationship Id="rId2" Type="http://schemas.openxmlformats.org/officeDocument/2006/relationships/image" Target="../media/image200.jpeg"/><Relationship Id="rId1" Type="http://schemas.openxmlformats.org/officeDocument/2006/relationships/slideLayout" Target="../slideLayouts/slideLayout16.xml"/><Relationship Id="rId6" Type="http://schemas.openxmlformats.org/officeDocument/2006/relationships/image" Target="../media/image204.png"/><Relationship Id="rId11" Type="http://schemas.openxmlformats.org/officeDocument/2006/relationships/image" Target="../media/image209.svg"/><Relationship Id="rId5" Type="http://schemas.openxmlformats.org/officeDocument/2006/relationships/image" Target="../media/image203.jpeg"/><Relationship Id="rId10" Type="http://schemas.openxmlformats.org/officeDocument/2006/relationships/image" Target="../media/image208.svg"/><Relationship Id="rId4" Type="http://schemas.openxmlformats.org/officeDocument/2006/relationships/image" Target="../media/image202.svg"/><Relationship Id="rId9" Type="http://schemas.openxmlformats.org/officeDocument/2006/relationships/image" Target="../media/image207.png"/></Relationships>
</file>

<file path=ppt/slides/_rels/slide119.xml.rels><?xml version="1.0" encoding="UTF-8" standalone="yes"?>
<Relationships xmlns="http://schemas.openxmlformats.org/package/2006/relationships"><Relationship Id="rId3" Type="http://schemas.openxmlformats.org/officeDocument/2006/relationships/image" Target="../media/image212.jpeg"/><Relationship Id="rId2" Type="http://schemas.openxmlformats.org/officeDocument/2006/relationships/image" Target="../media/image3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20.xml.rels><?xml version="1.0" encoding="UTF-8" standalone="yes"?>
<Relationships xmlns="http://schemas.openxmlformats.org/package/2006/relationships"><Relationship Id="rId8" Type="http://schemas.openxmlformats.org/officeDocument/2006/relationships/image" Target="../media/image219.jpeg"/><Relationship Id="rId3" Type="http://schemas.openxmlformats.org/officeDocument/2006/relationships/image" Target="../media/image214.png"/><Relationship Id="rId7" Type="http://schemas.openxmlformats.org/officeDocument/2006/relationships/image" Target="../media/image218.png"/><Relationship Id="rId2" Type="http://schemas.openxmlformats.org/officeDocument/2006/relationships/image" Target="../media/image213.png"/><Relationship Id="rId1" Type="http://schemas.openxmlformats.org/officeDocument/2006/relationships/slideLayout" Target="../slideLayouts/slideLayout13.xml"/><Relationship Id="rId6" Type="http://schemas.openxmlformats.org/officeDocument/2006/relationships/image" Target="../media/image217.png"/><Relationship Id="rId5" Type="http://schemas.openxmlformats.org/officeDocument/2006/relationships/image" Target="../media/image216.png"/><Relationship Id="rId10" Type="http://schemas.openxmlformats.org/officeDocument/2006/relationships/image" Target="../media/image221.png"/><Relationship Id="rId4" Type="http://schemas.openxmlformats.org/officeDocument/2006/relationships/image" Target="../media/image215.png"/><Relationship Id="rId9" Type="http://schemas.openxmlformats.org/officeDocument/2006/relationships/image" Target="../media/image220.png"/></Relationships>
</file>

<file path=ppt/slides/_rels/slide121.xml.rels><?xml version="1.0" encoding="UTF-8" standalone="yes"?>
<Relationships xmlns="http://schemas.openxmlformats.org/package/2006/relationships"><Relationship Id="rId8" Type="http://schemas.openxmlformats.org/officeDocument/2006/relationships/image" Target="../media/image226.jpeg"/><Relationship Id="rId3" Type="http://schemas.openxmlformats.org/officeDocument/2006/relationships/image" Target="../media/image222.png"/><Relationship Id="rId7" Type="http://schemas.openxmlformats.org/officeDocument/2006/relationships/image" Target="../media/image225.jpe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224.png"/><Relationship Id="rId11" Type="http://schemas.openxmlformats.org/officeDocument/2006/relationships/image" Target="../media/image228.png"/><Relationship Id="rId5" Type="http://schemas.openxmlformats.org/officeDocument/2006/relationships/image" Target="../media/image223.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227.jpeg"/></Relationships>
</file>

<file path=ppt/slides/_rels/slide122.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222.png"/><Relationship Id="rId7" Type="http://schemas.openxmlformats.org/officeDocument/2006/relationships/image" Target="../media/image231.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230.png"/><Relationship Id="rId5" Type="http://schemas.openxmlformats.org/officeDocument/2006/relationships/image" Target="../media/image229.png"/><Relationship Id="rId4" Type="http://schemas.openxmlformats.org/officeDocument/2006/relationships/hyperlink" Target="https://www.trumpf.com/en_US/" TargetMode="External"/><Relationship Id="rId9" Type="http://schemas.openxmlformats.org/officeDocument/2006/relationships/image" Target="../media/image228.png"/></Relationships>
</file>

<file path=ppt/slides/_rels/slide123.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228.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232.jpeg"/></Relationships>
</file>

<file path=ppt/slides/_rels/slide124.xml.rels><?xml version="1.0" encoding="UTF-8" standalone="yes"?>
<Relationships xmlns="http://schemas.openxmlformats.org/package/2006/relationships"><Relationship Id="rId8" Type="http://schemas.openxmlformats.org/officeDocument/2006/relationships/image" Target="../media/image234.jpeg"/><Relationship Id="rId13" Type="http://schemas.openxmlformats.org/officeDocument/2006/relationships/image" Target="../media/image228.png"/><Relationship Id="rId3" Type="http://schemas.openxmlformats.org/officeDocument/2006/relationships/image" Target="../media/image222.png"/><Relationship Id="rId7" Type="http://schemas.openxmlformats.org/officeDocument/2006/relationships/image" Target="../media/image224.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233.jpeg"/><Relationship Id="rId11" Type="http://schemas.openxmlformats.org/officeDocument/2006/relationships/image" Target="../media/image219.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235.jpeg"/></Relationships>
</file>

<file path=ppt/slides/_rels/slide125.xml.rels><?xml version="1.0" encoding="UTF-8" standalone="yes"?>
<Relationships xmlns="http://schemas.openxmlformats.org/package/2006/relationships"><Relationship Id="rId8" Type="http://schemas.openxmlformats.org/officeDocument/2006/relationships/image" Target="../media/image216.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238.jpeg"/><Relationship Id="rId5" Type="http://schemas.openxmlformats.org/officeDocument/2006/relationships/image" Target="../media/image237.jpeg"/><Relationship Id="rId10" Type="http://schemas.openxmlformats.org/officeDocument/2006/relationships/image" Target="../media/image228.png"/><Relationship Id="rId4" Type="http://schemas.openxmlformats.org/officeDocument/2006/relationships/image" Target="../media/image236.jpeg"/><Relationship Id="rId9" Type="http://schemas.openxmlformats.org/officeDocument/2006/relationships/hyperlink" Target="https://forgefx.com/simulation-projects/augmented-reality-device-training-simulators/" TargetMode="External"/></Relationships>
</file>

<file path=ppt/slides/_rels/slide126.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218.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241.png"/><Relationship Id="rId5" Type="http://schemas.openxmlformats.org/officeDocument/2006/relationships/image" Target="../media/image240.jpeg"/><Relationship Id="rId4" Type="http://schemas.openxmlformats.org/officeDocument/2006/relationships/image" Target="../media/image239.jpeg"/><Relationship Id="rId9" Type="http://schemas.openxmlformats.org/officeDocument/2006/relationships/image" Target="../media/image228.png"/></Relationships>
</file>

<file path=ppt/slides/_rels/slide127.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220.pn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139.jpeg"/><Relationship Id="rId11" Type="http://schemas.openxmlformats.org/officeDocument/2006/relationships/image" Target="../media/image245.jpeg"/><Relationship Id="rId5" Type="http://schemas.openxmlformats.org/officeDocument/2006/relationships/image" Target="../media/image243.jpeg"/><Relationship Id="rId10" Type="http://schemas.openxmlformats.org/officeDocument/2006/relationships/image" Target="../media/image244.svg"/><Relationship Id="rId4" Type="http://schemas.openxmlformats.org/officeDocument/2006/relationships/image" Target="../media/image242.jpeg"/><Relationship Id="rId9" Type="http://schemas.openxmlformats.org/officeDocument/2006/relationships/image" Target="../media/image228.png"/></Relationships>
</file>

<file path=ppt/slides/_rels/slide128.xml.rels><?xml version="1.0" encoding="UTF-8" standalone="yes"?>
<Relationships xmlns="http://schemas.openxmlformats.org/package/2006/relationships"><Relationship Id="rId8" Type="http://schemas.openxmlformats.org/officeDocument/2006/relationships/image" Target="../media/image228.png"/><Relationship Id="rId3" Type="http://schemas.openxmlformats.org/officeDocument/2006/relationships/image" Target="../media/image246.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232.jpeg"/><Relationship Id="rId5" Type="http://schemas.openxmlformats.org/officeDocument/2006/relationships/image" Target="../media/image248.jpeg"/><Relationship Id="rId4" Type="http://schemas.openxmlformats.org/officeDocument/2006/relationships/image" Target="../media/image247.jpeg"/></Relationships>
</file>

<file path=ppt/slides/_rels/slide129.xml.rels><?xml version="1.0" encoding="UTF-8" standalone="yes"?>
<Relationships xmlns="http://schemas.openxmlformats.org/package/2006/relationships"><Relationship Id="rId8" Type="http://schemas.openxmlformats.org/officeDocument/2006/relationships/image" Target="../media/image252.jpeg"/><Relationship Id="rId3" Type="http://schemas.openxmlformats.org/officeDocument/2006/relationships/hyperlink" Target="http://www.piercemfg.com/" TargetMode="External"/><Relationship Id="rId7" Type="http://schemas.openxmlformats.org/officeDocument/2006/relationships/image" Target="../media/image251.jpeg"/><Relationship Id="rId12" Type="http://schemas.openxmlformats.org/officeDocument/2006/relationships/image" Target="../media/image228.pn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250.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249.jpeg"/><Relationship Id="rId10" Type="http://schemas.openxmlformats.org/officeDocument/2006/relationships/image" Target="../media/image253.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130.xml.rels><?xml version="1.0" encoding="UTF-8" standalone="yes"?>
<Relationships xmlns="http://schemas.openxmlformats.org/package/2006/relationships"><Relationship Id="rId8" Type="http://schemas.openxmlformats.org/officeDocument/2006/relationships/image" Target="../media/image228.png"/><Relationship Id="rId3" Type="http://schemas.openxmlformats.org/officeDocument/2006/relationships/hyperlink" Target="https://www.fedex.com/en-us/home.html" TargetMode="External"/><Relationship Id="rId7" Type="http://schemas.openxmlformats.org/officeDocument/2006/relationships/image" Target="../media/image257.jpe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256.jpeg"/><Relationship Id="rId5" Type="http://schemas.openxmlformats.org/officeDocument/2006/relationships/image" Target="../media/image255.jpeg"/><Relationship Id="rId4" Type="http://schemas.openxmlformats.org/officeDocument/2006/relationships/image" Target="../media/image254.jpeg"/></Relationships>
</file>

<file path=ppt/slides/_rels/slide131.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258.jpeg"/><Relationship Id="rId7" Type="http://schemas.openxmlformats.org/officeDocument/2006/relationships/image" Target="../media/image221.png"/><Relationship Id="rId2" Type="http://schemas.openxmlformats.org/officeDocument/2006/relationships/notesSlide" Target="../notesSlides/notesSlide22.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260.jpeg"/><Relationship Id="rId4" Type="http://schemas.openxmlformats.org/officeDocument/2006/relationships/image" Target="../media/image259.jpeg"/><Relationship Id="rId9" Type="http://schemas.openxmlformats.org/officeDocument/2006/relationships/image" Target="../media/image228.png"/></Relationships>
</file>

<file path=ppt/slides/_rels/slide132.xml.rels><?xml version="1.0" encoding="UTF-8" standalone="yes"?>
<Relationships xmlns="http://schemas.openxmlformats.org/package/2006/relationships"><Relationship Id="rId8" Type="http://schemas.openxmlformats.org/officeDocument/2006/relationships/image" Target="../media/image264.jpeg"/><Relationship Id="rId3" Type="http://schemas.openxmlformats.org/officeDocument/2006/relationships/hyperlink" Target="https://www.mriglobal.org/" TargetMode="External"/><Relationship Id="rId7" Type="http://schemas.openxmlformats.org/officeDocument/2006/relationships/image" Target="../media/image263.jpeg"/><Relationship Id="rId2" Type="http://schemas.openxmlformats.org/officeDocument/2006/relationships/notesSlide" Target="../notesSlides/notesSlide23.xml"/><Relationship Id="rId1" Type="http://schemas.openxmlformats.org/officeDocument/2006/relationships/slideLayout" Target="../slideLayouts/slideLayout17.xml"/><Relationship Id="rId6" Type="http://schemas.openxmlformats.org/officeDocument/2006/relationships/image" Target="../media/image262.jpeg"/><Relationship Id="rId11" Type="http://schemas.openxmlformats.org/officeDocument/2006/relationships/image" Target="../media/image228.png"/><Relationship Id="rId5" Type="http://schemas.openxmlformats.org/officeDocument/2006/relationships/image" Target="../media/image261.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216.png"/></Relationships>
</file>

<file path=ppt/slides/_rels/slide133.xml.rels><?xml version="1.0" encoding="UTF-8" standalone="yes"?>
<Relationships xmlns="http://schemas.openxmlformats.org/package/2006/relationships"><Relationship Id="rId8" Type="http://schemas.openxmlformats.org/officeDocument/2006/relationships/image" Target="../media/image269.png"/><Relationship Id="rId3" Type="http://schemas.openxmlformats.org/officeDocument/2006/relationships/hyperlink" Target="https://www.gehealthcare.com/" TargetMode="External"/><Relationship Id="rId7" Type="http://schemas.openxmlformats.org/officeDocument/2006/relationships/image" Target="../media/image268.jpe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267.jpeg"/><Relationship Id="rId11" Type="http://schemas.openxmlformats.org/officeDocument/2006/relationships/image" Target="../media/image228.png"/><Relationship Id="rId5" Type="http://schemas.openxmlformats.org/officeDocument/2006/relationships/image" Target="../media/image266.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265.jpeg"/><Relationship Id="rId9" Type="http://schemas.openxmlformats.org/officeDocument/2006/relationships/image" Target="../media/image270.svg"/></Relationships>
</file>

<file path=ppt/slides/_rels/slide134.xml.rels><?xml version="1.0" encoding="UTF-8" standalone="yes"?>
<Relationships xmlns="http://schemas.openxmlformats.org/package/2006/relationships"><Relationship Id="rId8" Type="http://schemas.openxmlformats.org/officeDocument/2006/relationships/image" Target="../media/image275.jpeg"/><Relationship Id="rId3" Type="http://schemas.openxmlformats.org/officeDocument/2006/relationships/hyperlink" Target="https://globalgroundsupport.com/" TargetMode="External"/><Relationship Id="rId7" Type="http://schemas.openxmlformats.org/officeDocument/2006/relationships/image" Target="../media/image274.jpeg"/><Relationship Id="rId2" Type="http://schemas.openxmlformats.org/officeDocument/2006/relationships/notesSlide" Target="../notesSlides/notesSlide25.xml"/><Relationship Id="rId1" Type="http://schemas.openxmlformats.org/officeDocument/2006/relationships/slideLayout" Target="../slideLayouts/slideLayout17.xml"/><Relationship Id="rId6" Type="http://schemas.openxmlformats.org/officeDocument/2006/relationships/image" Target="../media/image273.jpeg"/><Relationship Id="rId5" Type="http://schemas.openxmlformats.org/officeDocument/2006/relationships/image" Target="../media/image272.jpeg"/><Relationship Id="rId10" Type="http://schemas.openxmlformats.org/officeDocument/2006/relationships/image" Target="../media/image228.png"/><Relationship Id="rId4" Type="http://schemas.openxmlformats.org/officeDocument/2006/relationships/image" Target="../media/image271.jpeg"/><Relationship Id="rId9" Type="http://schemas.openxmlformats.org/officeDocument/2006/relationships/hyperlink" Target="https://forgefx.com/simulation-projects/aircraft-ground-support/deicing-training-simulator/" TargetMode="External"/></Relationships>
</file>

<file path=ppt/slides/_rels/slide135.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213.png"/><Relationship Id="rId2" Type="http://schemas.openxmlformats.org/officeDocument/2006/relationships/notesSlide" Target="../notesSlides/notesSlide26.xml"/><Relationship Id="rId1" Type="http://schemas.openxmlformats.org/officeDocument/2006/relationships/slideLayout" Target="../slideLayouts/slideLayout17.xml"/><Relationship Id="rId6" Type="http://schemas.openxmlformats.org/officeDocument/2006/relationships/image" Target="../media/image278.jpeg"/><Relationship Id="rId5" Type="http://schemas.openxmlformats.org/officeDocument/2006/relationships/image" Target="../media/image277.jpeg"/><Relationship Id="rId4" Type="http://schemas.openxmlformats.org/officeDocument/2006/relationships/image" Target="../media/image276.jpeg"/><Relationship Id="rId9" Type="http://schemas.openxmlformats.org/officeDocument/2006/relationships/image" Target="../media/image228.png"/></Relationships>
</file>

<file path=ppt/slides/_rels/slide136.xml.rels><?xml version="1.0" encoding="UTF-8" standalone="yes"?>
<Relationships xmlns="http://schemas.openxmlformats.org/package/2006/relationships"><Relationship Id="rId2" Type="http://schemas.openxmlformats.org/officeDocument/2006/relationships/image" Target="../media/image279.png"/><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139.xml.rels><?xml version="1.0" encoding="UTF-8" standalone="yes"?>
<Relationships xmlns="http://schemas.openxmlformats.org/package/2006/relationships"><Relationship Id="rId3" Type="http://schemas.openxmlformats.org/officeDocument/2006/relationships/image" Target="../media/image280.jpeg"/><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hyperlink" Target="mailto:Emmanuel.kumfa.civ@army.mil" TargetMode="External"/><Relationship Id="rId4" Type="http://schemas.openxmlformats.org/officeDocument/2006/relationships/image" Target="../media/image35.png"/></Relationships>
</file>

<file path=ppt/slides/_rels/slide1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81.jpeg"/><Relationship Id="rId1" Type="http://schemas.openxmlformats.org/officeDocument/2006/relationships/slideLayout" Target="../slideLayouts/slideLayout5.xml"/></Relationships>
</file>

<file path=ppt/slides/_rels/slide1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82.jpeg"/><Relationship Id="rId1" Type="http://schemas.openxmlformats.org/officeDocument/2006/relationships/slideLayout" Target="../slideLayouts/slideLayout5.xml"/></Relationships>
</file>

<file path=ppt/slides/_rels/slide1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57.xml"/></Relationships>
</file>

<file path=ppt/slides/_rels/slide145.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57.xml"/></Relationships>
</file>

<file path=ppt/slides/_rels/slide146.xml.rels><?xml version="1.0" encoding="UTF-8" standalone="yes"?>
<Relationships xmlns="http://schemas.openxmlformats.org/package/2006/relationships"><Relationship Id="rId2" Type="http://schemas.openxmlformats.org/officeDocument/2006/relationships/image" Target="../media/image283.svg"/><Relationship Id="rId1" Type="http://schemas.openxmlformats.org/officeDocument/2006/relationships/slideLayout" Target="../slideLayouts/slideLayout53.xml"/></Relationships>
</file>

<file path=ppt/slides/_rels/slide147.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284.jpeg"/><Relationship Id="rId1" Type="http://schemas.openxmlformats.org/officeDocument/2006/relationships/slideLayout" Target="../slideLayouts/slideLayout53.xml"/></Relationships>
</file>

<file path=ppt/slides/_rels/slide148.xml.rels><?xml version="1.0" encoding="UTF-8" standalone="yes"?>
<Relationships xmlns="http://schemas.openxmlformats.org/package/2006/relationships"><Relationship Id="rId2" Type="http://schemas.openxmlformats.org/officeDocument/2006/relationships/image" Target="../media/image285.svg"/><Relationship Id="rId1" Type="http://schemas.openxmlformats.org/officeDocument/2006/relationships/slideLayout" Target="../slideLayouts/slideLayout5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50.xml.rels><?xml version="1.0" encoding="UTF-8" standalone="yes"?>
<Relationships xmlns="http://schemas.openxmlformats.org/package/2006/relationships"><Relationship Id="rId8" Type="http://schemas.openxmlformats.org/officeDocument/2006/relationships/image" Target="../media/image292.svg"/><Relationship Id="rId3" Type="http://schemas.openxmlformats.org/officeDocument/2006/relationships/image" Target="../media/image287.svg"/><Relationship Id="rId7" Type="http://schemas.openxmlformats.org/officeDocument/2006/relationships/image" Target="../media/image291.png"/><Relationship Id="rId2" Type="http://schemas.openxmlformats.org/officeDocument/2006/relationships/image" Target="../media/image286.svg"/><Relationship Id="rId1" Type="http://schemas.openxmlformats.org/officeDocument/2006/relationships/slideLayout" Target="../slideLayouts/slideLayout11.xml"/><Relationship Id="rId6" Type="http://schemas.openxmlformats.org/officeDocument/2006/relationships/image" Target="../media/image290.svg"/><Relationship Id="rId5" Type="http://schemas.openxmlformats.org/officeDocument/2006/relationships/image" Target="../media/image289.svg"/><Relationship Id="rId4" Type="http://schemas.openxmlformats.org/officeDocument/2006/relationships/image" Target="../media/image288.svg"/><Relationship Id="rId9" Type="http://schemas.openxmlformats.org/officeDocument/2006/relationships/image" Target="../media/image293.svg"/></Relationships>
</file>

<file path=ppt/slides/_rels/slide151.xml.rels><?xml version="1.0" encoding="UTF-8" standalone="yes"?>
<Relationships xmlns="http://schemas.openxmlformats.org/package/2006/relationships"><Relationship Id="rId2" Type="http://schemas.openxmlformats.org/officeDocument/2006/relationships/image" Target="../media/image294.jpeg"/><Relationship Id="rId1" Type="http://schemas.openxmlformats.org/officeDocument/2006/relationships/slideLayout" Target="../slideLayouts/slideLayout1.xml"/></Relationships>
</file>

<file path=ppt/slides/_rels/slide152.xml.rels><?xml version="1.0" encoding="UTF-8" standalone="yes"?>
<Relationships xmlns="http://schemas.openxmlformats.org/package/2006/relationships"><Relationship Id="rId3" Type="http://schemas.openxmlformats.org/officeDocument/2006/relationships/image" Target="../media/image296.svg"/><Relationship Id="rId2" Type="http://schemas.openxmlformats.org/officeDocument/2006/relationships/image" Target="../media/image295.jpeg"/><Relationship Id="rId1" Type="http://schemas.openxmlformats.org/officeDocument/2006/relationships/slideLayout" Target="../slideLayouts/slideLayout1.xml"/><Relationship Id="rId6" Type="http://schemas.openxmlformats.org/officeDocument/2006/relationships/slide" Target="slide11.xml"/><Relationship Id="rId5" Type="http://schemas.openxmlformats.org/officeDocument/2006/relationships/image" Target="../media/image298.svg"/><Relationship Id="rId4" Type="http://schemas.openxmlformats.org/officeDocument/2006/relationships/image" Target="../media/image297.svg"/></Relationships>
</file>

<file path=ppt/slides/_rels/slide153.xml.rels><?xml version="1.0" encoding="UTF-8" standalone="yes"?>
<Relationships xmlns="http://schemas.openxmlformats.org/package/2006/relationships"><Relationship Id="rId3" Type="http://schemas.openxmlformats.org/officeDocument/2006/relationships/image" Target="../media/image300.png"/><Relationship Id="rId2" Type="http://schemas.openxmlformats.org/officeDocument/2006/relationships/image" Target="../media/image299.jpeg"/><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301.jpeg"/><Relationship Id="rId1" Type="http://schemas.openxmlformats.org/officeDocument/2006/relationships/slideLayout" Target="../slideLayouts/slideLayout1.xml"/><Relationship Id="rId5" Type="http://schemas.openxmlformats.org/officeDocument/2006/relationships/image" Target="../media/image81.svg"/><Relationship Id="rId4" Type="http://schemas.openxmlformats.org/officeDocument/2006/relationships/image" Target="../media/image80.svg"/></Relationships>
</file>

<file path=ppt/slides/_rels/slide155.xml.rels><?xml version="1.0" encoding="UTF-8" standalone="yes"?>
<Relationships xmlns="http://schemas.openxmlformats.org/package/2006/relationships"><Relationship Id="rId3" Type="http://schemas.openxmlformats.org/officeDocument/2006/relationships/image" Target="../media/image303.png"/><Relationship Id="rId2" Type="http://schemas.openxmlformats.org/officeDocument/2006/relationships/image" Target="../media/image302.jpeg"/><Relationship Id="rId1" Type="http://schemas.openxmlformats.org/officeDocument/2006/relationships/slideLayout" Target="../slideLayouts/slideLayout5.xml"/></Relationships>
</file>

<file path=ppt/slides/_rels/slide15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304.jpeg"/><Relationship Id="rId1" Type="http://schemas.openxmlformats.org/officeDocument/2006/relationships/slideLayout" Target="../slideLayouts/slideLayout5.xml"/></Relationships>
</file>

<file path=ppt/slides/_rels/slide157.xml.rels><?xml version="1.0" encoding="UTF-8" standalone="yes"?>
<Relationships xmlns="http://schemas.openxmlformats.org/package/2006/relationships"><Relationship Id="rId3" Type="http://schemas.openxmlformats.org/officeDocument/2006/relationships/image" Target="../media/image306.svg"/><Relationship Id="rId2" Type="http://schemas.openxmlformats.org/officeDocument/2006/relationships/image" Target="../media/image305.jpeg"/><Relationship Id="rId1" Type="http://schemas.openxmlformats.org/officeDocument/2006/relationships/slideLayout" Target="../slideLayouts/slideLayout1.xml"/><Relationship Id="rId5" Type="http://schemas.openxmlformats.org/officeDocument/2006/relationships/image" Target="../media/image72.svg"/><Relationship Id="rId4" Type="http://schemas.openxmlformats.org/officeDocument/2006/relationships/image" Target="../media/image307.svg"/></Relationships>
</file>

<file path=ppt/slides/_rels/slide158.xml.rels><?xml version="1.0" encoding="UTF-8" standalone="yes"?>
<Relationships xmlns="http://schemas.openxmlformats.org/package/2006/relationships"><Relationship Id="rId3" Type="http://schemas.openxmlformats.org/officeDocument/2006/relationships/image" Target="../media/image308.jpeg"/><Relationship Id="rId2" Type="http://schemas.microsoft.com/office/2018/10/relationships/comments" Target="../comments/modernComment_1490_5BFF60C8.xml"/><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2.xml.rels><?xml version="1.0" encoding="UTF-8" standalone="yes"?>
<Relationships xmlns="http://schemas.openxmlformats.org/package/2006/relationships"><Relationship Id="rId2" Type="http://schemas.openxmlformats.org/officeDocument/2006/relationships/image" Target="../media/image309.png"/><Relationship Id="rId1" Type="http://schemas.openxmlformats.org/officeDocument/2006/relationships/slideLayout" Target="../slideLayouts/slideLayout5.xml"/></Relationships>
</file>

<file path=ppt/slides/_rels/slide163.xml.rels><?xml version="1.0" encoding="UTF-8" standalone="yes"?>
<Relationships xmlns="http://schemas.openxmlformats.org/package/2006/relationships"><Relationship Id="rId2" Type="http://schemas.openxmlformats.org/officeDocument/2006/relationships/image" Target="../media/image309.png"/><Relationship Id="rId1" Type="http://schemas.openxmlformats.org/officeDocument/2006/relationships/slideLayout" Target="../slideLayouts/slideLayout5.xml"/></Relationships>
</file>

<file path=ppt/slides/_rels/slide164.xml.rels><?xml version="1.0" encoding="UTF-8" standalone="yes"?>
<Relationships xmlns="http://schemas.openxmlformats.org/package/2006/relationships"><Relationship Id="rId2" Type="http://schemas.openxmlformats.org/officeDocument/2006/relationships/image" Target="../media/image309.png"/><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6.xml.rels><?xml version="1.0" encoding="UTF-8" standalone="yes"?>
<Relationships xmlns="http://schemas.openxmlformats.org/package/2006/relationships"><Relationship Id="rId2" Type="http://schemas.openxmlformats.org/officeDocument/2006/relationships/image" Target="../media/image310.svg"/><Relationship Id="rId1" Type="http://schemas.openxmlformats.org/officeDocument/2006/relationships/slideLayout" Target="../slideLayouts/slideLayout53.xml"/></Relationships>
</file>

<file path=ppt/slides/_rels/slide167.xml.rels><?xml version="1.0" encoding="UTF-8" standalone="yes"?>
<Relationships xmlns="http://schemas.openxmlformats.org/package/2006/relationships"><Relationship Id="rId2" Type="http://schemas.openxmlformats.org/officeDocument/2006/relationships/image" Target="../media/image311.svg"/><Relationship Id="rId1" Type="http://schemas.openxmlformats.org/officeDocument/2006/relationships/slideLayout" Target="../slideLayouts/slideLayout53.xml"/></Relationships>
</file>

<file path=ppt/slides/_rels/slide168.xml.rels><?xml version="1.0" encoding="UTF-8" standalone="yes"?>
<Relationships xmlns="http://schemas.openxmlformats.org/package/2006/relationships"><Relationship Id="rId3" Type="http://schemas.openxmlformats.org/officeDocument/2006/relationships/image" Target="../media/image312.jpeg"/><Relationship Id="rId2" Type="http://schemas.openxmlformats.org/officeDocument/2006/relationships/slideLayout" Target="../slideLayouts/slideLayout11.xml"/><Relationship Id="rId1" Type="http://schemas.openxmlformats.org/officeDocument/2006/relationships/video" Target="https://www.youtube.com/embed/dQw4w9WgXcQ?feature=oembed" TargetMode="External"/><Relationship Id="rId4" Type="http://schemas.openxmlformats.org/officeDocument/2006/relationships/image" Target="../media/image313.png"/></Relationships>
</file>

<file path=ppt/slides/_rels/slide169.xml.rels><?xml version="1.0" encoding="UTF-8" standalone="yes"?>
<Relationships xmlns="http://schemas.openxmlformats.org/package/2006/relationships"><Relationship Id="rId2" Type="http://schemas.openxmlformats.org/officeDocument/2006/relationships/image" Target="../media/image310.svg"/><Relationship Id="rId1" Type="http://schemas.openxmlformats.org/officeDocument/2006/relationships/slideLayout" Target="../slideLayouts/slideLayout53.xml"/></Relationships>
</file>

<file path=ppt/slides/_rels/slide170.xml.rels><?xml version="1.0" encoding="UTF-8" standalone="yes"?>
<Relationships xmlns="http://schemas.openxmlformats.org/package/2006/relationships"><Relationship Id="rId8" Type="http://schemas.openxmlformats.org/officeDocument/2006/relationships/image" Target="../media/image319.png"/><Relationship Id="rId3" Type="http://schemas.openxmlformats.org/officeDocument/2006/relationships/image" Target="../media/image28.png"/><Relationship Id="rId7" Type="http://schemas.openxmlformats.org/officeDocument/2006/relationships/image" Target="../media/image318.png"/><Relationship Id="rId2" Type="http://schemas.openxmlformats.org/officeDocument/2006/relationships/image" Target="../media/image314.png"/><Relationship Id="rId1" Type="http://schemas.openxmlformats.org/officeDocument/2006/relationships/slideLayout" Target="../slideLayouts/slideLayout11.xml"/><Relationship Id="rId6" Type="http://schemas.openxmlformats.org/officeDocument/2006/relationships/image" Target="../media/image317.png"/><Relationship Id="rId5" Type="http://schemas.openxmlformats.org/officeDocument/2006/relationships/image" Target="../media/image316.png"/><Relationship Id="rId10" Type="http://schemas.openxmlformats.org/officeDocument/2006/relationships/image" Target="../media/image321.png"/><Relationship Id="rId4" Type="http://schemas.openxmlformats.org/officeDocument/2006/relationships/image" Target="../media/image315.png"/><Relationship Id="rId9" Type="http://schemas.openxmlformats.org/officeDocument/2006/relationships/image" Target="../media/image320.png"/></Relationships>
</file>

<file path=ppt/slides/_rels/slide171.xml.rels><?xml version="1.0" encoding="UTF-8" standalone="yes"?>
<Relationships xmlns="http://schemas.openxmlformats.org/package/2006/relationships"><Relationship Id="rId2" Type="http://schemas.openxmlformats.org/officeDocument/2006/relationships/image" Target="../media/image322.jpeg"/><Relationship Id="rId1" Type="http://schemas.openxmlformats.org/officeDocument/2006/relationships/slideLayout" Target="../slideLayouts/slideLayout4.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2" Type="http://schemas.openxmlformats.org/officeDocument/2006/relationships/image" Target="../media/image323.svg"/><Relationship Id="rId1" Type="http://schemas.openxmlformats.org/officeDocument/2006/relationships/slideLayout" Target="../slideLayouts/slideLayout53.xml"/></Relationships>
</file>

<file path=ppt/slides/_rels/slide174.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284.jpeg"/><Relationship Id="rId1" Type="http://schemas.openxmlformats.org/officeDocument/2006/relationships/slideLayout" Target="../slideLayouts/slideLayout5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76.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325.png"/><Relationship Id="rId4" Type="http://schemas.openxmlformats.org/officeDocument/2006/relationships/image" Target="../media/image324.emf"/></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69901" y="7315200"/>
            <a:ext cx="5930899" cy="1073150"/>
          </a:xfrm>
        </p:spPr>
        <p:txBody>
          <a:bodyPr/>
          <a:lstStyle/>
          <a:p>
            <a:pPr>
              <a:lnSpc>
                <a:spcPts val="3000"/>
              </a:lnSpc>
            </a:pPr>
            <a:r>
              <a:rPr lang="en-US" sz="2400" b="0" cap="all">
                <a:solidFill>
                  <a:schemeClr val="tx1">
                    <a:lumMod val="75000"/>
                    <a:lumOff val="25000"/>
                  </a:schemeClr>
                </a:solidFill>
                <a:effectLst/>
              </a:rPr>
              <a:t>VR Screening &amp; Active Intruder Immersive Training Platform </a:t>
            </a:r>
            <a:br>
              <a:rPr lang="en-US" b="0">
                <a:effectLst/>
              </a:rPr>
            </a:br>
            <a:r>
              <a:rPr lang="en-US" sz="1400" b="0" spc="50">
                <a:solidFill>
                  <a:schemeClr val="tx1">
                    <a:lumMod val="65000"/>
                    <a:lumOff val="35000"/>
                  </a:schemeClr>
                </a:solidFill>
                <a:effectLst/>
                <a:latin typeface="Lato" panose="020F0502020204030203" pitchFamily="34" charset="0"/>
                <a:cs typeface="Lato" panose="020F0502020204030203" pitchFamily="34" charset="0"/>
              </a:rPr>
              <a:t>ForgeFX Simulations Proposal Submission</a:t>
            </a: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a:blip r:embed="rId3"/>
          <a:srcRect t="4863" b="13964"/>
          <a:stretch>
            <a:fillRect/>
          </a:stretch>
        </p:blipFill>
        <p:spPr>
          <a:xfrm>
            <a:off x="0" y="0"/>
            <a:ext cx="6858000" cy="6722076"/>
          </a:xfrm>
          <a:prstGeom prst="rect">
            <a:avLst/>
          </a:prstGeom>
        </p:spPr>
      </p:pic>
      <p:sp>
        <p:nvSpPr>
          <p:cNvPr id="10" name="HeaderGradient">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bg1"/>
              </a:gs>
              <a:gs pos="68000">
                <a:schemeClr val="bg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1" name="logo">
            <a:extLst>
              <a:ext uri="{FF2B5EF4-FFF2-40B4-BE49-F238E27FC236}">
                <a16:creationId xmlns:a16="http://schemas.microsoft.com/office/drawing/2014/main" id="{C4516002-9D23-F609-DDF5-DDF06913BD3E}"/>
              </a:ext>
            </a:extLst>
          </p:cNvPr>
          <p:cNvPicPr>
            <a:picLocks noChangeAspect="1"/>
          </p:cNvPicPr>
          <p:nvPr/>
        </p:nvPicPr>
        <p:blipFill>
          <a:blip r:embed="rId4"/>
          <a:srcRect l="13636" r="17356"/>
          <a:stretch>
            <a:fillRect/>
          </a:stretch>
        </p:blipFill>
        <p:spPr>
          <a:xfrm>
            <a:off x="88900" y="5160124"/>
            <a:ext cx="1936750" cy="2058134"/>
          </a:xfrm>
          <a:prstGeom prst="rect">
            <a:avLst/>
          </a:prstGeom>
        </p:spPr>
      </p:pic>
      <p:sp>
        <p:nvSpPr>
          <p:cNvPr id="5" name="TextBox 4">
            <a:extLst>
              <a:ext uri="{FF2B5EF4-FFF2-40B4-BE49-F238E27FC236}">
                <a16:creationId xmlns:a16="http://schemas.microsoft.com/office/drawing/2014/main" id="{642939AA-EC86-D752-5D92-BCD1D529FA32}"/>
              </a:ext>
            </a:extLst>
          </p:cNvPr>
          <p:cNvSpPr txBox="1"/>
          <p:nvPr/>
        </p:nvSpPr>
        <p:spPr>
          <a:xfrm>
            <a:off x="7189838" y="1316292"/>
            <a:ext cx="128679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a:ea typeface="Calibri"/>
                <a:cs typeface="Calibri"/>
              </a:rPr>
              <a:t>AK</a:t>
            </a:r>
            <a:endParaRPr lang="en-US" sz="1400"/>
          </a:p>
        </p:txBody>
      </p:sp>
      <p:pic>
        <p:nvPicPr>
          <p:cNvPr id="2" name="Graphic 1" descr="Monkey with solid fill">
            <a:extLst>
              <a:ext uri="{FF2B5EF4-FFF2-40B4-BE49-F238E27FC236}">
                <a16:creationId xmlns:a16="http://schemas.microsoft.com/office/drawing/2014/main" id="{95686707-4DF4-45E1-6C3E-20B858B0DB4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77650" y="476680"/>
            <a:ext cx="914400" cy="914400"/>
          </a:xfrm>
          <a:prstGeom prst="rect">
            <a:avLst/>
          </a:prstGeom>
        </p:spPr>
      </p:pic>
    </p:spTree>
    <p:extLst>
      <p:ext uri="{BB962C8B-B14F-4D97-AF65-F5344CB8AC3E}">
        <p14:creationId xmlns:p14="http://schemas.microsoft.com/office/powerpoint/2010/main" val="4073789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39672" y="5279993"/>
            <a:ext cx="328936" cy="2909194"/>
          </a:xfrm>
          <a:prstGeom prst="rect">
            <a:avLst/>
          </a:prstGeom>
          <a:noFill/>
        </p:spPr>
        <p:txBody>
          <a:bodyPr wrap="none" rtlCol="0">
            <a:spAutoFit/>
          </a:bodyPr>
          <a:lstStyle/>
          <a:p>
            <a:pPr algn="r">
              <a:lnSpc>
                <a:spcPts val="1700"/>
              </a:lnSpc>
            </a:pPr>
            <a:r>
              <a:rPr lang="en-US" sz="1100" b="1">
                <a:ea typeface="Lato SemiBold" panose="020F0502020204030203" pitchFamily="34" charset="0"/>
                <a:cs typeface="Lato SemiBold" panose="020F0502020204030203" pitchFamily="34" charset="0"/>
              </a:rPr>
              <a:t>3</a:t>
            </a:r>
          </a:p>
          <a:p>
            <a:pPr algn="r">
              <a:lnSpc>
                <a:spcPts val="1700"/>
              </a:lnSpc>
            </a:pPr>
            <a:r>
              <a:rPr lang="en-US" sz="1100" b="1">
                <a:ea typeface="Lato SemiBold" panose="020F0502020204030203" pitchFamily="34" charset="0"/>
                <a:cs typeface="Lato SemiBold" panose="020F0502020204030203" pitchFamily="34" charset="0"/>
              </a:rPr>
              <a:t>5</a:t>
            </a:r>
          </a:p>
          <a:p>
            <a:pPr algn="r">
              <a:lnSpc>
                <a:spcPts val="1700"/>
              </a:lnSpc>
            </a:pPr>
            <a:r>
              <a:rPr lang="en-US" sz="1100" b="1">
                <a:ea typeface="Lato SemiBold" panose="020F0502020204030203" pitchFamily="34" charset="0"/>
                <a:cs typeface="Lato SemiBold" panose="020F0502020204030203" pitchFamily="34" charset="0"/>
              </a:rPr>
              <a:t>6</a:t>
            </a:r>
          </a:p>
          <a:p>
            <a:pPr algn="r">
              <a:lnSpc>
                <a:spcPts val="1700"/>
              </a:lnSpc>
            </a:pPr>
            <a:r>
              <a:rPr lang="en-US" sz="1100" b="1">
                <a:ea typeface="Lato SemiBold" panose="020F0502020204030203" pitchFamily="34" charset="0"/>
                <a:cs typeface="Lato SemiBold" panose="020F0502020204030203" pitchFamily="34" charset="0"/>
              </a:rPr>
              <a:t>7</a:t>
            </a:r>
          </a:p>
          <a:p>
            <a:pPr algn="r">
              <a:lnSpc>
                <a:spcPts val="1700"/>
              </a:lnSpc>
            </a:pPr>
            <a:r>
              <a:rPr lang="en-US" sz="1100" b="1">
                <a:ea typeface="Lato SemiBold" panose="020F0502020204030203" pitchFamily="34" charset="0"/>
                <a:cs typeface="Lato SemiBold" panose="020F0502020204030203" pitchFamily="34" charset="0"/>
              </a:rPr>
              <a:t>10</a:t>
            </a:r>
          </a:p>
          <a:p>
            <a:pPr algn="r">
              <a:lnSpc>
                <a:spcPts val="1700"/>
              </a:lnSpc>
            </a:pPr>
            <a:r>
              <a:rPr lang="en-US" sz="1100" b="1">
                <a:ea typeface="Lato SemiBold" panose="020F0502020204030203" pitchFamily="34" charset="0"/>
                <a:cs typeface="Lato SemiBold" panose="020F0502020204030203" pitchFamily="34" charset="0"/>
              </a:rPr>
              <a:t>19</a:t>
            </a:r>
          </a:p>
          <a:p>
            <a:pPr algn="r">
              <a:lnSpc>
                <a:spcPts val="1700"/>
              </a:lnSpc>
            </a:pPr>
            <a:r>
              <a:rPr lang="en-US" sz="1100" b="1">
                <a:ea typeface="Lato SemiBold" panose="020F0502020204030203" pitchFamily="34" charset="0"/>
                <a:cs typeface="Lato SemiBold" panose="020F0502020204030203" pitchFamily="34" charset="0"/>
              </a:rPr>
              <a:t>22</a:t>
            </a:r>
          </a:p>
          <a:p>
            <a:pPr algn="r">
              <a:lnSpc>
                <a:spcPts val="1700"/>
              </a:lnSpc>
            </a:pPr>
            <a:r>
              <a:rPr lang="en-US" sz="1100" b="1">
                <a:ea typeface="Lato SemiBold" panose="020F0502020204030203" pitchFamily="34" charset="0"/>
                <a:cs typeface="Lato SemiBold" panose="020F0502020204030203" pitchFamily="34" charset="0"/>
              </a:rPr>
              <a:t>25</a:t>
            </a:r>
          </a:p>
          <a:p>
            <a:pPr algn="r">
              <a:lnSpc>
                <a:spcPts val="1700"/>
              </a:lnSpc>
            </a:pPr>
            <a:r>
              <a:rPr lang="en-US" sz="1100" b="1">
                <a:ea typeface="Lato SemiBold" panose="020F0502020204030203" pitchFamily="34" charset="0"/>
                <a:cs typeface="Lato SemiBold" panose="020F0502020204030203" pitchFamily="34" charset="0"/>
              </a:rPr>
              <a:t>28</a:t>
            </a:r>
          </a:p>
          <a:p>
            <a:pPr algn="r">
              <a:lnSpc>
                <a:spcPts val="1700"/>
              </a:lnSpc>
            </a:pPr>
            <a:r>
              <a:rPr lang="en-US" sz="1100" b="1">
                <a:ea typeface="Lato SemiBold" panose="020F0502020204030203" pitchFamily="34" charset="0"/>
                <a:cs typeface="Lato SemiBold" panose="020F0502020204030203" pitchFamily="34" charset="0"/>
              </a:rPr>
              <a:t>30</a:t>
            </a:r>
          </a:p>
          <a:p>
            <a:pPr algn="r">
              <a:lnSpc>
                <a:spcPts val="1700"/>
              </a:lnSpc>
            </a:pPr>
            <a:r>
              <a:rPr lang="en-US" sz="1100" b="1">
                <a:ea typeface="Lato SemiBold" panose="020F0502020204030203" pitchFamily="34" charset="0"/>
                <a:cs typeface="Lato SemiBold" panose="020F0502020204030203" pitchFamily="34" charset="0"/>
              </a:rPr>
              <a:t>38</a:t>
            </a:r>
          </a:p>
          <a:p>
            <a:pPr algn="r">
              <a:lnSpc>
                <a:spcPts val="1700"/>
              </a:lnSpc>
            </a:pPr>
            <a:r>
              <a:rPr lang="en-US" sz="1100" b="1">
                <a:ea typeface="Lato SemiBold" panose="020F0502020204030203" pitchFamily="34" charset="0"/>
                <a:cs typeface="Lato SemiBold" panose="020F0502020204030203" pitchFamily="34" charset="0"/>
              </a:rPr>
              <a:t>39</a:t>
            </a:r>
          </a:p>
          <a:p>
            <a:pPr algn="r">
              <a:lnSpc>
                <a:spcPts val="1700"/>
              </a:lnSpc>
            </a:pPr>
            <a:r>
              <a:rPr lang="en-US" sz="1100" b="1">
                <a:ea typeface="Lato SemiBold" panose="020F0502020204030203" pitchFamily="34" charset="0"/>
                <a:cs typeface="Lato SemiBold" panose="020F0502020204030203" pitchFamily="34" charset="0"/>
              </a:rPr>
              <a:t>41</a:t>
            </a: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4" y="5237621"/>
            <a:ext cx="3206915" cy="3002370"/>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1700"/>
              </a:lnSpc>
            </a:pPr>
            <a:r>
              <a:rPr lang="en-US" sz="1100" b="1">
                <a:solidFill>
                  <a:schemeClr val="tx1">
                    <a:lumMod val="85000"/>
                    <a:lumOff val="15000"/>
                  </a:schemeClr>
                </a:solidFill>
                <a:ea typeface="Lato SemiBold" panose="020F0502020204030203" pitchFamily="34" charset="0"/>
                <a:cs typeface="Lato SemiBold" panose="020F0502020204030203" pitchFamily="34" charset="0"/>
              </a:rPr>
              <a:t>Executive Summary</a:t>
            </a:r>
          </a:p>
          <a:p>
            <a:pPr marL="320040">
              <a:lnSpc>
                <a:spcPts val="1700"/>
              </a:lnSpc>
            </a:pPr>
            <a:r>
              <a:rPr lang="en-US" sz="11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1700"/>
              </a:lnSpc>
            </a:pPr>
            <a:r>
              <a:rPr lang="en-US" sz="1100" b="1">
                <a:solidFill>
                  <a:schemeClr val="tx1">
                    <a:lumMod val="85000"/>
                    <a:lumOff val="15000"/>
                  </a:schemeClr>
                </a:solidFill>
                <a:ea typeface="Lato SemiBold" panose="020F0502020204030203" pitchFamily="34" charset="0"/>
                <a:cs typeface="Lato SemiBold" panose="020F0502020204030203" pitchFamily="34" charset="0"/>
              </a:rPr>
              <a:t>Company Profile</a:t>
            </a:r>
          </a:p>
          <a:p>
            <a:pPr marL="320040">
              <a:lnSpc>
                <a:spcPts val="1700"/>
              </a:lnSpc>
            </a:pPr>
            <a:r>
              <a:rPr lang="en-US" sz="1100" b="1">
                <a:solidFill>
                  <a:schemeClr val="tx1">
                    <a:lumMod val="85000"/>
                    <a:lumOff val="15000"/>
                  </a:schemeClr>
                </a:solidFill>
                <a:ea typeface="Lato SemiBold" panose="020F0502020204030203" pitchFamily="34" charset="0"/>
                <a:cs typeface="Lato SemiBold" panose="020F0502020204030203" pitchFamily="34" charset="0"/>
              </a:rPr>
              <a:t>Relevant Experience</a:t>
            </a:r>
          </a:p>
          <a:p>
            <a:pPr marL="320040">
              <a:lnSpc>
                <a:spcPts val="1700"/>
              </a:lnSpc>
            </a:pPr>
            <a:r>
              <a:rPr lang="en-US" sz="1100" b="1">
                <a:solidFill>
                  <a:schemeClr val="tx1">
                    <a:lumMod val="85000"/>
                    <a:lumOff val="15000"/>
                  </a:schemeClr>
                </a:solidFill>
                <a:ea typeface="Lato SemiBold" panose="020F0502020204030203" pitchFamily="34" charset="0"/>
                <a:cs typeface="Lato SemiBold" panose="020F0502020204030203" pitchFamily="34" charset="0"/>
              </a:rPr>
              <a:t>Solution Overview</a:t>
            </a:r>
          </a:p>
          <a:p>
            <a:pPr marL="320040">
              <a:lnSpc>
                <a:spcPts val="1700"/>
              </a:lnSpc>
            </a:pPr>
            <a:r>
              <a:rPr lang="en-US" sz="1100" b="1">
                <a:solidFill>
                  <a:schemeClr val="tx1">
                    <a:lumMod val="85000"/>
                    <a:lumOff val="15000"/>
                  </a:schemeClr>
                </a:solidFill>
                <a:ea typeface="Lato SemiBold" panose="020F0502020204030203" pitchFamily="34" charset="0"/>
                <a:cs typeface="Lato SemiBold" panose="020F0502020204030203" pitchFamily="34" charset="0"/>
              </a:rPr>
              <a:t>Scope Alignment</a:t>
            </a:r>
          </a:p>
          <a:p>
            <a:pPr marL="320040">
              <a:lnSpc>
                <a:spcPts val="1700"/>
              </a:lnSpc>
            </a:pPr>
            <a:r>
              <a:rPr lang="en-US" sz="1100" b="1">
                <a:solidFill>
                  <a:schemeClr val="tx1">
                    <a:lumMod val="85000"/>
                    <a:lumOff val="15000"/>
                  </a:schemeClr>
                </a:solidFill>
                <a:ea typeface="Lato SemiBold" panose="020F0502020204030203" pitchFamily="34" charset="0"/>
                <a:cs typeface="Lato SemiBold" panose="020F0502020204030203" pitchFamily="34" charset="0"/>
              </a:rPr>
              <a:t>Project Plan </a:t>
            </a:r>
          </a:p>
          <a:p>
            <a:pPr marL="320040">
              <a:lnSpc>
                <a:spcPts val="1700"/>
              </a:lnSpc>
            </a:pPr>
            <a:r>
              <a:rPr lang="en-US" sz="1100" b="1">
                <a:solidFill>
                  <a:schemeClr val="tx1">
                    <a:lumMod val="85000"/>
                    <a:lumOff val="15000"/>
                  </a:schemeClr>
                </a:solidFill>
                <a:ea typeface="Lato SemiBold" panose="020F0502020204030203" pitchFamily="34" charset="0"/>
                <a:cs typeface="Lato SemiBold" panose="020F0502020204030203" pitchFamily="34" charset="0"/>
              </a:rPr>
              <a:t>Warranty, Support, SLAs Plan </a:t>
            </a:r>
          </a:p>
          <a:p>
            <a:pPr marL="320040">
              <a:lnSpc>
                <a:spcPts val="1700"/>
              </a:lnSpc>
            </a:pPr>
            <a:r>
              <a:rPr lang="en-US" sz="1100" b="1">
                <a:solidFill>
                  <a:schemeClr val="tx1">
                    <a:lumMod val="85000"/>
                    <a:lumOff val="15000"/>
                  </a:schemeClr>
                </a:solidFill>
                <a:ea typeface="Lato SemiBold" panose="020F0502020204030203" pitchFamily="34" charset="0"/>
                <a:cs typeface="Lato SemiBold" panose="020F0502020204030203" pitchFamily="34" charset="0"/>
              </a:rPr>
              <a:t>Exceptions</a:t>
            </a:r>
          </a:p>
          <a:p>
            <a:pPr marL="320040">
              <a:lnSpc>
                <a:spcPts val="1700"/>
              </a:lnSpc>
            </a:pPr>
            <a:r>
              <a:rPr lang="en-US" sz="1100" b="1">
                <a:solidFill>
                  <a:schemeClr val="tx1">
                    <a:lumMod val="85000"/>
                    <a:lumOff val="15000"/>
                  </a:schemeClr>
                </a:solidFill>
                <a:ea typeface="Lato SemiBold" panose="020F0502020204030203" pitchFamily="34" charset="0"/>
                <a:cs typeface="Lato SemiBold" panose="020F0502020204030203" pitchFamily="34" charset="0"/>
              </a:rPr>
              <a:t>Terms &amp; Conditions</a:t>
            </a:r>
          </a:p>
          <a:p>
            <a:pPr marL="320040">
              <a:lnSpc>
                <a:spcPts val="1700"/>
              </a:lnSpc>
            </a:pPr>
            <a:r>
              <a:rPr lang="en-US" sz="1100" b="1">
                <a:solidFill>
                  <a:schemeClr val="tx1">
                    <a:lumMod val="85000"/>
                    <a:lumOff val="15000"/>
                  </a:schemeClr>
                </a:solidFill>
                <a:ea typeface="Lato SemiBold" panose="020F0502020204030203" pitchFamily="34" charset="0"/>
                <a:cs typeface="Lato SemiBold" panose="020F0502020204030203" pitchFamily="34" charset="0"/>
              </a:rPr>
              <a:t>Software, Hardware, &amp; MDM Pricing</a:t>
            </a:r>
          </a:p>
          <a:p>
            <a:pPr marL="320040">
              <a:lnSpc>
                <a:spcPts val="1700"/>
              </a:lnSpc>
            </a:pPr>
            <a:r>
              <a:rPr lang="en-US" sz="1100" b="1">
                <a:solidFill>
                  <a:schemeClr val="tx1">
                    <a:lumMod val="85000"/>
                    <a:lumOff val="15000"/>
                  </a:schemeClr>
                </a:solidFill>
                <a:ea typeface="Lato SemiBold" panose="020F0502020204030203" pitchFamily="34" charset="0"/>
                <a:cs typeface="Lato SemiBold" panose="020F0502020204030203" pitchFamily="34" charset="0"/>
              </a:rPr>
              <a:t>Appendix: Letter of Partnership Intent</a:t>
            </a:r>
          </a:p>
          <a:p>
            <a:pPr marL="320040">
              <a:lnSpc>
                <a:spcPts val="1700"/>
              </a:lnSpc>
            </a:pPr>
            <a:r>
              <a:rPr lang="en-US" sz="1100" b="1">
                <a:solidFill>
                  <a:schemeClr val="tx1">
                    <a:lumMod val="85000"/>
                    <a:lumOff val="15000"/>
                  </a:schemeClr>
                </a:solidFill>
                <a:ea typeface="Lato SemiBold" panose="020F0502020204030203" pitchFamily="34" charset="0"/>
                <a:cs typeface="Lato SemiBold" panose="020F0502020204030203" pitchFamily="34" charset="0"/>
              </a:rPr>
              <a:t>Let’s Get Started!</a:t>
            </a:r>
          </a:p>
        </p:txBody>
      </p:sp>
      <p:cxnSp>
        <p:nvCxnSpPr>
          <p:cNvPr id="9" name="Straight Connector 13">
            <a:extLst>
              <a:ext uri="{FF2B5EF4-FFF2-40B4-BE49-F238E27FC236}">
                <a16:creationId xmlns:a16="http://schemas.microsoft.com/office/drawing/2014/main" id="{F7041A93-1961-5EA0-3779-80710F525A4D}"/>
              </a:ext>
            </a:extLst>
          </p:cNvPr>
          <p:cNvCxnSpPr>
            <a:cxnSpLocks/>
          </p:cNvCxnSpPr>
          <p:nvPr/>
        </p:nvCxnSpPr>
        <p:spPr>
          <a:xfrm>
            <a:off x="1801091" y="8073983"/>
            <a:ext cx="418280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2">
            <a:extLst>
              <a:ext uri="{FF2B5EF4-FFF2-40B4-BE49-F238E27FC236}">
                <a16:creationId xmlns:a16="http://schemas.microsoft.com/office/drawing/2014/main" id="{F6D255DB-1CB4-7BD3-B74B-E5493CED08C9}"/>
              </a:ext>
            </a:extLst>
          </p:cNvPr>
          <p:cNvCxnSpPr>
            <a:cxnSpLocks/>
          </p:cNvCxnSpPr>
          <p:nvPr/>
        </p:nvCxnSpPr>
        <p:spPr>
          <a:xfrm>
            <a:off x="2992582" y="7851796"/>
            <a:ext cx="299131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Straight Connector 11">
            <a:extLst>
              <a:ext uri="{FF2B5EF4-FFF2-40B4-BE49-F238E27FC236}">
                <a16:creationId xmlns:a16="http://schemas.microsoft.com/office/drawing/2014/main" id="{580055DB-8DEE-EC15-F7E2-F4133CF01751}"/>
              </a:ext>
            </a:extLst>
          </p:cNvPr>
          <p:cNvCxnSpPr>
            <a:cxnSpLocks/>
          </p:cNvCxnSpPr>
          <p:nvPr/>
        </p:nvCxnSpPr>
        <p:spPr>
          <a:xfrm>
            <a:off x="2909455" y="7636540"/>
            <a:ext cx="307444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a:extLst>
              <a:ext uri="{FF2B5EF4-FFF2-40B4-BE49-F238E27FC236}">
                <a16:creationId xmlns:a16="http://schemas.microsoft.com/office/drawing/2014/main" id="{13AD8E68-FD89-ED1E-FF91-AF0D0594FDD3}"/>
              </a:ext>
            </a:extLst>
          </p:cNvPr>
          <p:cNvCxnSpPr>
            <a:cxnSpLocks/>
          </p:cNvCxnSpPr>
          <p:nvPr/>
        </p:nvCxnSpPr>
        <p:spPr>
          <a:xfrm>
            <a:off x="1929245" y="7421284"/>
            <a:ext cx="405465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3EF77BB3-6157-F3D8-65F0-0ABFB2B852D2}"/>
              </a:ext>
            </a:extLst>
          </p:cNvPr>
          <p:cNvCxnSpPr>
            <a:cxnSpLocks/>
          </p:cNvCxnSpPr>
          <p:nvPr/>
        </p:nvCxnSpPr>
        <p:spPr>
          <a:xfrm>
            <a:off x="1409700" y="7206028"/>
            <a:ext cx="45741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483427" y="6990772"/>
            <a:ext cx="350047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1470892" y="6775516"/>
            <a:ext cx="451300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32D85B72-33AC-4AF9-8097-0122AD162EB5}"/>
              </a:ext>
            </a:extLst>
          </p:cNvPr>
          <p:cNvCxnSpPr>
            <a:cxnSpLocks/>
          </p:cNvCxnSpPr>
          <p:nvPr/>
        </p:nvCxnSpPr>
        <p:spPr>
          <a:xfrm>
            <a:off x="1754187" y="6560260"/>
            <a:ext cx="422971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1839191" y="6345004"/>
            <a:ext cx="414470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958255" y="6129748"/>
            <a:ext cx="402564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754187" y="5914492"/>
            <a:ext cx="422971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555559" y="5699236"/>
            <a:ext cx="442833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974476FE-AB33-40BF-868F-480C5E9526D3}"/>
              </a:ext>
            </a:extLst>
          </p:cNvPr>
          <p:cNvCxnSpPr>
            <a:cxnSpLocks/>
          </p:cNvCxnSpPr>
          <p:nvPr/>
        </p:nvCxnSpPr>
        <p:spPr>
          <a:xfrm>
            <a:off x="1929245" y="5483980"/>
            <a:ext cx="405465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l="11404" t="3803" r="13731" b="21332"/>
          <a:stretch>
            <a:fillRect/>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a:blip r:embed="rId4"/>
          <a:srcRect l="6766" t="19654" r="4572" b="19472"/>
          <a:stretch>
            <a:fillRect/>
          </a:stretch>
        </p:blipFill>
        <p:spPr>
          <a:xfrm flipH="1">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l="9418" t="16522" r="9516" b="2412"/>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l="12207" t="14245" r="7823" b="5786"/>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a:blip r:embed="rId9"/>
          <a:srcRect l="28499" r="12663" b="4088"/>
          <a:stretch>
            <a:fillRect/>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r="40246"/>
          <a:stretch>
            <a:fillRect/>
          </a:stretch>
        </p:blipFill>
        <p:spPr>
          <a:xfrm>
            <a:off x="441325" y="1824039"/>
            <a:ext cx="1312862" cy="1252061"/>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p:cNvPicPr>
          <p:nvPr>
            <p:ph type="pic" sz="quarter" idx="12"/>
          </p:nvPr>
        </p:nvPicPr>
        <p:blipFill>
          <a:blip r:embed="rId12"/>
          <a:srcRect l="40066" r="6795"/>
          <a:stretch>
            <a:fillRect/>
          </a:stretch>
        </p:blipFill>
        <p:spPr>
          <a:xfrm>
            <a:off x="3587751" y="415926"/>
            <a:ext cx="1312862"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p:cNvPicPr>
          <p:nvPr>
            <p:ph type="pic" sz="quarter" idx="10"/>
          </p:nvPr>
        </p:nvPicPr>
        <p:blipFill>
          <a:blip r:embed="rId14"/>
          <a:srcRect l="27482" t="4548" r="24470" b="16746"/>
          <a:stretch>
            <a:fillRect/>
          </a:stretch>
        </p:blipFill>
        <p:spPr>
          <a:xfrm>
            <a:off x="441325" y="415926"/>
            <a:ext cx="1312863" cy="1209677"/>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grpSp>
        <p:nvGrpSpPr>
          <p:cNvPr id="10" name="LINKS" hidden="1">
            <a:extLst>
              <a:ext uri="{FF2B5EF4-FFF2-40B4-BE49-F238E27FC236}">
                <a16:creationId xmlns:a16="http://schemas.microsoft.com/office/drawing/2014/main" id="{2F04040D-9E7E-63C5-C82E-C88D02238CAB}"/>
              </a:ext>
            </a:extLst>
          </p:cNvPr>
          <p:cNvGrpSpPr/>
          <p:nvPr/>
        </p:nvGrpSpPr>
        <p:grpSpPr>
          <a:xfrm>
            <a:off x="736658" y="5410301"/>
            <a:ext cx="5465359" cy="2762138"/>
            <a:chOff x="736658" y="5411396"/>
            <a:chExt cx="5465359" cy="2510296"/>
          </a:xfrm>
        </p:grpSpPr>
        <p:sp>
          <p:nvSpPr>
            <p:cNvPr id="42" name="Link Appx B">
              <a:hlinkClick r:id="rId15" action="ppaction://hlinksldjump"/>
              <a:extLst>
                <a:ext uri="{FF2B5EF4-FFF2-40B4-BE49-F238E27FC236}">
                  <a16:creationId xmlns:a16="http://schemas.microsoft.com/office/drawing/2014/main" id="{DBFF8BF6-8457-F892-EC39-B8059603316E}"/>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6E4F626A-318E-E395-99D3-B149291EE02B}"/>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0826E98B-2437-7373-AD05-143ABC0B53C9}"/>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04C8AB1D-484B-99F5-2C09-D2A55A20FD86}"/>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A16D6E4B-7DB7-5CCA-7ACE-3C6E5EE46BAB}"/>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754E3F95-B1C2-842B-26F9-111A3E34238F}"/>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C5A3822E-AAFE-0735-1123-EA5CA5A7FF6B}"/>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2" action="ppaction://hlinksldjump"/>
              <a:extLst>
                <a:ext uri="{FF2B5EF4-FFF2-40B4-BE49-F238E27FC236}">
                  <a16:creationId xmlns:a16="http://schemas.microsoft.com/office/drawing/2014/main" id="{EA79B530-056C-A49D-15BC-FE62AC737CEB}"/>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3" action="ppaction://hlinksldjump"/>
              <a:extLst>
                <a:ext uri="{FF2B5EF4-FFF2-40B4-BE49-F238E27FC236}">
                  <a16:creationId xmlns:a16="http://schemas.microsoft.com/office/drawing/2014/main" id="{5C086167-58E2-DFE2-ACC3-1688BE77768C}"/>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Note">
            <a:extLst>
              <a:ext uri="{FF2B5EF4-FFF2-40B4-BE49-F238E27FC236}">
                <a16:creationId xmlns:a16="http://schemas.microsoft.com/office/drawing/2014/main" id="{D31CCD60-EDFB-A983-17E9-7947C12C289A}"/>
              </a:ext>
            </a:extLst>
          </p:cNvPr>
          <p:cNvGrpSpPr/>
          <p:nvPr/>
        </p:nvGrpSpPr>
        <p:grpSpPr>
          <a:xfrm>
            <a:off x="6956899" y="4679044"/>
            <a:ext cx="2155019" cy="3745021"/>
            <a:chOff x="6956899" y="4679044"/>
            <a:chExt cx="2155019" cy="3745021"/>
          </a:xfrm>
        </p:grpSpPr>
        <p:sp>
          <p:nvSpPr>
            <p:cNvPr id="45" name="Gen Note">
              <a:extLst>
                <a:ext uri="{FF2B5EF4-FFF2-40B4-BE49-F238E27FC236}">
                  <a16:creationId xmlns:a16="http://schemas.microsoft.com/office/drawing/2014/main" id="{A190B4AF-8B68-C5E7-9326-3F8BADA0178E}"/>
                </a:ext>
              </a:extLst>
            </p:cNvPr>
            <p:cNvSpPr/>
            <p:nvPr/>
          </p:nvSpPr>
          <p:spPr>
            <a:xfrm>
              <a:off x="6956899" y="4679044"/>
              <a:ext cx="2155019" cy="374502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solidFill>
                  <a:latin typeface="Segoe Print" panose="02000600000000000000" pitchFamily="2" charset="0"/>
                </a:rPr>
                <a:t>New! Invisible links are on top of the item names and page numbers. If you need to turn them off to edit the text, don’t forget to turn them on again. Thanks!</a:t>
              </a:r>
            </a:p>
          </p:txBody>
        </p:sp>
        <p:pic>
          <p:nvPicPr>
            <p:cNvPr id="49" name="Picture 48">
              <a:extLst>
                <a:ext uri="{FF2B5EF4-FFF2-40B4-BE49-F238E27FC236}">
                  <a16:creationId xmlns:a16="http://schemas.microsoft.com/office/drawing/2014/main" id="{BB2C9105-E4C6-AEFF-DAFD-7FB7CEA3717E}"/>
                </a:ext>
              </a:extLst>
            </p:cNvPr>
            <p:cNvPicPr>
              <a:picLocks noChangeAspect="1"/>
            </p:cNvPicPr>
            <p:nvPr/>
          </p:nvPicPr>
          <p:blipFill>
            <a:blip r:embed="rId24"/>
            <a:stretch>
              <a:fillRect/>
            </a:stretch>
          </p:blipFill>
          <p:spPr>
            <a:xfrm>
              <a:off x="7221134" y="6337273"/>
              <a:ext cx="1548685" cy="1722854"/>
            </a:xfrm>
            <a:prstGeom prst="rect">
              <a:avLst/>
            </a:prstGeom>
          </p:spPr>
        </p:pic>
      </p:grpSp>
      <p:pic>
        <p:nvPicPr>
          <p:cNvPr id="12" name="Hand 08">
            <a:extLst>
              <a:ext uri="{FF2B5EF4-FFF2-40B4-BE49-F238E27FC236}">
                <a16:creationId xmlns:a16="http://schemas.microsoft.com/office/drawing/2014/main" id="{D10B0C03-C38F-AB6D-1663-99798E6596C4}"/>
              </a:ext>
            </a:extLst>
          </p:cNvPr>
          <p:cNvPicPr>
            <a:picLocks noChangeAspect="1"/>
          </p:cNvPicPr>
          <p:nvPr/>
        </p:nvPicPr>
        <p:blipFill>
          <a:blip r:embed="rId25"/>
          <a:stretch>
            <a:fillRect/>
          </a:stretch>
        </p:blipFill>
        <p:spPr>
          <a:xfrm>
            <a:off x="924513" y="984714"/>
            <a:ext cx="299890" cy="301132"/>
          </a:xfrm>
          <a:prstGeom prst="rect">
            <a:avLst/>
          </a:prstGeom>
        </p:spPr>
      </p:pic>
    </p:spTree>
    <p:extLst>
      <p:ext uri="{BB962C8B-B14F-4D97-AF65-F5344CB8AC3E}">
        <p14:creationId xmlns:p14="http://schemas.microsoft.com/office/powerpoint/2010/main" val="1230131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a:blip r:embed="rId2"/>
          <a:srcRect l="15993" r="15993"/>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Executive</a:t>
            </a:r>
            <a:r>
              <a:rPr lang="en-US"/>
              <a:t> Summary</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800350" cy="1811009"/>
          </a:xfrm>
          <a:prstGeom prst="rect">
            <a:avLst/>
          </a:prstGeom>
        </p:spPr>
        <p:txBody>
          <a:bodyPr wrap="square" lIns="0" rIns="0" anchor="t">
            <a:spAutoFit/>
          </a:bodyPr>
          <a:lstStyle/>
          <a:p>
            <a:pPr lvl="0">
              <a:lnSpc>
                <a:spcPts val="1500"/>
              </a:lnSpc>
              <a:defRPr/>
            </a:pPr>
            <a:r>
              <a:rPr kumimoji="0" lang="en-US" sz="1400" b="1" i="0" u="none" strike="noStrike" kern="1200" cap="none" normalizeH="0" baseline="0" noProof="0">
                <a:ln>
                  <a:noFill/>
                </a:ln>
                <a:solidFill>
                  <a:schemeClr val="tx1">
                    <a:lumMod val="65000"/>
                    <a:lumOff val="35000"/>
                  </a:schemeClr>
                </a:solidFill>
                <a:effectLst/>
                <a:uLnTx/>
                <a:uFillTx/>
                <a:latin typeface="Lato"/>
                <a:ea typeface="+mn-ea"/>
                <a:cs typeface="Calibri"/>
              </a:rPr>
              <a:t>ForgeFX Simulations</a:t>
            </a:r>
            <a:r>
              <a:rPr kumimoji="0" lang="id-ID" sz="1400" b="1" i="0" u="none" strike="noStrike" kern="1200" cap="none" normalizeH="0" baseline="0" noProof="0">
                <a:ln>
                  <a:noFill/>
                </a:ln>
                <a:solidFill>
                  <a:schemeClr val="tx1">
                    <a:lumMod val="65000"/>
                    <a:lumOff val="35000"/>
                  </a:schemeClr>
                </a:solidFill>
                <a:effectLst/>
                <a:uLnTx/>
                <a:uFillTx/>
                <a:latin typeface="Lato"/>
                <a:ea typeface="+mn-ea"/>
                <a:cs typeface="Calibri"/>
              </a:rPr>
              <a:t> </a:t>
            </a:r>
            <a:r>
              <a:rPr lang="en-US" sz="1050"/>
              <a:t>proposes a custom Virtual Reality Screening and Active Intruder Immersive Training Platform designed to build judgment, confidence, and repeatable performance under pressure. The platform will </a:t>
            </a:r>
            <a:r>
              <a:rPr lang="en-US" sz="1050" spc="-20"/>
              <a:t>deliver an immersive, realistic training experience that supports two operational roles, introduces controlled variability across every session, and provides reliable performance data instructors can trust</a:t>
            </a:r>
            <a:r>
              <a:rPr lang="en-US" sz="10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800350" cy="1811009"/>
          </a:xfrm>
          <a:prstGeom prst="rect">
            <a:avLst/>
          </a:prstGeom>
        </p:spPr>
        <p:txBody>
          <a:bodyPr wrap="square" lIns="0" rIns="0" anchor="t">
            <a:spAutoFit/>
          </a:bodyPr>
          <a:lstStyle/>
          <a:p>
            <a:pPr lvl="0">
              <a:lnSpc>
                <a:spcPts val="1500"/>
              </a:lnSpc>
              <a:defRPr/>
            </a:pPr>
            <a:r>
              <a:rPr lang="en-US" sz="1400" b="1">
                <a:solidFill>
                  <a:schemeClr val="tx1">
                    <a:lumMod val="65000"/>
                    <a:lumOff val="35000"/>
                  </a:schemeClr>
                </a:solidFill>
                <a:latin typeface="Lato"/>
                <a:cs typeface="Calibri"/>
              </a:rPr>
              <a:t>Walden Security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is seeking a training solution that prepares officers to make consistent, high-quality decisions during both routine screening and high-stress situations, including active intruder events. Traditional training methods struggle to replicate the variability, pressure, and unpredictability officers face in the field, particularly across distributed locations and offline environments.</a:t>
            </a:r>
          </a:p>
        </p:txBody>
      </p:sp>
    </p:spTree>
    <p:extLst>
      <p:ext uri="{BB962C8B-B14F-4D97-AF65-F5344CB8AC3E}">
        <p14:creationId xmlns:p14="http://schemas.microsoft.com/office/powerpoint/2010/main" val="222665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sp>
        <p:nvSpPr>
          <p:cNvPr id="13" name="Text Placeholder 12" hidden="1">
            <a:extLst>
              <a:ext uri="{FF2B5EF4-FFF2-40B4-BE49-F238E27FC236}">
                <a16:creationId xmlns:a16="http://schemas.microsoft.com/office/drawing/2014/main" id="{A159C63F-A870-19D2-4EE0-94F12E3B4247}"/>
              </a:ext>
            </a:extLst>
          </p:cNvPr>
          <p:cNvSpPr>
            <a:spLocks noGrp="1"/>
          </p:cNvSpPr>
          <p:nvPr>
            <p:ph type="body" sz="quarter" idx="16"/>
          </p:nvPr>
        </p:nvSpPr>
        <p:spPr/>
        <p:txBody>
          <a:bodyPr/>
          <a:lstStyle/>
          <a:p>
            <a:endParaRPr lang="en-US"/>
          </a:p>
        </p:txBody>
      </p:sp>
      <p:sp>
        <p:nvSpPr>
          <p:cNvPr id="2" name="patch">
            <a:extLst>
              <a:ext uri="{FF2B5EF4-FFF2-40B4-BE49-F238E27FC236}">
                <a16:creationId xmlns:a16="http://schemas.microsoft.com/office/drawing/2014/main" id="{3B319552-CA29-001E-9760-00B0316C4BEC}"/>
              </a:ext>
            </a:extLst>
          </p:cNvPr>
          <p:cNvSpPr>
            <a:spLocks noGrp="1" noRot="1" noMove="1" noResize="1" noEditPoints="1" noAdjustHandles="1" noChangeArrowheads="1" noChangeShapeType="1"/>
          </p:cNvSpPr>
          <p:nvPr/>
        </p:nvSpPr>
        <p:spPr>
          <a:xfrm>
            <a:off x="2198318" y="1422527"/>
            <a:ext cx="210031" cy="21170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a:extLst>
              <a:ext uri="{FF2B5EF4-FFF2-40B4-BE49-F238E27FC236}">
                <a16:creationId xmlns:a16="http://schemas.microsoft.com/office/drawing/2014/main" id="{FE8F29B1-92A4-94B2-EAF2-CE1098B82AE1}"/>
              </a:ext>
            </a:extLst>
          </p:cNvPr>
          <p:cNvCxnSpPr>
            <a:cxnSpLocks/>
          </p:cNvCxnSpPr>
          <p:nvPr/>
        </p:nvCxnSpPr>
        <p:spPr>
          <a:xfrm flipV="1">
            <a:off x="2286738" y="1475142"/>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3"/>
          <a:srcRect t="48458" r="7712" b="27242"/>
          <a:stretch>
            <a:fillRect/>
          </a:stretch>
        </p:blipFill>
        <p:spPr>
          <a:xfrm>
            <a:off x="1" y="-1"/>
            <a:ext cx="6858000" cy="1207008"/>
          </a:xfrm>
        </p:spPr>
      </p:pic>
      <p:sp>
        <p:nvSpPr>
          <p:cNvPr id="15" name="HeaderGradient">
            <a:extLst>
              <a:ext uri="{FF2B5EF4-FFF2-40B4-BE49-F238E27FC236}">
                <a16:creationId xmlns:a16="http://schemas.microsoft.com/office/drawing/2014/main" id="{51073829-15C8-C25A-3B99-3038C1152A70}"/>
              </a:ext>
            </a:extLst>
          </p:cNvPr>
          <p:cNvSpPr/>
          <p:nvPr/>
        </p:nvSpPr>
        <p:spPr>
          <a:xfrm>
            <a:off x="0" y="-1"/>
            <a:ext cx="6857999" cy="1207007"/>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a:xfrm>
            <a:off x="457201" y="489397"/>
            <a:ext cx="3174642" cy="646520"/>
          </a:xfrm>
        </p:spPr>
        <p:txBody>
          <a:bodyPr/>
          <a:lstStyle/>
          <a:p>
            <a:r>
              <a:rPr lang="en-US">
                <a:solidFill>
                  <a:schemeClr val="bg1"/>
                </a:solidFill>
              </a:rPr>
              <a:t>Executive</a:t>
            </a:r>
            <a:r>
              <a:rPr lang="en-US"/>
              <a:t> Summary</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457200" y="1527048"/>
            <a:ext cx="1892300" cy="1499248"/>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Building Judgment, Not just Repetition</a:t>
            </a:r>
          </a:p>
        </p:txBody>
      </p:sp>
      <p:sp>
        <p:nvSpPr>
          <p:cNvPr id="5" name="TextBox 4">
            <a:extLst>
              <a:ext uri="{FF2B5EF4-FFF2-40B4-BE49-F238E27FC236}">
                <a16:creationId xmlns:a16="http://schemas.microsoft.com/office/drawing/2014/main" id="{E652ADCF-24F1-AE59-E111-F3E67551D188}"/>
              </a:ext>
            </a:extLst>
          </p:cNvPr>
          <p:cNvSpPr txBox="1"/>
          <p:nvPr/>
        </p:nvSpPr>
        <p:spPr>
          <a:xfrm>
            <a:off x="457200" y="3256455"/>
            <a:ext cx="5943600" cy="4224233"/>
          </a:xfrm>
          <a:prstGeom prst="rect">
            <a:avLst/>
          </a:prstGeom>
          <a:noFill/>
        </p:spPr>
        <p:txBody>
          <a:bodyPr wrap="square" lIns="0" tIns="0" rIns="0" bIns="0">
            <a:spAutoFit/>
          </a:bodyPr>
          <a:lstStyle/>
          <a:p>
            <a:pPr defTabSz="685800">
              <a:lnSpc>
                <a:spcPct val="110000"/>
              </a:lnSpc>
              <a:spcBef>
                <a:spcPts val="750"/>
              </a:spcBef>
              <a:spcAft>
                <a:spcPts val="600"/>
              </a:spcAft>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approaches VR training as a decision-making system rather than a collection of scripted scenarios. Each session is dynamically assembled from a governed set of variables that influence subject behavior, item presentation, environmental conditions, timing, and escalation paths. This controlled variability ensures that no two sessions are identical while preserving instructional intent and enabling consistent, comparable performance evaluation across users, locations, and time.</a:t>
            </a:r>
          </a:p>
          <a:p>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our proposed simulator platform, Officers will train within realistic screening environments modeled after real-world posts and equipment, interacting with NPCs that behave unpredictably within defined operational bounds. Environmental stressors such as time pressure, noise, lighting changes, and crowd dynamics reflect real operating conditions. Sessions may escalate to an active intruder event, requiring rapid transition from screening tasks to appropriate response actions. Weapon access, response timing, and decision accuracy are captured automatically and made immediately available for After-Action Review.</a:t>
            </a:r>
          </a:p>
          <a:p>
            <a:endPar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support training at scale and in security-sensitive environments, the program is designed to operate with or without internet connectivity. Training execution, scoring, and data capture can function with or without network connectivity, with results securely stored and synchronized when access is restored. Session data can be exported in CSV format for compliance and LMS workflows, with optional API integration where required.</a:t>
            </a:r>
          </a:p>
          <a:p>
            <a:endPar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brings a disciplined, operationally grounded approach to simulation-based training shaped by instructor needs, security constraints, and the realities of nationwide deployment. This perspective informs how variability is governed, how performance is measured, and how systems are delivered and supported, providing Walden Security with a training platform that is realistic, scalable, auditable, and built for long-term ownership.</a:t>
            </a:r>
          </a:p>
        </p:txBody>
      </p:sp>
      <p:sp>
        <p:nvSpPr>
          <p:cNvPr id="7" name="Text Placeholder 11">
            <a:extLst>
              <a:ext uri="{FF2B5EF4-FFF2-40B4-BE49-F238E27FC236}">
                <a16:creationId xmlns:a16="http://schemas.microsoft.com/office/drawing/2014/main" id="{2F7D4F07-7856-FC25-CBD6-4636A3F4E18B}"/>
              </a:ext>
            </a:extLst>
          </p:cNvPr>
          <p:cNvSpPr txBox="1">
            <a:spLocks/>
          </p:cNvSpPr>
          <p:nvPr/>
        </p:nvSpPr>
        <p:spPr>
          <a:xfrm>
            <a:off x="2476500" y="1475142"/>
            <a:ext cx="3924300" cy="1649084"/>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a:t>Training officers to screen effectively requires more than repetition. In real-world environments, officers must interpret ambiguous information, manage distractions, and make rapid decisions under pressure using incomplete or conflicting cues. Training that lacks realism or meaningful variability encourages pattern recognition rather than judgment, while uncontrolled variability undermines consistency and evaluation. ForgeFX’s proposed solution is designed to balance realism, variability governance, and measurable performance outcomes.</a:t>
            </a:r>
            <a:endParaRPr lang="en-US" sz="1100">
              <a:solidFill>
                <a:prstClr val="black">
                  <a:lumMod val="65000"/>
                  <a:lumOff val="35000"/>
                </a:prstClr>
              </a:solidFill>
              <a:latin typeface="Calibri"/>
              <a:ea typeface="Calibri"/>
              <a:cs typeface="Calibri"/>
            </a:endParaRPr>
          </a:p>
        </p:txBody>
      </p:sp>
    </p:spTree>
    <p:extLst>
      <p:ext uri="{BB962C8B-B14F-4D97-AF65-F5344CB8AC3E}">
        <p14:creationId xmlns:p14="http://schemas.microsoft.com/office/powerpoint/2010/main" val="1640677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3"/>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Purpose-Built Simulation for Training</a:t>
            </a:r>
          </a:p>
        </p:txBody>
      </p:sp>
      <p:sp>
        <p:nvSpPr>
          <p:cNvPr id="11" name="HeaderGradient" hidden="1">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a:xfrm>
            <a:off x="457200" y="589210"/>
            <a:ext cx="5787655" cy="411480"/>
          </a:xfrm>
        </p:spPr>
        <p:txBody>
          <a:bodyPr/>
          <a:lstStyle/>
          <a:p>
            <a:r>
              <a:rPr lang="en-US" dirty="0">
                <a:solidFill>
                  <a:schemeClr val="tx1">
                    <a:lumMod val="75000"/>
                    <a:lumOff val="25000"/>
                  </a:schemeClr>
                </a:solidFill>
                <a:effectLst/>
              </a:rPr>
              <a:t>Company</a:t>
            </a:r>
            <a:r>
              <a:rPr lang="en-US" dirty="0"/>
              <a:t> </a:t>
            </a:r>
            <a:r>
              <a:rPr lang="en-US" dirty="0">
                <a:gradFill>
                  <a:gsLst>
                    <a:gs pos="34000">
                      <a:schemeClr val="accent1">
                        <a:lumMod val="60000"/>
                        <a:lumOff val="40000"/>
                      </a:schemeClr>
                    </a:gs>
                    <a:gs pos="100000">
                      <a:schemeClr val="accent1"/>
                    </a:gs>
                  </a:gsLst>
                  <a:lin ang="2700000" scaled="1"/>
                </a:gradFill>
                <a:effectLst/>
                <a:cs typeface="Lato Black" panose="020F0A02020204030203" pitchFamily="34" charset="0"/>
              </a:rPr>
              <a:t>Profile</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4"/>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4" name="Text Placeholder 8">
            <a:extLst>
              <a:ext uri="{FF2B5EF4-FFF2-40B4-BE49-F238E27FC236}">
                <a16:creationId xmlns:a16="http://schemas.microsoft.com/office/drawing/2014/main" id="{30BAB287-C0F1-F417-DE17-F3117C77CA24}"/>
              </a:ext>
            </a:extLst>
          </p:cNvPr>
          <p:cNvSpPr txBox="1">
            <a:spLocks/>
          </p:cNvSpPr>
          <p:nvPr/>
        </p:nvSpPr>
        <p:spPr>
          <a:xfrm>
            <a:off x="457200" y="1000690"/>
            <a:ext cx="5943600" cy="5337048"/>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spcAft>
                <a:spcPts val="300"/>
              </a:spcAft>
            </a:pPr>
            <a:r>
              <a:rPr lang="en-US" sz="1100" b="1" dirty="0"/>
              <a:t>Legal Name:</a:t>
            </a:r>
            <a:r>
              <a:rPr lang="en-US" sz="1100" dirty="0"/>
              <a:t> ForgeFX, Inc.</a:t>
            </a:r>
            <a:br>
              <a:rPr lang="en-US" sz="1100" dirty="0"/>
            </a:br>
            <a:r>
              <a:rPr lang="en-US" sz="1100" b="1" dirty="0"/>
              <a:t>Headquarters:</a:t>
            </a:r>
            <a:r>
              <a:rPr lang="en-US" sz="1100" dirty="0"/>
              <a:t> Sacramento, California, USA</a:t>
            </a:r>
            <a:br>
              <a:rPr lang="en-US" sz="1100" dirty="0"/>
            </a:br>
            <a:r>
              <a:rPr lang="en-US" sz="1100" b="1" dirty="0"/>
              <a:t>Year Founded/Team Size:</a:t>
            </a:r>
            <a:r>
              <a:rPr lang="en-US" sz="1100" dirty="0"/>
              <a:t> 2002 with 28 Team members</a:t>
            </a:r>
          </a:p>
          <a:p>
            <a:pPr>
              <a:lnSpc>
                <a:spcPct val="100000"/>
              </a:lnSpc>
              <a:spcBef>
                <a:spcPts val="0"/>
              </a:spcBef>
              <a:spcAft>
                <a:spcPts val="0"/>
              </a:spcAft>
            </a:pPr>
            <a:r>
              <a:rPr lang="en-US" sz="1100" b="1" dirty="0"/>
              <a:t>RFP</a:t>
            </a:r>
            <a:r>
              <a:rPr lang="en-US" sz="1100" dirty="0"/>
              <a:t> </a:t>
            </a:r>
            <a:r>
              <a:rPr lang="en-US" sz="1100" b="1" dirty="0"/>
              <a:t>Contact</a:t>
            </a:r>
            <a:r>
              <a:rPr lang="en-US" sz="1100" dirty="0"/>
              <a:t>: Mary Pierce, Executive Director of Enterprise Partnerships</a:t>
            </a:r>
          </a:p>
          <a:p>
            <a:pPr>
              <a:lnSpc>
                <a:spcPct val="100000"/>
              </a:lnSpc>
              <a:spcBef>
                <a:spcPts val="0"/>
              </a:spcBef>
            </a:pPr>
            <a:r>
              <a:rPr lang="en-US" sz="1100" dirty="0">
                <a:hlinkClick r:id="rId5"/>
              </a:rPr>
              <a:t>mary.pierce@forgefx.com</a:t>
            </a:r>
            <a:r>
              <a:rPr lang="en-US" sz="1100" dirty="0"/>
              <a:t>; 415-788-5725, Ext. 703</a:t>
            </a:r>
          </a:p>
          <a:p>
            <a:pPr>
              <a:spcBef>
                <a:spcPts val="0"/>
              </a:spcBef>
            </a:pPr>
            <a:br>
              <a:rPr lang="en-US" sz="300" dirty="0"/>
            </a:br>
            <a:r>
              <a:rPr lang="en-US" sz="1100" spc="-20" dirty="0"/>
              <a:t>ForgeFX Simulations is a U.S.-distributed immersive training and simulation company with over 24 years of experience designing and delivering custom VR and AR systems for complex, safety-critical operations across government and commercial sectors. </a:t>
            </a:r>
          </a:p>
          <a:p>
            <a:pPr>
              <a:spcBef>
                <a:spcPts val="0"/>
              </a:spcBef>
            </a:pPr>
            <a:r>
              <a:rPr lang="en-US" sz="1100" dirty="0"/>
              <a:t>All ForgeFX solutions are built on the proprietary ForgeSIM™ Framework, a modular simulation architecture that supports photo-realistic 3D environments, controlled scenario variability, multi-user training, performance tracking, and instructor oversight. ForgeFX grants customers a perpetual, non-exclusive license to use the framework as embedded within their custom training solution.</a:t>
            </a:r>
          </a:p>
          <a:p>
            <a:pPr>
              <a:spcBef>
                <a:spcPts val="0"/>
              </a:spcBef>
            </a:pPr>
            <a:r>
              <a:rPr lang="en-US" sz="1100" dirty="0"/>
              <a:t>ForgeFX develops platform-agnostic solutions with no per-seat licensing or usage fees. Our systems support standalone VR headsets, PC-tethered VR, desktop simulators, and mixed physical-virtual environments, enabling rapid deployment across enterprise fleets</a:t>
            </a:r>
            <a:r>
              <a:rPr lang="en-US" sz="1100" spc="-20" dirty="0"/>
              <a:t>.</a:t>
            </a:r>
          </a:p>
          <a:p>
            <a:pPr>
              <a:spcBef>
                <a:spcPts val="0"/>
              </a:spcBef>
            </a:pPr>
            <a:r>
              <a:rPr lang="en-US" sz="1100" dirty="0"/>
              <a:t>As the software developer and system architect for the proposed solution, ForgeFX leads the application design, implementation, and integration, </a:t>
            </a:r>
            <a:r>
              <a:rPr lang="en-US" sz="1100" spc="-20" dirty="0"/>
              <a:t> while leveraging strategic partners to support specialized capabilities such as hardware provisioning, mobile device management, and deployment at scale. For this project, ForgeFX has created a partnership with ArborXR to support headset provisioning, application distribution, updates, and fleet management, providing Walden Security with a single, accountable team responsible for delivery, deployment, and ongoing operational support.</a:t>
            </a:r>
          </a:p>
          <a:p>
            <a:pPr>
              <a:spcBef>
                <a:spcPts val="0"/>
              </a:spcBef>
            </a:pPr>
            <a:r>
              <a:rPr lang="en-US" sz="1100" spc="-20" dirty="0"/>
              <a:t>ForgeFX solutions are designed for scalability, long-term maintainability, and enterprise deployment, supporting both pilot programs and full production training platforms.  ForgeFX Simulations is financially stable, with consistent revenue and the operational capacity to support this project. The company maintains appropriate financial controls and resources to ensure successful performance without risk to the client.</a:t>
            </a:r>
          </a:p>
          <a:p>
            <a:pPr>
              <a:spcBef>
                <a:spcPts val="0"/>
              </a:spcBef>
              <a:spcAft>
                <a:spcPts val="300"/>
              </a:spcAft>
            </a:pPr>
            <a:endParaRPr lang="en-US" spc="-20" dirty="0"/>
          </a:p>
        </p:txBody>
      </p:sp>
      <p:sp>
        <p:nvSpPr>
          <p:cNvPr id="8" name="TextBox 7">
            <a:extLst>
              <a:ext uri="{FF2B5EF4-FFF2-40B4-BE49-F238E27FC236}">
                <a16:creationId xmlns:a16="http://schemas.microsoft.com/office/drawing/2014/main" id="{8F79C6F5-A92A-7BC4-DFDE-B9120E6B25FB}"/>
              </a:ext>
            </a:extLst>
          </p:cNvPr>
          <p:cNvSpPr txBox="1"/>
          <p:nvPr/>
        </p:nvSpPr>
        <p:spPr>
          <a:xfrm>
            <a:off x="3572679" y="6203475"/>
            <a:ext cx="2855088" cy="1538883"/>
          </a:xfrm>
          <a:prstGeom prst="rect">
            <a:avLst/>
          </a:prstGeom>
          <a:noFill/>
        </p:spPr>
        <p:txBody>
          <a:bodyPr wrap="square">
            <a:spAutoFit/>
          </a:bodyPr>
          <a:lstStyle/>
          <a:p>
            <a:pPr>
              <a:spcBef>
                <a:spcPts val="0"/>
              </a:spcBef>
              <a:spcAft>
                <a:spcPts val="300"/>
              </a:spcAft>
            </a:pPr>
            <a:r>
              <a:rPr lang="en-US" sz="1050" b="1"/>
              <a:t>Supported Device Ecosystems:</a:t>
            </a:r>
            <a:endParaRPr lang="en-US" sz="1050"/>
          </a:p>
          <a:p>
            <a:pPr marL="171450" indent="-171450">
              <a:spcBef>
                <a:spcPts val="0"/>
              </a:spcBef>
              <a:spcAft>
                <a:spcPts val="300"/>
              </a:spcAft>
              <a:buClr>
                <a:schemeClr val="accent1"/>
              </a:buClr>
              <a:buFont typeface="Wingdings" panose="05000000000000000000" pitchFamily="2" charset="2"/>
              <a:buChar char="§"/>
            </a:pPr>
            <a:r>
              <a:rPr lang="en-US" sz="1050"/>
              <a:t>Standalone VR: Meta Quest, Pico, HTC XR, Apple Vision Pro supporting both controllers and hand-tracking</a:t>
            </a:r>
          </a:p>
          <a:p>
            <a:pPr marL="171450" indent="-171450">
              <a:spcBef>
                <a:spcPts val="0"/>
              </a:spcBef>
              <a:spcAft>
                <a:spcPts val="300"/>
              </a:spcAft>
              <a:buClr>
                <a:schemeClr val="accent1"/>
              </a:buClr>
              <a:buFont typeface="Wingdings" panose="05000000000000000000" pitchFamily="2" charset="2"/>
              <a:buChar char="§"/>
            </a:pPr>
            <a:r>
              <a:rPr lang="en-US" sz="1050"/>
              <a:t>PC-tethered VR: HTC Vive, Varjo, Valve Index</a:t>
            </a:r>
          </a:p>
          <a:p>
            <a:pPr marL="171450" indent="-171450">
              <a:spcBef>
                <a:spcPts val="0"/>
              </a:spcBef>
              <a:spcAft>
                <a:spcPts val="300"/>
              </a:spcAft>
              <a:buClr>
                <a:schemeClr val="accent1"/>
              </a:buClr>
              <a:buFont typeface="Wingdings" panose="05000000000000000000" pitchFamily="2" charset="2"/>
              <a:buChar char="§"/>
            </a:pPr>
            <a:r>
              <a:rPr lang="en-US" sz="1050"/>
              <a:t>Desktop simulators (keyboard, mouse, joystick)</a:t>
            </a:r>
          </a:p>
          <a:p>
            <a:pPr marL="171450" indent="-171450">
              <a:spcBef>
                <a:spcPts val="0"/>
              </a:spcBef>
              <a:spcAft>
                <a:spcPts val="300"/>
              </a:spcAft>
              <a:buClr>
                <a:schemeClr val="accent1"/>
              </a:buClr>
              <a:buFont typeface="Wingdings" panose="05000000000000000000" pitchFamily="2" charset="2"/>
              <a:buChar char="§"/>
            </a:pPr>
            <a:r>
              <a:rPr lang="en-US" sz="1050"/>
              <a:t>Mixed reality and physical trainer integrations</a:t>
            </a:r>
          </a:p>
        </p:txBody>
      </p:sp>
      <p:sp>
        <p:nvSpPr>
          <p:cNvPr id="15" name="TextBox 14">
            <a:extLst>
              <a:ext uri="{FF2B5EF4-FFF2-40B4-BE49-F238E27FC236}">
                <a16:creationId xmlns:a16="http://schemas.microsoft.com/office/drawing/2014/main" id="{1ACBA350-7747-5C53-9828-CC7D4057C26B}"/>
              </a:ext>
            </a:extLst>
          </p:cNvPr>
          <p:cNvSpPr txBox="1"/>
          <p:nvPr/>
        </p:nvSpPr>
        <p:spPr>
          <a:xfrm>
            <a:off x="430233" y="6226558"/>
            <a:ext cx="3142446" cy="2385268"/>
          </a:xfrm>
          <a:prstGeom prst="rect">
            <a:avLst/>
          </a:prstGeom>
          <a:noFill/>
        </p:spPr>
        <p:txBody>
          <a:bodyPr wrap="square">
            <a:spAutoFit/>
          </a:bodyPr>
          <a:lstStyle/>
          <a:p>
            <a:pPr>
              <a:spcBef>
                <a:spcPts val="0"/>
              </a:spcBef>
              <a:spcAft>
                <a:spcPts val="300"/>
              </a:spcAft>
            </a:pPr>
            <a:r>
              <a:rPr lang="en-US" sz="1100" b="1" dirty="0"/>
              <a:t>Key Capabilities and Features:</a:t>
            </a:r>
            <a:endParaRPr lang="en-US" sz="1100" dirty="0"/>
          </a:p>
          <a:p>
            <a:pPr marL="171450" indent="-171450">
              <a:spcBef>
                <a:spcPts val="0"/>
              </a:spcBef>
              <a:spcAft>
                <a:spcPts val="300"/>
              </a:spcAft>
              <a:buClr>
                <a:schemeClr val="accent1"/>
              </a:buClr>
              <a:buFont typeface="Wingdings" panose="05000000000000000000" pitchFamily="2" charset="2"/>
              <a:buChar char="§"/>
            </a:pPr>
            <a:r>
              <a:rPr lang="en-US" sz="1050" spc="-20" dirty="0"/>
              <a:t>Custom VR training simulator design and development built in Unity or Unreal</a:t>
            </a:r>
          </a:p>
          <a:p>
            <a:pPr marL="171450" indent="-171450">
              <a:spcAft>
                <a:spcPts val="300"/>
              </a:spcAft>
              <a:buClr>
                <a:schemeClr val="accent1"/>
              </a:buClr>
              <a:buFont typeface="Wingdings" panose="05000000000000000000" pitchFamily="2" charset="2"/>
              <a:buChar char="§"/>
            </a:pPr>
            <a:r>
              <a:rPr lang="en-US" sz="1050" spc="-20" dirty="0"/>
              <a:t>No licensing, no per-seat fees, full client IP ownership</a:t>
            </a:r>
          </a:p>
          <a:p>
            <a:pPr marL="171450" indent="-171450">
              <a:spcBef>
                <a:spcPts val="0"/>
              </a:spcBef>
              <a:spcAft>
                <a:spcPts val="300"/>
              </a:spcAft>
              <a:buClr>
                <a:schemeClr val="accent1"/>
              </a:buClr>
              <a:buFont typeface="Wingdings" panose="05000000000000000000" pitchFamily="2" charset="2"/>
              <a:buChar char="§"/>
            </a:pPr>
            <a:r>
              <a:rPr lang="en-US" sz="1050" spc="-20" dirty="0"/>
              <a:t>Real-time scenario logic and controlled variability</a:t>
            </a:r>
          </a:p>
          <a:p>
            <a:pPr marL="171450" indent="-171450">
              <a:spcBef>
                <a:spcPts val="0"/>
              </a:spcBef>
              <a:spcAft>
                <a:spcPts val="300"/>
              </a:spcAft>
              <a:buClr>
                <a:schemeClr val="accent1"/>
              </a:buClr>
              <a:buFont typeface="Wingdings" panose="05000000000000000000" pitchFamily="2" charset="2"/>
              <a:buChar char="§"/>
            </a:pPr>
            <a:r>
              <a:rPr lang="en-US" sz="1050" spc="-20" dirty="0"/>
              <a:t>Equipment-accurate interaction models and physics</a:t>
            </a:r>
          </a:p>
          <a:p>
            <a:pPr marL="171450" indent="-171450">
              <a:spcBef>
                <a:spcPts val="0"/>
              </a:spcBef>
              <a:spcAft>
                <a:spcPts val="300"/>
              </a:spcAft>
              <a:buClr>
                <a:schemeClr val="accent1"/>
              </a:buClr>
              <a:buFont typeface="Wingdings" panose="05000000000000000000" pitchFamily="2" charset="2"/>
              <a:buChar char="§"/>
            </a:pPr>
            <a:r>
              <a:rPr lang="en-US" sz="1050" spc="-20" dirty="0"/>
              <a:t>Multi-user and instructor-led training sessions</a:t>
            </a:r>
          </a:p>
          <a:p>
            <a:pPr marL="171450" indent="-171450">
              <a:spcBef>
                <a:spcPts val="0"/>
              </a:spcBef>
              <a:spcAft>
                <a:spcPts val="300"/>
              </a:spcAft>
              <a:buClr>
                <a:schemeClr val="accent1"/>
              </a:buClr>
              <a:buFont typeface="Wingdings" panose="05000000000000000000" pitchFamily="2" charset="2"/>
              <a:buChar char="§"/>
            </a:pPr>
            <a:r>
              <a:rPr lang="en-US" sz="1050" spc="-20" dirty="0"/>
              <a:t>Performance tracking, scoring, and reporting</a:t>
            </a:r>
          </a:p>
          <a:p>
            <a:pPr marL="171450" indent="-171450">
              <a:spcBef>
                <a:spcPts val="0"/>
              </a:spcBef>
              <a:spcAft>
                <a:spcPts val="300"/>
              </a:spcAft>
              <a:buClr>
                <a:schemeClr val="accent1"/>
              </a:buClr>
              <a:buFont typeface="Wingdings" panose="05000000000000000000" pitchFamily="2" charset="2"/>
              <a:buChar char="§"/>
            </a:pPr>
            <a:r>
              <a:rPr lang="en-US" sz="1050" spc="-20" dirty="0"/>
              <a:t>Real World Control integration</a:t>
            </a:r>
          </a:p>
          <a:p>
            <a:pPr marL="171450" indent="-171450">
              <a:spcBef>
                <a:spcPts val="0"/>
              </a:spcBef>
              <a:spcAft>
                <a:spcPts val="300"/>
              </a:spcAft>
              <a:buClr>
                <a:schemeClr val="accent1"/>
              </a:buClr>
              <a:buFont typeface="Wingdings" panose="05000000000000000000" pitchFamily="2" charset="2"/>
              <a:buChar char="§"/>
            </a:pPr>
            <a:r>
              <a:rPr lang="en-US" sz="1050" spc="-20" dirty="0"/>
              <a:t>Integration with LMS or enterprise training systems</a:t>
            </a:r>
          </a:p>
          <a:p>
            <a:pPr marL="171450" indent="-171450">
              <a:spcBef>
                <a:spcPts val="0"/>
              </a:spcBef>
              <a:spcAft>
                <a:spcPts val="300"/>
              </a:spcAft>
              <a:buClr>
                <a:schemeClr val="accent1"/>
              </a:buClr>
              <a:buFont typeface="Wingdings" panose="05000000000000000000" pitchFamily="2" charset="2"/>
              <a:buChar char="§"/>
            </a:pPr>
            <a:r>
              <a:rPr lang="en-US" sz="1050" spc="-20" dirty="0"/>
              <a:t>Industry-agnostic architecture supporting industrial, energy, aviation, manufacturing, and Defense training</a:t>
            </a:r>
          </a:p>
        </p:txBody>
      </p:sp>
    </p:spTree>
    <p:extLst>
      <p:ext uri="{BB962C8B-B14F-4D97-AF65-F5344CB8AC3E}">
        <p14:creationId xmlns:p14="http://schemas.microsoft.com/office/powerpoint/2010/main" val="402693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ED978-25A7-E8F7-BD68-EE82C41A9FE7}"/>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CC094988-F98A-5C7B-6DFE-3C4B1A7B96BD}"/>
              </a:ext>
            </a:extLst>
          </p:cNvPr>
          <p:cNvPicPr>
            <a:picLocks noGrp="1" noChangeAspect="1"/>
          </p:cNvPicPr>
          <p:nvPr>
            <p:ph type="pic" sz="quarter" idx="10"/>
          </p:nvPr>
        </p:nvPicPr>
        <p:blipFill>
          <a:blip r:embed="rId3"/>
          <a:srcRect t="406" b="406"/>
          <a:stretch/>
        </p:blipFill>
        <p:spPr>
          <a:xfrm>
            <a:off x="0" y="0"/>
            <a:ext cx="6858000" cy="1203478"/>
          </a:xfrm>
        </p:spPr>
      </p:pic>
      <p:sp>
        <p:nvSpPr>
          <p:cNvPr id="4" name="patch">
            <a:extLst>
              <a:ext uri="{FF2B5EF4-FFF2-40B4-BE49-F238E27FC236}">
                <a16:creationId xmlns:a16="http://schemas.microsoft.com/office/drawing/2014/main" id="{7BFE2ABB-102A-A354-CDB1-32C6D6CC2A14}"/>
              </a:ext>
            </a:extLst>
          </p:cNvPr>
          <p:cNvSpPr>
            <a:spLocks noGrp="1" noRot="1" noMove="1" noResize="1" noEditPoints="1" noAdjustHandles="1" noChangeArrowheads="1" noChangeShapeType="1"/>
          </p:cNvSpPr>
          <p:nvPr/>
        </p:nvSpPr>
        <p:spPr>
          <a:xfrm>
            <a:off x="2198318" y="1422527"/>
            <a:ext cx="194153" cy="19093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Connector 1">
            <a:extLst>
              <a:ext uri="{FF2B5EF4-FFF2-40B4-BE49-F238E27FC236}">
                <a16:creationId xmlns:a16="http://schemas.microsoft.com/office/drawing/2014/main" id="{1667B8D3-CFE7-3808-2C98-22E81F952903}"/>
              </a:ext>
            </a:extLst>
          </p:cNvPr>
          <p:cNvCxnSpPr>
            <a:cxnSpLocks/>
          </p:cNvCxnSpPr>
          <p:nvPr/>
        </p:nvCxnSpPr>
        <p:spPr>
          <a:xfrm flipV="1">
            <a:off x="2286738" y="1475142"/>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5" name="Text Placeholder 6">
            <a:extLst>
              <a:ext uri="{FF2B5EF4-FFF2-40B4-BE49-F238E27FC236}">
                <a16:creationId xmlns:a16="http://schemas.microsoft.com/office/drawing/2014/main" id="{DCF98D85-3343-48C4-E540-EB861191FD76}"/>
              </a:ext>
            </a:extLst>
          </p:cNvPr>
          <p:cNvSpPr txBox="1">
            <a:spLocks/>
          </p:cNvSpPr>
          <p:nvPr/>
        </p:nvSpPr>
        <p:spPr>
          <a:xfrm>
            <a:off x="112734" y="1523656"/>
            <a:ext cx="2173265"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Real-world Detection training</a:t>
            </a:r>
          </a:p>
        </p:txBody>
      </p:sp>
      <p:sp>
        <p:nvSpPr>
          <p:cNvPr id="9" name="Text Placeholder 8">
            <a:extLst>
              <a:ext uri="{FF2B5EF4-FFF2-40B4-BE49-F238E27FC236}">
                <a16:creationId xmlns:a16="http://schemas.microsoft.com/office/drawing/2014/main" id="{10159290-DBE8-9FDA-5514-69AA8C60E64A}"/>
              </a:ext>
            </a:extLst>
          </p:cNvPr>
          <p:cNvSpPr>
            <a:spLocks noGrp="1"/>
          </p:cNvSpPr>
          <p:nvPr>
            <p:ph type="body" sz="quarter" idx="16"/>
          </p:nvPr>
        </p:nvSpPr>
        <p:spPr>
          <a:xfrm>
            <a:off x="2466304" y="1422527"/>
            <a:ext cx="3934498" cy="1718962"/>
          </a:xfrm>
        </p:spPr>
        <p:txBody>
          <a:bodyPr/>
          <a:lstStyle/>
          <a:p>
            <a:r>
              <a:rPr lang="en-US" sz="1000"/>
              <a:t>The EWAT HoloTrainer program represents the development and deployment of an immersive training application and supporting system architecture for high-consequence screening and response operations in restricted and security-sensitive environments. Designed to support government screening missions, the system integrates immersive simulation, networked multi-user training, and both physical and virtual device interaction to enable realistic, repeatable training under operational conditions. EWAT HoloTrainer was developed to operate in environments with limited connectivity while providing instructors with oversight, control, and performance visibility across distributed training locations.</a:t>
            </a:r>
          </a:p>
        </p:txBody>
      </p:sp>
      <p:sp>
        <p:nvSpPr>
          <p:cNvPr id="11" name="HeaderGradient">
            <a:extLst>
              <a:ext uri="{FF2B5EF4-FFF2-40B4-BE49-F238E27FC236}">
                <a16:creationId xmlns:a16="http://schemas.microsoft.com/office/drawing/2014/main" id="{C776673A-C844-E77A-11E7-792170E796C7}"/>
              </a:ext>
            </a:extLst>
          </p:cNvPr>
          <p:cNvSpPr/>
          <p:nvPr/>
        </p:nvSpPr>
        <p:spPr>
          <a:xfrm>
            <a:off x="1" y="320178"/>
            <a:ext cx="6857999" cy="883300"/>
          </a:xfrm>
          <a:prstGeom prst="rect">
            <a:avLst/>
          </a:prstGeom>
          <a:gradFill flip="none" rotWithShape="1">
            <a:gsLst>
              <a:gs pos="0">
                <a:schemeClr val="tx1">
                  <a:lumMod val="95000"/>
                  <a:lumOff val="5000"/>
                  <a:alpha val="50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62F4EAF1-146A-78E8-1348-7E252BA5FD71}"/>
              </a:ext>
            </a:extLst>
          </p:cNvPr>
          <p:cNvSpPr>
            <a:spLocks noGrp="1"/>
          </p:cNvSpPr>
          <p:nvPr>
            <p:ph type="title"/>
          </p:nvPr>
        </p:nvSpPr>
        <p:spPr>
          <a:xfrm>
            <a:off x="457200" y="492490"/>
            <a:ext cx="4041360" cy="411480"/>
          </a:xfrm>
        </p:spPr>
        <p:txBody>
          <a:bodyPr/>
          <a:lstStyle/>
          <a:p>
            <a:r>
              <a:rPr lang="en-US">
                <a:solidFill>
                  <a:schemeClr val="bg1"/>
                </a:solidFill>
              </a:rPr>
              <a:t>Relevant</a:t>
            </a:r>
            <a:r>
              <a:rPr lang="en-US"/>
              <a:t> </a:t>
            </a:r>
            <a:r>
              <a:rPr lang="en-US">
                <a:solidFill>
                  <a:schemeClr val="bg1"/>
                </a:solidFill>
              </a:rPr>
              <a:t>Experience: </a:t>
            </a:r>
            <a:r>
              <a:rPr lang="en-US"/>
              <a:t>EWAT HoloTrainer</a:t>
            </a:r>
          </a:p>
        </p:txBody>
      </p:sp>
      <p:pic>
        <p:nvPicPr>
          <p:cNvPr id="13" name="Picture 12" hidden="1">
            <a:extLst>
              <a:ext uri="{FF2B5EF4-FFF2-40B4-BE49-F238E27FC236}">
                <a16:creationId xmlns:a16="http://schemas.microsoft.com/office/drawing/2014/main" id="{C1454B03-F35A-89BF-8611-48218211705A}"/>
              </a:ext>
            </a:extLst>
          </p:cNvPr>
          <p:cNvPicPr>
            <a:picLocks noGrp="1" noRot="1" noChangeAspect="1" noMove="1" noResize="1" noEditPoints="1" noAdjustHandles="1" noChangeArrowheads="1" noChangeShapeType="1" noCrop="1"/>
          </p:cNvPicPr>
          <p:nvPr/>
        </p:nvPicPr>
        <p:blipFill>
          <a:blip r:embed="rId4"/>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02AB5909-1A6D-9119-3CF2-4D6AD43C701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graphicFrame>
        <p:nvGraphicFramePr>
          <p:cNvPr id="8" name="Table 7">
            <a:extLst>
              <a:ext uri="{FF2B5EF4-FFF2-40B4-BE49-F238E27FC236}">
                <a16:creationId xmlns:a16="http://schemas.microsoft.com/office/drawing/2014/main" id="{A009BD04-A094-9C5C-8B10-186E6A1200CD}"/>
              </a:ext>
            </a:extLst>
          </p:cNvPr>
          <p:cNvGraphicFramePr>
            <a:graphicFrameLocks noGrp="1"/>
          </p:cNvGraphicFramePr>
          <p:nvPr>
            <p:extLst>
              <p:ext uri="{D42A27DB-BD31-4B8C-83A1-F6EECF244321}">
                <p14:modId xmlns:p14="http://schemas.microsoft.com/office/powerpoint/2010/main" val="2599001134"/>
              </p:ext>
            </p:extLst>
          </p:nvPr>
        </p:nvGraphicFramePr>
        <p:xfrm>
          <a:off x="457201" y="3239037"/>
          <a:ext cx="5943600" cy="5325414"/>
        </p:xfrm>
        <a:graphic>
          <a:graphicData uri="http://schemas.openxmlformats.org/drawingml/2006/table">
            <a:tbl>
              <a:tblPr>
                <a:tableStyleId>{5C22544A-7EE6-4342-B048-85BDC9FD1C3A}</a:tableStyleId>
              </a:tblPr>
              <a:tblGrid>
                <a:gridCol w="695194">
                  <a:extLst>
                    <a:ext uri="{9D8B030D-6E8A-4147-A177-3AD203B41FA5}">
                      <a16:colId xmlns:a16="http://schemas.microsoft.com/office/drawing/2014/main" val="1280262148"/>
                    </a:ext>
                  </a:extLst>
                </a:gridCol>
                <a:gridCol w="5248406">
                  <a:extLst>
                    <a:ext uri="{9D8B030D-6E8A-4147-A177-3AD203B41FA5}">
                      <a16:colId xmlns:a16="http://schemas.microsoft.com/office/drawing/2014/main" val="2064896598"/>
                    </a:ext>
                  </a:extLst>
                </a:gridCol>
              </a:tblGrid>
              <a:tr h="724512">
                <a:tc>
                  <a:txBody>
                    <a:bodyPr/>
                    <a:lstStyle/>
                    <a:p>
                      <a:pPr algn="ctr" rtl="0" fontAlgn="ctr"/>
                      <a:r>
                        <a:rPr lang="en-US" sz="1050" b="1" i="0" u="none" strike="noStrike">
                          <a:solidFill>
                            <a:srgbClr val="394555"/>
                          </a:solidFill>
                          <a:effectLst/>
                          <a:latin typeface="Aptos Narrow" panose="020B0004020202020204" pitchFamily="34" charset="0"/>
                        </a:rPr>
                        <a:t>Client &amp; Project Name</a:t>
                      </a:r>
                    </a:p>
                  </a:txBody>
                  <a:tcPr marL="45720" marR="45720">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indent="0" algn="l" rtl="0" fontAlgn="t">
                        <a:buFont typeface="Arial" panose="020B0604020202020204" pitchFamily="34" charset="0"/>
                        <a:buNone/>
                      </a:pPr>
                      <a:r>
                        <a:rPr lang="en-US" sz="1000" spc="-30" baseline="0"/>
                        <a:t>Joint Program Executive Office for Chemical, Biological, Radiological and Nuclear Defense (JPEO CBRND). Enhanced Warfighter Augmented Training (EWAT) HoloTrainer, a U.S. Government (USG) program created to train responders on 12 different handheld and portable chemical, biological, radiological, and nuclear (CBRN) detection devices used in high-consequence operational environments. </a:t>
                      </a:r>
                      <a:endParaRPr lang="en-US" sz="1000" b="1" i="0" u="none" strike="noStrike" spc="-30" baseline="0">
                        <a:solidFill>
                          <a:srgbClr val="FF0000"/>
                        </a:solidFill>
                        <a:effectLst/>
                        <a:latin typeface="Aptos Narrow" panose="020B0004020202020204" pitchFamily="34" charset="0"/>
                      </a:endParaRPr>
                    </a:p>
                  </a:txBody>
                  <a:tcPr>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345099677"/>
                  </a:ext>
                </a:extLst>
              </a:tr>
              <a:tr h="567009">
                <a:tc>
                  <a:txBody>
                    <a:bodyPr/>
                    <a:lstStyle/>
                    <a:p>
                      <a:pPr algn="ctr" rtl="0" fontAlgn="ctr"/>
                      <a:r>
                        <a:rPr lang="en-US" sz="1050" b="1" i="0" u="none" strike="noStrike">
                          <a:solidFill>
                            <a:srgbClr val="394555"/>
                          </a:solidFill>
                          <a:effectLst/>
                          <a:latin typeface="Aptos Narrow" panose="020B0004020202020204" pitchFamily="34" charset="0"/>
                        </a:rPr>
                        <a:t>Scope Delivered</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b="1" kern="1200" spc="-20" baseline="0" noProof="0">
                          <a:solidFill>
                            <a:schemeClr val="dk1"/>
                          </a:solidFill>
                          <a:latin typeface="+mn-lt"/>
                          <a:ea typeface="+mn-ea"/>
                          <a:cs typeface="+mn-cs"/>
                        </a:rPr>
                        <a:t>Software</a:t>
                      </a:r>
                      <a:r>
                        <a:rPr lang="en-US" sz="1000" kern="1200" spc="-20" baseline="0" noProof="0">
                          <a:solidFill>
                            <a:schemeClr val="dk1"/>
                          </a:solidFill>
                          <a:latin typeface="+mn-lt"/>
                          <a:ea typeface="+mn-ea"/>
                          <a:cs typeface="+mn-cs"/>
                        </a:rPr>
                        <a:t>: </a:t>
                      </a:r>
                      <a:r>
                        <a:rPr lang="en-US" sz="1000" spc="-20" baseline="0"/>
                        <a:t>End-to-end design and </a:t>
                      </a:r>
                      <a:r>
                        <a:rPr lang="en-US" sz="1000" kern="1200" spc="-20" baseline="0">
                          <a:solidFill>
                            <a:schemeClr val="dk1"/>
                          </a:solidFill>
                          <a:latin typeface="+mn-lt"/>
                          <a:ea typeface="+mn-ea"/>
                          <a:cs typeface="+mn-cs"/>
                        </a:rPr>
                        <a:t>development of a multi-user immersive training and simulation system built in Unity, deployed on Microsoft HoloLens 2 and supporting distributed deployment across multiple training locations.  </a:t>
                      </a:r>
                      <a:endParaRPr lang="en-US" sz="1000" kern="1200" spc="-20" baseline="0" noProof="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7078085"/>
                  </a:ext>
                </a:extLst>
              </a:tr>
              <a:tr h="2299538">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Key Features</a:t>
                      </a:r>
                    </a:p>
                    <a:p>
                      <a:pPr algn="ctr" rtl="0" fontAlgn="ctr"/>
                      <a:endParaRPr lang="en-US" sz="1050" b="1" i="0" u="none" strike="noStrike">
                        <a:solidFill>
                          <a:srgbClr val="394555"/>
                        </a:solidFill>
                        <a:effectLst/>
                        <a:latin typeface="Aptos Narrow" panose="020B0004020202020204" pitchFamily="34" charset="0"/>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kern="1200" spc="-20" baseline="0">
                          <a:solidFill>
                            <a:schemeClr val="dk1"/>
                          </a:solidFill>
                          <a:latin typeface="+mn-lt"/>
                          <a:ea typeface="+mn-ea"/>
                          <a:cs typeface="+mn-cs"/>
                        </a:rPr>
                        <a:t>Offline-capable operation</a:t>
                      </a:r>
                      <a:r>
                        <a:rPr lang="en-US" sz="1000" kern="1200" spc="-20" baseline="0">
                          <a:solidFill>
                            <a:schemeClr val="dk1"/>
                          </a:solidFill>
                          <a:latin typeface="+mn-lt"/>
                          <a:ea typeface="+mn-ea"/>
                          <a:cs typeface="+mn-cs"/>
                        </a:rPr>
                        <a:t>: </a:t>
                      </a:r>
                      <a:r>
                        <a:rPr lang="en-US" sz="1000" spc="-20" baseline="0"/>
                        <a:t>Designed for use in restricted or disconnected environments without continuous network connectivity, with local execution of training logic.</a:t>
                      </a:r>
                      <a:endParaRPr lang="en-US" sz="1000" kern="1200" spc="-20" baseline="0">
                        <a:solidFill>
                          <a:schemeClr val="dk1"/>
                        </a:solidFill>
                        <a:latin typeface="+mn-lt"/>
                        <a:ea typeface="+mn-ea"/>
                        <a:cs typeface="+mn-cs"/>
                      </a:endParaRP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kern="1200" spc="-20" baseline="0">
                          <a:solidFill>
                            <a:schemeClr val="dk1"/>
                          </a:solidFill>
                          <a:latin typeface="+mn-lt"/>
                          <a:ea typeface="+mn-ea"/>
                          <a:cs typeface="+mn-cs"/>
                        </a:rPr>
                        <a:t>High-variability training flows</a:t>
                      </a:r>
                      <a:r>
                        <a:rPr lang="en-US" sz="1000" kern="1200" spc="-20" baseline="0">
                          <a:solidFill>
                            <a:schemeClr val="dk1"/>
                          </a:solidFill>
                          <a:latin typeface="+mn-lt"/>
                          <a:ea typeface="+mn-ea"/>
                          <a:cs typeface="+mn-cs"/>
                        </a:rPr>
                        <a:t>: </a:t>
                      </a:r>
                      <a:r>
                        <a:rPr lang="en-US" sz="1000" spc="-20" baseline="0"/>
                        <a:t>Combines structured procedural lessons with instructor-led, trainee-led, and unrestricted free-mode sessions that enabling controlled variability across scenarios, device states, and decision paths without reliance on fixed scripts.</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kern="1200" spc="-20" baseline="0">
                          <a:solidFill>
                            <a:schemeClr val="dk1"/>
                          </a:solidFill>
                          <a:latin typeface="+mn-lt"/>
                          <a:ea typeface="+mn-ea"/>
                          <a:cs typeface="+mn-cs"/>
                        </a:rPr>
                        <a:t>Networked multi-user training and remote instruction: </a:t>
                      </a:r>
                      <a:r>
                        <a:rPr lang="en-US" sz="1000" kern="1200" spc="-20" baseline="0">
                          <a:solidFill>
                            <a:schemeClr val="dk1"/>
                          </a:solidFill>
                          <a:latin typeface="+mn-lt"/>
                          <a:ea typeface="+mn-ea"/>
                          <a:cs typeface="+mn-cs"/>
                        </a:rPr>
                        <a:t>Supports coordinated trainee and instructor roles, including shared sessions and instructor real-time guidance when in network. </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kern="1200" spc="-20" baseline="0">
                          <a:solidFill>
                            <a:schemeClr val="dk1"/>
                          </a:solidFill>
                          <a:latin typeface="+mn-lt"/>
                          <a:ea typeface="+mn-ea"/>
                          <a:cs typeface="+mn-cs"/>
                        </a:rPr>
                        <a:t>Instructor and trainee modes: </a:t>
                      </a:r>
                      <a:r>
                        <a:rPr lang="en-US" sz="1000" spc="-20" baseline="0"/>
                        <a:t>Enables instructor oversight, guided lessons, self-paced operation, and remote instruction across locations</a:t>
                      </a:r>
                      <a:r>
                        <a:rPr lang="en-US" sz="1000" kern="1200" spc="-20" baseline="0">
                          <a:solidFill>
                            <a:schemeClr val="dk1"/>
                          </a:solidFill>
                          <a:latin typeface="+mn-lt"/>
                          <a:ea typeface="+mn-ea"/>
                          <a:cs typeface="+mn-cs"/>
                        </a:rPr>
                        <a:t>. </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kern="1200" spc="-20" baseline="0">
                          <a:solidFill>
                            <a:schemeClr val="dk1"/>
                          </a:solidFill>
                          <a:latin typeface="+mn-lt"/>
                          <a:ea typeface="+mn-ea"/>
                          <a:cs typeface="+mn-cs"/>
                        </a:rPr>
                        <a:t>Integrated physical &amp; virtual device training</a:t>
                      </a:r>
                      <a:r>
                        <a:rPr lang="en-US" sz="1000" kern="1200" spc="-20" baseline="0">
                          <a:solidFill>
                            <a:schemeClr val="dk1"/>
                          </a:solidFill>
                          <a:latin typeface="+mn-lt"/>
                          <a:ea typeface="+mn-ea"/>
                          <a:cs typeface="+mn-cs"/>
                        </a:rPr>
                        <a:t>: </a:t>
                      </a:r>
                      <a:r>
                        <a:rPr lang="en-US" sz="1000"/>
                        <a:t>Combines real-world EWAT hardware with fully virtualized device simulations, enabling hardware &amp; software components within a single training system while supporting continued training when physical equipment is unavailable.</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kern="1200" spc="-20" baseline="0">
                          <a:solidFill>
                            <a:schemeClr val="dk1"/>
                          </a:solidFill>
                          <a:latin typeface="+mn-lt"/>
                          <a:ea typeface="+mn-ea"/>
                          <a:cs typeface="+mn-cs"/>
                        </a:rPr>
                        <a:t>Functional device software emulation: </a:t>
                      </a:r>
                      <a:r>
                        <a:rPr lang="en-US" sz="1000" spc="-20" baseline="0"/>
                        <a:t>Virtual devices replicate real-world software behavior and detection logic, enabling realistic screening and response training.</a:t>
                      </a:r>
                      <a:endParaRPr lang="en-US" sz="1000" kern="1200" spc="-20" baseline="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30133325"/>
                  </a:ext>
                </a:extLst>
              </a:tr>
              <a:tr h="724512">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a:solidFill>
                            <a:srgbClr val="394555"/>
                          </a:solidFill>
                          <a:effectLst/>
                          <a:latin typeface="Aptos Narrow" panose="020B0004020202020204" pitchFamily="34" charset="0"/>
                        </a:rPr>
                        <a:t>Outcomes</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spc="-20" baseline="0"/>
                        <a:t>Enabled standardized training across distributed teams, allowing trainees to practice complex screening and response procedures repeatedly in a safe, simulated environment. This approach supported operational readiness for high-risk scenarios while minimizing disruption to live operations and equipment availability.</a:t>
                      </a:r>
                      <a:endParaRPr lang="en-US" sz="1000" kern="1200" spc="-20" baseline="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39187286"/>
                  </a:ext>
                </a:extLst>
              </a:tr>
              <a:tr h="600336">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50" b="1" i="0" u="none" strike="noStrike">
                          <a:solidFill>
                            <a:srgbClr val="394555"/>
                          </a:solidFill>
                          <a:effectLst/>
                          <a:latin typeface="Aptos Narrow" panose="020B0004020202020204" pitchFamily="34" charset="0"/>
                        </a:rPr>
                        <a:t>Timeline</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spc="-30" baseline="0"/>
                        <a:t>Four-year, multi-phase development delivered through iterative design, validation, and deployment under USG oversight. EWAT continues to be supported and extended through a related program led by the Defense Threat Reduction Agency (DTRA), reflecting sustained operational use and USG investment.</a:t>
                      </a:r>
                      <a:endParaRPr lang="en-US" sz="1000" kern="1200" spc="-30" baseline="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426366094"/>
                  </a:ext>
                </a:extLst>
              </a:tr>
              <a:tr h="409507">
                <a:tc>
                  <a:txBody>
                    <a:bodyPr/>
                    <a:lstStyle/>
                    <a:p>
                      <a:pPr algn="ctr" rtl="0" fontAlgn="ctr"/>
                      <a:r>
                        <a:rPr lang="en-US" sz="1050" b="1" i="0" u="none" strike="noStrike">
                          <a:solidFill>
                            <a:srgbClr val="394555"/>
                          </a:solidFill>
                          <a:effectLst/>
                          <a:latin typeface="Aptos Narrow" panose="020B0004020202020204" pitchFamily="34" charset="0"/>
                        </a:rPr>
                        <a:t>Contact</a:t>
                      </a:r>
                    </a:p>
                  </a:txBody>
                  <a:tcPr marL="45720" marR="45720">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kern="1200" spc="-20" baseline="0">
                          <a:solidFill>
                            <a:schemeClr val="dk1"/>
                          </a:solidFill>
                          <a:latin typeface="+mn-lt"/>
                          <a:ea typeface="+mn-ea"/>
                          <a:cs typeface="+mn-cs"/>
                        </a:rPr>
                        <a:t>Emmanuel Kumfa, International and Interagency Programs Manager (JPM CBRN SOF) JPEO, CBRND </a:t>
                      </a:r>
                    </a:p>
                    <a:p>
                      <a:r>
                        <a:rPr lang="en-US" sz="1000" kern="1200" spc="-20" baseline="0">
                          <a:solidFill>
                            <a:schemeClr val="dk1"/>
                          </a:solidFill>
                          <a:latin typeface="+mn-lt"/>
                          <a:ea typeface="+mn-ea"/>
                          <a:cs typeface="+mn-cs"/>
                          <a:hlinkClick r:id="rId5">
                            <a:extLst>
                              <a:ext uri="{A12FA001-AC4F-418D-AE19-62706E023703}">
                                <ahyp:hlinkClr xmlns:ahyp="http://schemas.microsoft.com/office/drawing/2018/hyperlinkcolor" val="tx"/>
                              </a:ext>
                            </a:extLst>
                          </a:hlinkClick>
                        </a:rPr>
                        <a:t>Emmanuel.kumfa.civ@army.mil</a:t>
                      </a:r>
                      <a:endParaRPr lang="en-US" sz="1000" kern="1200" spc="-20" baseline="0">
                        <a:solidFill>
                          <a:schemeClr val="dk1"/>
                        </a:solidFill>
                        <a:latin typeface="+mn-lt"/>
                        <a:ea typeface="+mn-ea"/>
                        <a:cs typeface="+mn-cs"/>
                      </a:endParaRPr>
                    </a:p>
                  </a:txBody>
                  <a:tcPr>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374519"/>
                  </a:ext>
                </a:extLst>
              </a:tr>
            </a:tbl>
          </a:graphicData>
        </a:graphic>
      </p:graphicFrame>
      <p:sp>
        <p:nvSpPr>
          <p:cNvPr id="12" name="TextBox 11">
            <a:extLst>
              <a:ext uri="{FF2B5EF4-FFF2-40B4-BE49-F238E27FC236}">
                <a16:creationId xmlns:a16="http://schemas.microsoft.com/office/drawing/2014/main" id="{DBE71C24-5458-9AF3-0247-4087D30FE4C8}"/>
              </a:ext>
            </a:extLst>
          </p:cNvPr>
          <p:cNvSpPr txBox="1"/>
          <p:nvPr/>
        </p:nvSpPr>
        <p:spPr>
          <a:xfrm>
            <a:off x="3519814" y="8580580"/>
            <a:ext cx="2880987" cy="215444"/>
          </a:xfrm>
          <a:prstGeom prst="rect">
            <a:avLst/>
          </a:prstGeom>
          <a:noFill/>
        </p:spPr>
        <p:txBody>
          <a:bodyPr wrap="square" rtlCol="0">
            <a:spAutoFit/>
          </a:bodyPr>
          <a:lstStyle/>
          <a:p>
            <a:pPr algn="r"/>
            <a:r>
              <a:rPr lang="en-US" sz="800" i="1"/>
              <a:t>The list of EWAT equipment available upon request. </a:t>
            </a:r>
          </a:p>
        </p:txBody>
      </p:sp>
      <p:sp>
        <p:nvSpPr>
          <p:cNvPr id="14" name="Text Placeholder 13" hidden="1">
            <a:extLst>
              <a:ext uri="{FF2B5EF4-FFF2-40B4-BE49-F238E27FC236}">
                <a16:creationId xmlns:a16="http://schemas.microsoft.com/office/drawing/2014/main" id="{EF0B0FFD-AA44-B60C-3025-59D278F08854}"/>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612506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885F0-5016-B8BB-46E1-3FB084C6005C}"/>
            </a:ext>
          </a:extLst>
        </p:cNvPr>
        <p:cNvGrpSpPr/>
        <p:nvPr/>
      </p:nvGrpSpPr>
      <p:grpSpPr>
        <a:xfrm>
          <a:off x="0" y="0"/>
          <a:ext cx="0" cy="0"/>
          <a:chOff x="0" y="0"/>
          <a:chExt cx="0" cy="0"/>
        </a:xfrm>
      </p:grpSpPr>
      <p:sp>
        <p:nvSpPr>
          <p:cNvPr id="2" name="patch">
            <a:extLst>
              <a:ext uri="{FF2B5EF4-FFF2-40B4-BE49-F238E27FC236}">
                <a16:creationId xmlns:a16="http://schemas.microsoft.com/office/drawing/2014/main" id="{DFB0F303-E7E1-03C3-94B6-7D7CD1525C2A}"/>
              </a:ext>
            </a:extLst>
          </p:cNvPr>
          <p:cNvSpPr/>
          <p:nvPr/>
        </p:nvSpPr>
        <p:spPr>
          <a:xfrm>
            <a:off x="2198319" y="1422526"/>
            <a:ext cx="162838" cy="20775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a:extLst>
              <a:ext uri="{FF2B5EF4-FFF2-40B4-BE49-F238E27FC236}">
                <a16:creationId xmlns:a16="http://schemas.microsoft.com/office/drawing/2014/main" id="{0E5330AD-2BFA-E3C3-1120-882F904CD2EA}"/>
              </a:ext>
            </a:extLst>
          </p:cNvPr>
          <p:cNvPicPr>
            <a:picLocks noGrp="1"/>
          </p:cNvPicPr>
          <p:nvPr>
            <p:ph type="pic" sz="quarter" idx="10"/>
          </p:nvPr>
        </p:nvPicPr>
        <p:blipFill>
          <a:blip r:embed="rId2"/>
          <a:srcRect t="1442" b="1442"/>
          <a:stretch/>
        </p:blipFill>
        <p:spPr>
          <a:xfrm>
            <a:off x="0" y="0"/>
            <a:ext cx="6857998" cy="1207008"/>
          </a:xfrm>
        </p:spPr>
      </p:pic>
      <p:sp>
        <p:nvSpPr>
          <p:cNvPr id="7" name="Text Placeholder 6" hidden="1">
            <a:extLst>
              <a:ext uri="{FF2B5EF4-FFF2-40B4-BE49-F238E27FC236}">
                <a16:creationId xmlns:a16="http://schemas.microsoft.com/office/drawing/2014/main" id="{281A3A22-80F1-1DAC-F47F-D41FD12A225B}"/>
              </a:ext>
            </a:extLst>
          </p:cNvPr>
          <p:cNvSpPr>
            <a:spLocks noGrp="1"/>
          </p:cNvSpPr>
          <p:nvPr>
            <p:ph type="body" sz="quarter" idx="15"/>
          </p:nvPr>
        </p:nvSpPr>
        <p:spPr/>
        <p:txBody>
          <a:bodyPr/>
          <a:lstStyle/>
          <a:p>
            <a:r>
              <a:rPr lang="en-US"/>
              <a:t>Immersive</a:t>
            </a:r>
          </a:p>
          <a:p>
            <a:r>
              <a:rPr lang="en-US"/>
              <a:t>Training at </a:t>
            </a:r>
          </a:p>
          <a:p>
            <a:r>
              <a:rPr lang="en-US"/>
              <a:t>Scale</a:t>
            </a:r>
          </a:p>
        </p:txBody>
      </p:sp>
      <p:sp>
        <p:nvSpPr>
          <p:cNvPr id="9" name="Text Placeholder 8">
            <a:extLst>
              <a:ext uri="{FF2B5EF4-FFF2-40B4-BE49-F238E27FC236}">
                <a16:creationId xmlns:a16="http://schemas.microsoft.com/office/drawing/2014/main" id="{B9AF856D-DA09-2595-B82A-C655762FD7F4}"/>
              </a:ext>
            </a:extLst>
          </p:cNvPr>
          <p:cNvSpPr>
            <a:spLocks noGrp="1"/>
          </p:cNvSpPr>
          <p:nvPr>
            <p:ph type="body" sz="quarter" idx="16"/>
          </p:nvPr>
        </p:nvSpPr>
        <p:spPr>
          <a:xfrm>
            <a:off x="2418080" y="1422527"/>
            <a:ext cx="3982720" cy="1598931"/>
          </a:xfrm>
        </p:spPr>
        <p:txBody>
          <a:bodyPr/>
          <a:lstStyle/>
          <a:p>
            <a:r>
              <a:rPr lang="en-US" sz="1000" spc="-20"/>
              <a:t>The OcuWeld™ Virtual Welding Training platform demonstrates ForgeFX’s ability to integrate immersive simulation directly into formal training ecosystems at scale. OcuWeld ™ was designed to function as part of accredited coursework through integration with a Content Management System (CMS). This allows immersive training activities to be assigned, tracked, evaluated, and managed using the same systems instructors rely on for accountability and reporting to a wide variety of learning management systems. The program highlights ForgeFX’s experience delivering VR training that supports oversight, learner progression, and curriculum alignment across distributed environments.</a:t>
            </a:r>
          </a:p>
        </p:txBody>
      </p:sp>
      <p:sp>
        <p:nvSpPr>
          <p:cNvPr id="11" name="HeaderGradient">
            <a:extLst>
              <a:ext uri="{FF2B5EF4-FFF2-40B4-BE49-F238E27FC236}">
                <a16:creationId xmlns:a16="http://schemas.microsoft.com/office/drawing/2014/main" id="{7AF71A3D-A945-D713-FA4D-AA665B3D9766}"/>
              </a:ext>
            </a:extLst>
          </p:cNvPr>
          <p:cNvSpPr/>
          <p:nvPr/>
        </p:nvSpPr>
        <p:spPr>
          <a:xfrm>
            <a:off x="0" y="493775"/>
            <a:ext cx="6857999" cy="715797"/>
          </a:xfrm>
          <a:prstGeom prst="rect">
            <a:avLst/>
          </a:prstGeom>
          <a:gradFill flip="none" rotWithShape="1">
            <a:gsLst>
              <a:gs pos="0">
                <a:schemeClr val="tx1">
                  <a:lumMod val="95000"/>
                  <a:lumOff val="5000"/>
                  <a:alpha val="39000"/>
                </a:schemeClr>
              </a:gs>
              <a:gs pos="6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8C3DFFB3-E50E-B8C4-8DD3-A9066012F136}"/>
              </a:ext>
            </a:extLst>
          </p:cNvPr>
          <p:cNvSpPr>
            <a:spLocks noGrp="1"/>
          </p:cNvSpPr>
          <p:nvPr>
            <p:ph type="title"/>
          </p:nvPr>
        </p:nvSpPr>
        <p:spPr>
          <a:xfrm>
            <a:off x="457200" y="493776"/>
            <a:ext cx="4211111" cy="411480"/>
          </a:xfrm>
        </p:spPr>
        <p:txBody>
          <a:bodyPr/>
          <a:lstStyle/>
          <a:p>
            <a:r>
              <a:rPr lang="en-US">
                <a:solidFill>
                  <a:schemeClr val="bg1"/>
                </a:solidFill>
              </a:rPr>
              <a:t>Relevant</a:t>
            </a:r>
            <a:r>
              <a:rPr lang="en-US"/>
              <a:t> </a:t>
            </a:r>
            <a:r>
              <a:rPr lang="en-US">
                <a:solidFill>
                  <a:schemeClr val="bg1"/>
                </a:solidFill>
              </a:rPr>
              <a:t>Experience: </a:t>
            </a:r>
            <a:r>
              <a:rPr lang="en-US"/>
              <a:t>OcuWeld</a:t>
            </a:r>
          </a:p>
        </p:txBody>
      </p:sp>
      <p:pic>
        <p:nvPicPr>
          <p:cNvPr id="13" name="Picture 12" hidden="1">
            <a:extLst>
              <a:ext uri="{FF2B5EF4-FFF2-40B4-BE49-F238E27FC236}">
                <a16:creationId xmlns:a16="http://schemas.microsoft.com/office/drawing/2014/main" id="{5BC53F8B-7070-F577-18FE-73493D16EFB3}"/>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4CFB157C-839D-E10A-4B07-D46C25116DBD}"/>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graphicFrame>
        <p:nvGraphicFramePr>
          <p:cNvPr id="8" name="Table 7">
            <a:extLst>
              <a:ext uri="{FF2B5EF4-FFF2-40B4-BE49-F238E27FC236}">
                <a16:creationId xmlns:a16="http://schemas.microsoft.com/office/drawing/2014/main" id="{F38F3129-2C94-1ACB-32CD-4633908CF988}"/>
              </a:ext>
            </a:extLst>
          </p:cNvPr>
          <p:cNvGraphicFramePr>
            <a:graphicFrameLocks noGrp="1"/>
          </p:cNvGraphicFramePr>
          <p:nvPr>
            <p:extLst>
              <p:ext uri="{D42A27DB-BD31-4B8C-83A1-F6EECF244321}">
                <p14:modId xmlns:p14="http://schemas.microsoft.com/office/powerpoint/2010/main" val="1600271156"/>
              </p:ext>
            </p:extLst>
          </p:nvPr>
        </p:nvGraphicFramePr>
        <p:xfrm>
          <a:off x="457200" y="3236976"/>
          <a:ext cx="5957315" cy="5098679"/>
        </p:xfrm>
        <a:graphic>
          <a:graphicData uri="http://schemas.openxmlformats.org/drawingml/2006/table">
            <a:tbl>
              <a:tblPr>
                <a:tableStyleId>{5C22544A-7EE6-4342-B048-85BDC9FD1C3A}</a:tableStyleId>
              </a:tblPr>
              <a:tblGrid>
                <a:gridCol w="694944">
                  <a:extLst>
                    <a:ext uri="{9D8B030D-6E8A-4147-A177-3AD203B41FA5}">
                      <a16:colId xmlns:a16="http://schemas.microsoft.com/office/drawing/2014/main" val="1280262148"/>
                    </a:ext>
                  </a:extLst>
                </a:gridCol>
                <a:gridCol w="5262371">
                  <a:extLst>
                    <a:ext uri="{9D8B030D-6E8A-4147-A177-3AD203B41FA5}">
                      <a16:colId xmlns:a16="http://schemas.microsoft.com/office/drawing/2014/main" val="2064896598"/>
                    </a:ext>
                  </a:extLst>
                </a:gridCol>
              </a:tblGrid>
              <a:tr h="459488">
                <a:tc>
                  <a:txBody>
                    <a:bodyPr/>
                    <a:lstStyle/>
                    <a:p>
                      <a:pPr algn="ctr" rtl="0" fontAlgn="ctr"/>
                      <a:r>
                        <a:rPr lang="en-US" sz="1050" b="1" i="0" u="none" strike="noStrike">
                          <a:solidFill>
                            <a:srgbClr val="394555"/>
                          </a:solidFill>
                          <a:effectLst/>
                          <a:latin typeface="Aptos Narrow" panose="020B0004020202020204" pitchFamily="34" charset="0"/>
                        </a:rPr>
                        <a:t>Client &amp; Project Name</a:t>
                      </a:r>
                    </a:p>
                  </a:txBody>
                  <a:tcPr marL="45720" marR="45720">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indent="0" algn="l" rtl="0" fontAlgn="t">
                        <a:buFont typeface="Arial" panose="020B0604020202020204" pitchFamily="34" charset="0"/>
                        <a:buNone/>
                      </a:pPr>
                      <a:r>
                        <a:rPr lang="en-US" sz="1000" b="1"/>
                        <a:t>StrataTech Education Group</a:t>
                      </a:r>
                      <a:r>
                        <a:rPr lang="en-US" sz="1000"/>
                        <a:t>. </a:t>
                      </a:r>
                      <a:r>
                        <a:rPr lang="en-US" sz="1000" b="1"/>
                        <a:t>OcuWeld</a:t>
                      </a:r>
                      <a:r>
                        <a:rPr lang="en-US" sz="1000"/>
                        <a:t>™</a:t>
                      </a:r>
                      <a:r>
                        <a:rPr lang="en-US" sz="1000" b="1"/>
                        <a:t> Virtual Welding Training Simulator</a:t>
                      </a:r>
                      <a:r>
                        <a:rPr lang="en-US" sz="1000"/>
                        <a:t>, a workforce development and skilled-trades training platform used by higher education and vocational schools to deliver standardized welding instruction at scale. </a:t>
                      </a:r>
                      <a:endParaRPr lang="en-US" sz="1000" b="1" i="0" u="none" strike="noStrike">
                        <a:solidFill>
                          <a:srgbClr val="FF0000"/>
                        </a:solidFill>
                        <a:effectLst/>
                        <a:latin typeface="Aptos Narrow" panose="020B0004020202020204" pitchFamily="34" charset="0"/>
                      </a:endParaRPr>
                    </a:p>
                  </a:txBody>
                  <a:tcPr>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345099677"/>
                  </a:ext>
                </a:extLst>
              </a:tr>
              <a:tr h="268353">
                <a:tc>
                  <a:txBody>
                    <a:bodyPr/>
                    <a:lstStyle/>
                    <a:p>
                      <a:pPr algn="ctr" rtl="0" fontAlgn="ctr"/>
                      <a:r>
                        <a:rPr lang="en-US" sz="1050" b="1" i="0" u="none" strike="noStrike">
                          <a:solidFill>
                            <a:srgbClr val="394555"/>
                          </a:solidFill>
                          <a:effectLst/>
                          <a:latin typeface="Aptos Narrow" panose="020B0004020202020204" pitchFamily="34" charset="0"/>
                        </a:rPr>
                        <a:t>Scope Delivered</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b="1"/>
                        <a:t>Software:</a:t>
                      </a:r>
                      <a:r>
                        <a:rPr lang="en-US" sz="1000"/>
                        <a:t> Design and development of a fully immersive </a:t>
                      </a:r>
                      <a:r>
                        <a:rPr lang="en-US" sz="1000" kern="1200">
                          <a:solidFill>
                            <a:schemeClr val="dk1"/>
                          </a:solidFill>
                          <a:latin typeface="+mn-lt"/>
                          <a:ea typeface="+mn-ea"/>
                          <a:cs typeface="+mn-cs"/>
                        </a:rPr>
                        <a:t>virtual welding training simulator built in Unity and deployed on Meta Quest headsets. ForgeFX also implemented CMS integration, enabling VR training activities to function as part of accredited coursework.</a:t>
                      </a:r>
                      <a:endParaRPr lang="en-US" sz="1000" kern="1200" noProof="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7078085"/>
                  </a:ext>
                </a:extLst>
              </a:tr>
              <a:tr h="1098824">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Key Features</a:t>
                      </a:r>
                    </a:p>
                    <a:p>
                      <a:pPr algn="ctr" rtl="0" fontAlgn="ctr"/>
                      <a:endParaRPr lang="en-US" sz="1050" b="1" i="0" u="none" strike="noStrike">
                        <a:solidFill>
                          <a:srgbClr val="394555"/>
                        </a:solidFill>
                        <a:effectLst/>
                        <a:latin typeface="Aptos Narrow" panose="020B0004020202020204" pitchFamily="34" charset="0"/>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a:t>Offline-capable operation:</a:t>
                      </a:r>
                      <a:r>
                        <a:rPr lang="en-US" sz="1000"/>
                        <a:t> Fully self-contained VR operation without internet connectivity, with training results synchronized through LMS workflows when connectivity is available.  </a:t>
                      </a:r>
                      <a:endParaRPr lang="en-US" sz="1000" b="1"/>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a:t>Training data capture and LMS integration:</a:t>
                      </a:r>
                      <a:r>
                        <a:rPr lang="en-US" sz="1000"/>
                        <a:t> Seamlessly integrates with a CMS to record, track, and manage detailed learner performance data. Training results and completion data are associated with individual learners, enabling instructor review, accountability, and reporting through existing academic systems.</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a:t>Instructor oversight and reporting:</a:t>
                      </a:r>
                      <a:r>
                        <a:rPr lang="en-US" sz="1000"/>
                        <a:t> Captures VR session activity at the learner level, enabling instructors to monitor progress, assess performance, and conduct debriefs across distributed locations.</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a:t>Guided and self-directed training:</a:t>
                      </a:r>
                      <a:r>
                        <a:rPr lang="en-US" sz="1000"/>
                        <a:t> Supports structured instructional modules aligned to curriculum requirements, as well as independent practice and skill reinforcement to accommodate learning needs.</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a:t>Functional process simulation:</a:t>
                      </a:r>
                      <a:r>
                        <a:rPr lang="en-US" sz="1000"/>
                        <a:t> Simulates real-world operational processes, materials, positions, and parameters to support realistic, repeatable skill development in a virtual environment.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30133325"/>
                  </a:ext>
                </a:extLst>
              </a:tr>
              <a:tr h="0">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a:solidFill>
                            <a:srgbClr val="394555"/>
                          </a:solidFill>
                          <a:effectLst/>
                          <a:latin typeface="Aptos Narrow" panose="020B0004020202020204" pitchFamily="34" charset="0"/>
                        </a:rPr>
                        <a:t>Outcomes</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a:t>Enabled VR-based welding training to be delivered as an integrated component of accredited coursework, supporting consistent instruction and repeatable practice across distributed education and workforce training locations. The program achieved </a:t>
                      </a:r>
                      <a:r>
                        <a:rPr lang="en-US" sz="1000" b="0"/>
                        <a:t>95% adoption, demonstrating strong student engagement and institutional acceptance. OcuWeld is deployed at scale across StrataTech’s network and, in partnership with Meta, supports rollout to more than 12,000 VR headsets</a:t>
                      </a:r>
                      <a:r>
                        <a:rPr lang="en-US" sz="1000"/>
                        <a:t>, enabling standardized training delivery across a national footprint.</a:t>
                      </a:r>
                      <a:endParaRPr lang="en-US" sz="1000" b="0" kern="120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39187286"/>
                  </a:ext>
                </a:extLst>
              </a:tr>
              <a:tr h="283719">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50" b="1" i="0" u="none" strike="noStrike">
                          <a:solidFill>
                            <a:srgbClr val="394555"/>
                          </a:solidFill>
                          <a:effectLst/>
                          <a:latin typeface="Aptos Narrow" panose="020B0004020202020204" pitchFamily="34" charset="0"/>
                        </a:rPr>
                        <a:t>Timeline</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a:t>Delivered through phased development and pilot deployments, followed by active rollout across StrataTech’s national training network to support large-scale adoption.</a:t>
                      </a:r>
                      <a:endParaRPr lang="en-US" sz="1000" kern="120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426366094"/>
                  </a:ext>
                </a:extLst>
              </a:tr>
              <a:tr h="351419">
                <a:tc>
                  <a:txBody>
                    <a:bodyPr/>
                    <a:lstStyle/>
                    <a:p>
                      <a:pPr algn="ctr" rtl="0" fontAlgn="ctr"/>
                      <a:r>
                        <a:rPr lang="en-US" sz="1050" b="1" i="0" u="none" strike="noStrike">
                          <a:solidFill>
                            <a:srgbClr val="394555"/>
                          </a:solidFill>
                          <a:effectLst/>
                          <a:latin typeface="Aptos Narrow" panose="020B0004020202020204" pitchFamily="34" charset="0"/>
                        </a:rPr>
                        <a:t>Contact</a:t>
                      </a:r>
                    </a:p>
                  </a:txBody>
                  <a:tcPr marL="45720" marR="45720">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indent="0">
                        <a:buNone/>
                      </a:pPr>
                      <a:r>
                        <a:rPr lang="en-US" sz="1000" kern="1200">
                          <a:solidFill>
                            <a:schemeClr val="dk1"/>
                          </a:solidFill>
                          <a:latin typeface="+mn-lt"/>
                          <a:ea typeface="+mn-ea"/>
                          <a:cs typeface="+mn-cs"/>
                        </a:rPr>
                        <a:t> Alex Declair, Director of Corporate Development Operations, StrataTech Education Group</a:t>
                      </a:r>
                    </a:p>
                    <a:p>
                      <a:pPr marL="57150" marR="0" indent="0">
                        <a:buNone/>
                      </a:pPr>
                      <a:r>
                        <a:rPr lang="en-US" sz="1000" kern="1200">
                          <a:solidFill>
                            <a:schemeClr val="dk1"/>
                          </a:solidFill>
                          <a:latin typeface="+mn-lt"/>
                          <a:ea typeface="+mn-ea"/>
                          <a:cs typeface="+mn-cs"/>
                        </a:rPr>
                        <a:t> Alex.declair@stratatech.com</a:t>
                      </a:r>
                    </a:p>
                  </a:txBody>
                  <a:tcPr marL="0" marR="0" marT="0" marB="0">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374519"/>
                  </a:ext>
                </a:extLst>
              </a:tr>
            </a:tbl>
          </a:graphicData>
        </a:graphic>
      </p:graphicFrame>
      <p:cxnSp>
        <p:nvCxnSpPr>
          <p:cNvPr id="4" name="Straight Connector 3">
            <a:extLst>
              <a:ext uri="{FF2B5EF4-FFF2-40B4-BE49-F238E27FC236}">
                <a16:creationId xmlns:a16="http://schemas.microsoft.com/office/drawing/2014/main" id="{5C02C14D-8C06-F091-BF8E-7BE59A0DFD9D}"/>
              </a:ext>
            </a:extLst>
          </p:cNvPr>
          <p:cNvCxnSpPr>
            <a:cxnSpLocks/>
          </p:cNvCxnSpPr>
          <p:nvPr/>
        </p:nvCxnSpPr>
        <p:spPr>
          <a:xfrm flipV="1">
            <a:off x="2286738" y="1475142"/>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5" name="Text Placeholder 6">
            <a:extLst>
              <a:ext uri="{FF2B5EF4-FFF2-40B4-BE49-F238E27FC236}">
                <a16:creationId xmlns:a16="http://schemas.microsoft.com/office/drawing/2014/main" id="{C4508F67-07ED-5DB2-B8C9-BDDEF0737304}"/>
              </a:ext>
            </a:extLst>
          </p:cNvPr>
          <p:cNvSpPr txBox="1">
            <a:spLocks/>
          </p:cNvSpPr>
          <p:nvPr/>
        </p:nvSpPr>
        <p:spPr>
          <a:xfrm>
            <a:off x="112734" y="1523656"/>
            <a:ext cx="2173265"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Immersive training </a:t>
            </a:r>
          </a:p>
          <a:p>
            <a:r>
              <a:rPr lang="en-US"/>
              <a:t>at Scale</a:t>
            </a:r>
          </a:p>
        </p:txBody>
      </p:sp>
    </p:spTree>
    <p:extLst>
      <p:ext uri="{BB962C8B-B14F-4D97-AF65-F5344CB8AC3E}">
        <p14:creationId xmlns:p14="http://schemas.microsoft.com/office/powerpoint/2010/main" val="2862122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8F15F-E23F-6CCE-8B0A-3BAD90ADCF99}"/>
            </a:ext>
          </a:extLst>
        </p:cNvPr>
        <p:cNvGrpSpPr/>
        <p:nvPr/>
      </p:nvGrpSpPr>
      <p:grpSpPr>
        <a:xfrm>
          <a:off x="0" y="0"/>
          <a:ext cx="0" cy="0"/>
          <a:chOff x="0" y="0"/>
          <a:chExt cx="0" cy="0"/>
        </a:xfrm>
      </p:grpSpPr>
      <p:sp>
        <p:nvSpPr>
          <p:cNvPr id="2" name="patch">
            <a:extLst>
              <a:ext uri="{FF2B5EF4-FFF2-40B4-BE49-F238E27FC236}">
                <a16:creationId xmlns:a16="http://schemas.microsoft.com/office/drawing/2014/main" id="{77E82BE1-9B55-E2E9-1B10-6236763538A8}"/>
              </a:ext>
            </a:extLst>
          </p:cNvPr>
          <p:cNvSpPr/>
          <p:nvPr/>
        </p:nvSpPr>
        <p:spPr>
          <a:xfrm>
            <a:off x="2198319" y="1422526"/>
            <a:ext cx="162838" cy="20775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a:extLst>
              <a:ext uri="{FF2B5EF4-FFF2-40B4-BE49-F238E27FC236}">
                <a16:creationId xmlns:a16="http://schemas.microsoft.com/office/drawing/2014/main" id="{CBA2370E-8C01-73BB-BEE5-101F189E020D}"/>
              </a:ext>
            </a:extLst>
          </p:cNvPr>
          <p:cNvPicPr>
            <a:picLocks noGrp="1"/>
          </p:cNvPicPr>
          <p:nvPr>
            <p:ph type="pic" sz="quarter" idx="10"/>
          </p:nvPr>
        </p:nvPicPr>
        <p:blipFill>
          <a:blip r:embed="rId2"/>
          <a:srcRect t="977" b="977"/>
          <a:stretch/>
        </p:blipFill>
        <p:spPr>
          <a:xfrm>
            <a:off x="0" y="-1"/>
            <a:ext cx="6858000" cy="1202574"/>
          </a:xfrm>
        </p:spPr>
      </p:pic>
      <p:sp>
        <p:nvSpPr>
          <p:cNvPr id="9" name="Text Placeholder 8">
            <a:extLst>
              <a:ext uri="{FF2B5EF4-FFF2-40B4-BE49-F238E27FC236}">
                <a16:creationId xmlns:a16="http://schemas.microsoft.com/office/drawing/2014/main" id="{ABD5A84B-915F-CE9A-B098-6B606AA76BA0}"/>
              </a:ext>
            </a:extLst>
          </p:cNvPr>
          <p:cNvSpPr>
            <a:spLocks noGrp="1"/>
          </p:cNvSpPr>
          <p:nvPr>
            <p:ph type="body" sz="quarter" idx="16"/>
          </p:nvPr>
        </p:nvSpPr>
        <p:spPr>
          <a:xfrm>
            <a:off x="2417091" y="1530653"/>
            <a:ext cx="3983709" cy="1202574"/>
          </a:xfrm>
        </p:spPr>
        <p:txBody>
          <a:bodyPr lIns="0" tIns="0" rIns="0" bIns="0" anchor="t"/>
          <a:lstStyle/>
          <a:p>
            <a:pPr>
              <a:spcBef>
                <a:spcPts val="0"/>
              </a:spcBef>
            </a:pPr>
            <a:r>
              <a:rPr lang="en-US" sz="1000" spc="-20"/>
              <a:t>The Global Ground Support Aircraft Deicer Training Simulator demonstrates ForgeFX’s experience delivering enterprise-grade immersive training systems deployed across both commercial aviation and U.S. Government training environments. The simulator, available in both VR and flatscreen, is used by airline operators, airport ground handling organizations, and government aviation programs to train deicing personnel in realistic operational conditions.</a:t>
            </a:r>
          </a:p>
        </p:txBody>
      </p:sp>
      <p:sp>
        <p:nvSpPr>
          <p:cNvPr id="11" name="HeaderGradient">
            <a:extLst>
              <a:ext uri="{FF2B5EF4-FFF2-40B4-BE49-F238E27FC236}">
                <a16:creationId xmlns:a16="http://schemas.microsoft.com/office/drawing/2014/main" id="{BD3E5F7E-1E7E-BFB0-898A-8697748861E0}"/>
              </a:ext>
            </a:extLst>
          </p:cNvPr>
          <p:cNvSpPr/>
          <p:nvPr/>
        </p:nvSpPr>
        <p:spPr>
          <a:xfrm>
            <a:off x="0" y="-30494"/>
            <a:ext cx="6857999" cy="1232508"/>
          </a:xfrm>
          <a:prstGeom prst="rect">
            <a:avLst/>
          </a:prstGeom>
          <a:gradFill flip="none" rotWithShape="1">
            <a:gsLst>
              <a:gs pos="0">
                <a:schemeClr val="tx1">
                  <a:lumMod val="95000"/>
                  <a:lumOff val="5000"/>
                  <a:alpha val="34000"/>
                </a:schemeClr>
              </a:gs>
              <a:gs pos="6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9838D8AC-57F9-01B2-D424-EBC6BCD06B4A}"/>
              </a:ext>
            </a:extLst>
          </p:cNvPr>
          <p:cNvSpPr>
            <a:spLocks noGrp="1"/>
          </p:cNvSpPr>
          <p:nvPr>
            <p:ph type="title"/>
          </p:nvPr>
        </p:nvSpPr>
        <p:spPr>
          <a:xfrm>
            <a:off x="457200" y="493776"/>
            <a:ext cx="6396012" cy="411480"/>
          </a:xfrm>
        </p:spPr>
        <p:txBody>
          <a:bodyPr lIns="0" tIns="0" rIns="0" bIns="0" anchor="t"/>
          <a:lstStyle/>
          <a:p>
            <a:r>
              <a:rPr lang="en-US">
                <a:solidFill>
                  <a:schemeClr val="bg1"/>
                </a:solidFill>
              </a:rPr>
              <a:t>Relevant</a:t>
            </a:r>
            <a:r>
              <a:rPr lang="en-US"/>
              <a:t> </a:t>
            </a:r>
            <a:r>
              <a:rPr lang="en-US">
                <a:solidFill>
                  <a:schemeClr val="bg1"/>
                </a:solidFill>
              </a:rPr>
              <a:t>Experience: </a:t>
            </a:r>
            <a:br>
              <a:rPr lang="en-US">
                <a:solidFill>
                  <a:schemeClr val="bg1"/>
                </a:solidFill>
              </a:rPr>
            </a:br>
            <a:r>
              <a:rPr lang="en-US"/>
              <a:t>GLOBAL GROUND SUPPORT</a:t>
            </a:r>
          </a:p>
        </p:txBody>
      </p:sp>
      <p:pic>
        <p:nvPicPr>
          <p:cNvPr id="13" name="Picture 12" hidden="1">
            <a:extLst>
              <a:ext uri="{FF2B5EF4-FFF2-40B4-BE49-F238E27FC236}">
                <a16:creationId xmlns:a16="http://schemas.microsoft.com/office/drawing/2014/main" id="{8A1C14E5-BDFC-65A6-F9BA-FFED97272141}"/>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507EE19A-80D2-BAB0-CBD3-1A0E23328AE3}"/>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graphicFrame>
        <p:nvGraphicFramePr>
          <p:cNvPr id="8" name="Table 7">
            <a:extLst>
              <a:ext uri="{FF2B5EF4-FFF2-40B4-BE49-F238E27FC236}">
                <a16:creationId xmlns:a16="http://schemas.microsoft.com/office/drawing/2014/main" id="{9D3FB4A2-6571-A813-0565-D013775E046D}"/>
              </a:ext>
            </a:extLst>
          </p:cNvPr>
          <p:cNvGraphicFramePr>
            <a:graphicFrameLocks noGrp="1"/>
          </p:cNvGraphicFramePr>
          <p:nvPr>
            <p:extLst>
              <p:ext uri="{D42A27DB-BD31-4B8C-83A1-F6EECF244321}">
                <p14:modId xmlns:p14="http://schemas.microsoft.com/office/powerpoint/2010/main" val="839600889"/>
              </p:ext>
            </p:extLst>
          </p:nvPr>
        </p:nvGraphicFramePr>
        <p:xfrm>
          <a:off x="457200" y="2994089"/>
          <a:ext cx="5943600" cy="5390376"/>
        </p:xfrm>
        <a:graphic>
          <a:graphicData uri="http://schemas.openxmlformats.org/drawingml/2006/table">
            <a:tbl>
              <a:tblPr>
                <a:tableStyleId>{5C22544A-7EE6-4342-B048-85BDC9FD1C3A}</a:tableStyleId>
              </a:tblPr>
              <a:tblGrid>
                <a:gridCol w="717151">
                  <a:extLst>
                    <a:ext uri="{9D8B030D-6E8A-4147-A177-3AD203B41FA5}">
                      <a16:colId xmlns:a16="http://schemas.microsoft.com/office/drawing/2014/main" val="1280262148"/>
                    </a:ext>
                  </a:extLst>
                </a:gridCol>
                <a:gridCol w="5226449">
                  <a:extLst>
                    <a:ext uri="{9D8B030D-6E8A-4147-A177-3AD203B41FA5}">
                      <a16:colId xmlns:a16="http://schemas.microsoft.com/office/drawing/2014/main" val="2064896598"/>
                    </a:ext>
                  </a:extLst>
                </a:gridCol>
              </a:tblGrid>
              <a:tr h="443379">
                <a:tc>
                  <a:txBody>
                    <a:bodyPr/>
                    <a:lstStyle/>
                    <a:p>
                      <a:pPr algn="ctr" rtl="0" fontAlgn="ctr"/>
                      <a:r>
                        <a:rPr lang="en-US" sz="1050" b="1" i="0" u="none" strike="noStrike">
                          <a:solidFill>
                            <a:srgbClr val="394555"/>
                          </a:solidFill>
                          <a:effectLst/>
                          <a:latin typeface="Aptos Narrow" panose="020B0004020202020204" pitchFamily="34" charset="0"/>
                        </a:rPr>
                        <a:t>Client &amp; Project Name</a:t>
                      </a:r>
                    </a:p>
                  </a:txBody>
                  <a:tcPr marL="45720" marR="45720">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lvl="0" indent="0" algn="l">
                        <a:buNone/>
                      </a:pPr>
                      <a:r>
                        <a:rPr lang="en-US" sz="1000" kern="1200">
                          <a:solidFill>
                            <a:schemeClr val="dk1"/>
                          </a:solidFill>
                          <a:latin typeface="+mn-lt"/>
                          <a:ea typeface="+mn-ea"/>
                          <a:cs typeface="+mn-cs"/>
                        </a:rPr>
                        <a:t>Global Ground Support Aircraft Deicing Training Simulator, </a:t>
                      </a:r>
                      <a:r>
                        <a:rPr lang="en-US" sz="1000"/>
                        <a:t>deployed to commercial aviation operators, airport training centers, and U.S. Government aviation programs.</a:t>
                      </a:r>
                      <a:endParaRPr lang="en-US" sz="1000" kern="1200" noProof="0">
                        <a:solidFill>
                          <a:schemeClr val="dk1"/>
                        </a:solidFill>
                        <a:latin typeface="+mn-lt"/>
                        <a:ea typeface="+mn-ea"/>
                        <a:cs typeface="+mn-cs"/>
                      </a:endParaRPr>
                    </a:p>
                  </a:txBody>
                  <a:tcPr>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345099677"/>
                  </a:ext>
                </a:extLst>
              </a:tr>
              <a:tr h="585585">
                <a:tc>
                  <a:txBody>
                    <a:bodyPr/>
                    <a:lstStyle/>
                    <a:p>
                      <a:pPr algn="ctr" rtl="0" fontAlgn="ctr"/>
                      <a:r>
                        <a:rPr lang="en-US" sz="1050" b="1" i="0" u="none" strike="noStrike">
                          <a:solidFill>
                            <a:srgbClr val="394555"/>
                          </a:solidFill>
                          <a:effectLst/>
                          <a:latin typeface="Aptos Narrow" panose="020B0004020202020204" pitchFamily="34" charset="0"/>
                        </a:rPr>
                        <a:t>Scope Delivered</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a:lnSpc>
                          <a:spcPct val="100000"/>
                        </a:lnSpc>
                        <a:spcBef>
                          <a:spcPts val="0"/>
                        </a:spcBef>
                        <a:spcAft>
                          <a:spcPts val="0"/>
                        </a:spcAft>
                        <a:buNone/>
                      </a:pPr>
                      <a:r>
                        <a:rPr lang="en-US" sz="1000" b="1" kern="1200" noProof="0">
                          <a:solidFill>
                            <a:schemeClr val="dk1"/>
                          </a:solidFill>
                          <a:latin typeface="+mn-lt"/>
                          <a:ea typeface="+mn-ea"/>
                          <a:cs typeface="+mn-cs"/>
                        </a:rPr>
                        <a:t>Software and Real-World Control Integration</a:t>
                      </a:r>
                      <a:r>
                        <a:rPr lang="en-US" sz="1000" kern="1200" noProof="0">
                          <a:solidFill>
                            <a:schemeClr val="dk1"/>
                          </a:solidFill>
                          <a:latin typeface="+mn-lt"/>
                          <a:ea typeface="+mn-ea"/>
                          <a:cs typeface="+mn-cs"/>
                        </a:rPr>
                        <a:t>. </a:t>
                      </a:r>
                      <a:r>
                        <a:rPr lang="en-US" sz="1000"/>
                        <a:t>Design and development of a variability-driven training simulator for aircraft deicing operations, including instructor administrative tools for scenario configuration, session control, and performance monitoring.</a:t>
                      </a:r>
                      <a:endParaRPr lang="en-US" sz="1000" kern="1200" noProof="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7078085"/>
                  </a:ext>
                </a:extLst>
              </a:tr>
              <a:tr h="2212210">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Key Features</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117475" marR="0" lvl="0" indent="-117475" algn="l" defTabSz="685800"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lang="en-US" sz="1000" b="1" spc="-20" baseline="0"/>
                        <a:t>Offline-capable deployment:</a:t>
                      </a:r>
                      <a:r>
                        <a:rPr lang="en-US" sz="1000" spc="-20" baseline="0"/>
                        <a:t> Operates without continuous internet connectivity, supporting secure and remote training environments.</a:t>
                      </a:r>
                    </a:p>
                    <a:p>
                      <a:pPr marL="117475" indent="-117475">
                        <a:buClr>
                          <a:schemeClr val="tx1"/>
                        </a:buClr>
                        <a:buFont typeface="Wingdings" panose="05000000000000000000" pitchFamily="2" charset="2"/>
                        <a:buChar char="§"/>
                      </a:pPr>
                      <a:r>
                        <a:rPr lang="en-US" sz="1000" b="1" spc="-20" baseline="0"/>
                        <a:t>High-variability scenario generation:</a:t>
                      </a:r>
                      <a:r>
                        <a:rPr lang="en-US" sz="1000" spc="-20" baseline="0"/>
                        <a:t> Configurable aircraft types, deicer models, weather conditions, fluid types, time-of-day, and operational modes enable millions of unique training permutations while preserving instructional intent.</a:t>
                      </a:r>
                      <a:endParaRPr lang="en-US" sz="1000" b="1" spc="-20" baseline="0"/>
                    </a:p>
                    <a:p>
                      <a:pPr marL="117475" indent="-117475">
                        <a:buClr>
                          <a:schemeClr val="tx1"/>
                        </a:buClr>
                        <a:buFont typeface="Wingdings" panose="05000000000000000000" pitchFamily="2" charset="2"/>
                        <a:buChar char="§"/>
                      </a:pPr>
                      <a:r>
                        <a:rPr lang="en-US" sz="1000" b="1" spc="-20" baseline="0"/>
                        <a:t>Instructor and administrative control tools:</a:t>
                      </a:r>
                      <a:r>
                        <a:rPr lang="en-US" sz="1000" spc="-20" baseline="0"/>
                        <a:t> Provides instructors with an admin control panel for scenario configuration, session management, performance review, and training oversight.</a:t>
                      </a:r>
                    </a:p>
                    <a:p>
                      <a:pPr marL="117475" indent="-117475">
                        <a:buClr>
                          <a:schemeClr val="tx1"/>
                        </a:buClr>
                        <a:buFont typeface="Wingdings" panose="05000000000000000000" pitchFamily="2" charset="2"/>
                        <a:buChar char="§"/>
                      </a:pPr>
                      <a:r>
                        <a:rPr lang="en-US" sz="1000" b="1" spc="-20" baseline="0"/>
                        <a:t>Operationally realistic simulation:</a:t>
                      </a:r>
                      <a:r>
                        <a:rPr lang="en-US" sz="1000" spc="-20" baseline="0"/>
                        <a:t> High-fidelity replication of aircraft deicing operations, including spray booms with fluids dynamics and real-world physics, supports realistic decision-making under operational conditions.</a:t>
                      </a:r>
                    </a:p>
                    <a:p>
                      <a:pPr marL="117475" indent="-117475">
                        <a:buClr>
                          <a:schemeClr val="tx1"/>
                        </a:buClr>
                        <a:buFont typeface="Wingdings" panose="05000000000000000000" pitchFamily="2" charset="2"/>
                        <a:buChar char="§"/>
                      </a:pPr>
                      <a:r>
                        <a:rPr lang="en-US" sz="1000" b="1" spc="-20" baseline="0"/>
                        <a:t>Performance tracking and after-action review:</a:t>
                      </a:r>
                      <a:r>
                        <a:rPr lang="en-US" sz="1000" spc="-20" baseline="0"/>
                        <a:t> Captures operator actions and training outcomes to support instructor-led debriefs and continuous improvement.</a:t>
                      </a:r>
                    </a:p>
                    <a:p>
                      <a:pPr marL="117475" indent="-117475">
                        <a:buClr>
                          <a:schemeClr val="tx1"/>
                        </a:buClr>
                        <a:buFont typeface="Wingdings" panose="05000000000000000000" pitchFamily="2" charset="2"/>
                        <a:buChar char="§"/>
                      </a:pPr>
                      <a:r>
                        <a:rPr lang="en-US" sz="1000" b="1" spc="-20" baseline="0"/>
                        <a:t>Single-user and multi-user modes:</a:t>
                      </a:r>
                      <a:r>
                        <a:rPr lang="en-US" sz="1000" spc="-20" baseline="0"/>
                        <a:t> Supports individual practice &amp; instructor-led training sessions.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30133325"/>
                  </a:ext>
                </a:extLst>
              </a:tr>
              <a:tr h="1073572">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a:solidFill>
                            <a:srgbClr val="394555"/>
                          </a:solidFill>
                          <a:effectLst/>
                          <a:latin typeface="Aptos Narrow" panose="020B0004020202020204" pitchFamily="34" charset="0"/>
                        </a:rPr>
                        <a:t>Outcomes</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a:lnSpc>
                          <a:spcPct val="100000"/>
                        </a:lnSpc>
                        <a:spcBef>
                          <a:spcPts val="0"/>
                        </a:spcBef>
                        <a:spcAft>
                          <a:spcPts val="0"/>
                        </a:spcAft>
                        <a:buNone/>
                      </a:pPr>
                      <a:r>
                        <a:rPr lang="en-US" sz="1000"/>
                        <a:t>Enabled scalable, standardized deicer training for commercial and U.S. Government aviation operators, with deployment across airline training programs, airport operations training facilities, and U.S. Government aviation training environments.</a:t>
                      </a:r>
                      <a:r>
                        <a:rPr lang="en-US" sz="1000" kern="1200">
                          <a:solidFill>
                            <a:schemeClr val="dk1"/>
                          </a:solidFill>
                          <a:latin typeface="+mn-lt"/>
                          <a:ea typeface="+mn-ea"/>
                          <a:cs typeface="+mn-cs"/>
                        </a:rPr>
                        <a:t> </a:t>
                      </a:r>
                      <a:r>
                        <a:rPr lang="en-US" sz="1000"/>
                        <a:t>The simulator reduced reliance on live aircraft and hazardous weather conditions while supporting consistent evaluation and instructor oversight at scale. </a:t>
                      </a:r>
                      <a:r>
                        <a:rPr lang="en-US" sz="1000" kern="1200">
                          <a:solidFill>
                            <a:schemeClr val="dk1"/>
                          </a:solidFill>
                          <a:latin typeface="+mn-lt"/>
                          <a:ea typeface="+mn-ea"/>
                          <a:cs typeface="+mn-cs"/>
                        </a:rPr>
                        <a:t>Industry benchmarks show multi-million-dollar cost savings through reduced fluid usage, lower equipment wear, and improved operational efficiency. </a:t>
                      </a:r>
                      <a:endParaRPr lang="en-US" sz="1000" kern="1200" noProof="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39187286"/>
                  </a:ext>
                </a:extLst>
              </a:tr>
              <a:tr h="452744">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50" b="1" i="0" u="none" strike="noStrike">
                          <a:solidFill>
                            <a:srgbClr val="394555"/>
                          </a:solidFill>
                          <a:effectLst/>
                          <a:latin typeface="Aptos Narrow" panose="020B0004020202020204" pitchFamily="34" charset="0"/>
                        </a:rPr>
                        <a:t>Timeline</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a:lnSpc>
                          <a:spcPct val="100000"/>
                        </a:lnSpc>
                        <a:spcBef>
                          <a:spcPts val="0"/>
                        </a:spcBef>
                        <a:spcAft>
                          <a:spcPts val="0"/>
                        </a:spcAft>
                        <a:buNone/>
                      </a:pPr>
                      <a:r>
                        <a:rPr lang="en-US" sz="1000" kern="1200">
                          <a:solidFill>
                            <a:schemeClr val="dk1"/>
                          </a:solidFill>
                          <a:latin typeface="+mn-lt"/>
                          <a:ea typeface="+mn-ea"/>
                          <a:cs typeface="+mn-cs"/>
                        </a:rPr>
                        <a:t>Delivered through phased design, development, and deployment, with operational fielding and continued use across commercial aviation and U.S. Government training environments.</a:t>
                      </a:r>
                      <a:endParaRPr lang="en-US" sz="1000" kern="1200" noProof="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703669388"/>
                  </a:ext>
                </a:extLst>
              </a:tr>
              <a:tr h="494765">
                <a:tc>
                  <a:txBody>
                    <a:bodyPr/>
                    <a:lstStyle/>
                    <a:p>
                      <a:pPr algn="ctr" rtl="0" fontAlgn="ctr"/>
                      <a:r>
                        <a:rPr lang="en-US" sz="1050" b="1" i="0" u="none" strike="noStrike">
                          <a:solidFill>
                            <a:srgbClr val="394555"/>
                          </a:solidFill>
                          <a:effectLst/>
                          <a:latin typeface="Aptos Narrow" panose="020B0004020202020204" pitchFamily="34" charset="0"/>
                        </a:rPr>
                        <a:t>Contact</a:t>
                      </a:r>
                    </a:p>
                  </a:txBody>
                  <a:tcPr marL="45720" marR="45720">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a:lnSpc>
                          <a:spcPct val="100000"/>
                        </a:lnSpc>
                        <a:spcBef>
                          <a:spcPts val="0"/>
                        </a:spcBef>
                        <a:spcAft>
                          <a:spcPts val="0"/>
                        </a:spcAft>
                        <a:buNone/>
                      </a:pPr>
                      <a:r>
                        <a:rPr lang="en-US" sz="1000" kern="1200" noProof="0">
                          <a:solidFill>
                            <a:schemeClr val="dk1"/>
                          </a:solidFill>
                          <a:latin typeface="+mn-lt"/>
                          <a:ea typeface="+mn-ea"/>
                          <a:cs typeface="+mn-cs"/>
                        </a:rPr>
                        <a:t>Melissa Shriver, Vice President of Business Operations. </a:t>
                      </a:r>
                    </a:p>
                    <a:p>
                      <a:pPr marL="0" marR="0" lvl="0" indent="0" algn="l">
                        <a:lnSpc>
                          <a:spcPct val="100000"/>
                        </a:lnSpc>
                        <a:spcBef>
                          <a:spcPts val="0"/>
                        </a:spcBef>
                        <a:spcAft>
                          <a:spcPts val="0"/>
                        </a:spcAft>
                        <a:buNone/>
                      </a:pPr>
                      <a:r>
                        <a:rPr lang="en-US" sz="1000" kern="1200" noProof="0">
                          <a:solidFill>
                            <a:schemeClr val="dk1"/>
                          </a:solidFill>
                          <a:latin typeface="+mn-lt"/>
                          <a:ea typeface="+mn-ea"/>
                          <a:cs typeface="+mn-cs"/>
                        </a:rPr>
                        <a:t>mshriver@global-llc.com</a:t>
                      </a:r>
                    </a:p>
                  </a:txBody>
                  <a:tcPr>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534609631"/>
                  </a:ext>
                </a:extLst>
              </a:tr>
            </a:tbl>
          </a:graphicData>
        </a:graphic>
      </p:graphicFrame>
      <p:cxnSp>
        <p:nvCxnSpPr>
          <p:cNvPr id="4" name="Straight Connector 3">
            <a:extLst>
              <a:ext uri="{FF2B5EF4-FFF2-40B4-BE49-F238E27FC236}">
                <a16:creationId xmlns:a16="http://schemas.microsoft.com/office/drawing/2014/main" id="{F24B0182-633D-9A2F-4583-560E3DB3244B}"/>
              </a:ext>
            </a:extLst>
          </p:cNvPr>
          <p:cNvCxnSpPr>
            <a:cxnSpLocks/>
          </p:cNvCxnSpPr>
          <p:nvPr/>
        </p:nvCxnSpPr>
        <p:spPr>
          <a:xfrm flipV="1">
            <a:off x="2286738" y="1475142"/>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5" name="Text Placeholder 6">
            <a:extLst>
              <a:ext uri="{FF2B5EF4-FFF2-40B4-BE49-F238E27FC236}">
                <a16:creationId xmlns:a16="http://schemas.microsoft.com/office/drawing/2014/main" id="{A1D39DB4-3CCF-E7E4-F3AB-64FBABF3760F}"/>
              </a:ext>
            </a:extLst>
          </p:cNvPr>
          <p:cNvSpPr txBox="1">
            <a:spLocks/>
          </p:cNvSpPr>
          <p:nvPr/>
        </p:nvSpPr>
        <p:spPr>
          <a:xfrm>
            <a:off x="112734" y="1523656"/>
            <a:ext cx="2173265"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Operational variability </a:t>
            </a:r>
          </a:p>
          <a:p>
            <a:r>
              <a:rPr lang="en-US"/>
              <a:t>at Scale</a:t>
            </a:r>
          </a:p>
        </p:txBody>
      </p:sp>
      <p:sp>
        <p:nvSpPr>
          <p:cNvPr id="12" name="Text Placeholder 11" hidden="1">
            <a:extLst>
              <a:ext uri="{FF2B5EF4-FFF2-40B4-BE49-F238E27FC236}">
                <a16:creationId xmlns:a16="http://schemas.microsoft.com/office/drawing/2014/main" id="{5B794749-0175-6F86-11F6-6734E1512162}"/>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362989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a:blip r:embed="rId3">
            <a:alphaModFix amt="48000"/>
          </a:blip>
          <a:srcRect t="15327" b="15327"/>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21432" y="5420981"/>
            <a:ext cx="3340101" cy="1523494"/>
          </a:xfrm>
          <a:prstGeom prst="rect">
            <a:avLst/>
          </a:prstGeom>
        </p:spPr>
        <p:txBody>
          <a:bodyPr wrap="square" lIns="0" tIns="0" rIns="0" bIns="0">
            <a:spAutoFit/>
          </a:bodyPr>
          <a:lstStyle/>
          <a:p>
            <a:r>
              <a:rPr lang="en-US" sz="1100">
                <a:solidFill>
                  <a:schemeClr val="bg1"/>
                </a:solidFill>
              </a:rPr>
              <a:t>With more than 20 years of experience developing custom training simulators, ForgeFX brings deep expertise and a proven ForgeSim Framework used across enterprise and government programs. Leveraging this foundation, ForgeFX will deliver a unified, VR training system for Walden Security that integrates X-ray screening, manual screening, and escalation scenarios within a single continuous experience, designed for secure and scalable deployment.</a:t>
            </a:r>
            <a:endParaRPr lang="en-US" sz="1100">
              <a:solidFill>
                <a:schemeClr val="bg1"/>
              </a:solidFill>
              <a:latin typeface="Calibri"/>
              <a:cs typeface="Calibri"/>
            </a:endParaRP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Solution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Overview</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2940C-F089-9673-0861-D404EFF69E20}"/>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B4A72267-20B7-A0B0-505F-54CAB9747FBF}"/>
              </a:ext>
            </a:extLst>
          </p:cNvPr>
          <p:cNvSpPr>
            <a:spLocks noGrp="1" noRot="1" noMove="1" noResize="1" noEditPoints="1" noAdjustHandles="1" noChangeArrowheads="1" noChangeShapeType="1"/>
          </p:cNvSpPr>
          <p:nvPr/>
        </p:nvSpPr>
        <p:spPr>
          <a:xfrm>
            <a:off x="2229518" y="1362333"/>
            <a:ext cx="171617" cy="21793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hidden="1">
            <a:extLst>
              <a:ext uri="{FF2B5EF4-FFF2-40B4-BE49-F238E27FC236}">
                <a16:creationId xmlns:a16="http://schemas.microsoft.com/office/drawing/2014/main" id="{095A3C39-A324-B5A8-7AC3-82E755D5C77A}"/>
              </a:ext>
            </a:extLst>
          </p:cNvPr>
          <p:cNvPicPr>
            <a:picLocks noGrp="1" noChangeAspect="1"/>
          </p:cNvPicPr>
          <p:nvPr>
            <p:ph type="pic" sz="quarter" idx="10"/>
          </p:nvPr>
        </p:nvPicPr>
        <p:blipFill>
          <a:blip r:embed="rId2"/>
          <a:srcRect t="6000" b="6000"/>
          <a:stretch/>
        </p:blipFill>
        <p:spPr/>
      </p:pic>
      <p:pic>
        <p:nvPicPr>
          <p:cNvPr id="2" name="Picture Placeholder 9">
            <a:extLst>
              <a:ext uri="{FF2B5EF4-FFF2-40B4-BE49-F238E27FC236}">
                <a16:creationId xmlns:a16="http://schemas.microsoft.com/office/drawing/2014/main" id="{17409D50-29F1-41D8-B6CD-F70515F460E3}"/>
              </a:ext>
            </a:extLst>
          </p:cNvPr>
          <p:cNvPicPr preferRelativeResize="0">
            <a:picLocks noChangeAspect="1"/>
          </p:cNvPicPr>
          <p:nvPr/>
        </p:nvPicPr>
        <p:blipFill>
          <a:blip r:embed="rId3"/>
          <a:srcRect t="18887" r="1597" b="22071"/>
          <a:stretch>
            <a:fillRect/>
          </a:stretch>
        </p:blipFill>
        <p:spPr>
          <a:xfrm>
            <a:off x="0" y="0"/>
            <a:ext cx="6858000" cy="1187736"/>
          </a:xfrm>
          <a:prstGeom prst="rect">
            <a:avLst/>
          </a:prstGeom>
          <a:noFill/>
        </p:spPr>
      </p:pic>
      <p:sp>
        <p:nvSpPr>
          <p:cNvPr id="7" name="Text Placeholder 6" hidden="1">
            <a:extLst>
              <a:ext uri="{FF2B5EF4-FFF2-40B4-BE49-F238E27FC236}">
                <a16:creationId xmlns:a16="http://schemas.microsoft.com/office/drawing/2014/main" id="{43165534-7704-B0B2-6168-D2094F3520FE}"/>
              </a:ext>
            </a:extLst>
          </p:cNvPr>
          <p:cNvSpPr>
            <a:spLocks noGrp="1"/>
          </p:cNvSpPr>
          <p:nvPr>
            <p:ph type="body" sz="quarter" idx="15"/>
          </p:nvPr>
        </p:nvSpPr>
        <p:spPr/>
        <p:txBody>
          <a:bodyPr/>
          <a:lstStyle/>
          <a:p>
            <a:endParaRPr lang="en-US"/>
          </a:p>
        </p:txBody>
      </p:sp>
      <p:sp>
        <p:nvSpPr>
          <p:cNvPr id="9" name="Text Placeholder 8">
            <a:extLst>
              <a:ext uri="{FF2B5EF4-FFF2-40B4-BE49-F238E27FC236}">
                <a16:creationId xmlns:a16="http://schemas.microsoft.com/office/drawing/2014/main" id="{F225F6A9-A493-3CE0-D8FB-4EDD0925AE3E}"/>
              </a:ext>
            </a:extLst>
          </p:cNvPr>
          <p:cNvSpPr>
            <a:spLocks noGrp="1"/>
          </p:cNvSpPr>
          <p:nvPr>
            <p:ph type="body" sz="quarter" idx="16"/>
          </p:nvPr>
        </p:nvSpPr>
        <p:spPr>
          <a:xfrm>
            <a:off x="2476500" y="1475140"/>
            <a:ext cx="3924300" cy="1197864"/>
          </a:xfrm>
        </p:spPr>
        <p:txBody>
          <a:bodyPr/>
          <a:lstStyle/>
          <a:p>
            <a:pPr>
              <a:spcAft>
                <a:spcPts val="300"/>
              </a:spcAft>
            </a:pPr>
            <a:r>
              <a:rPr lang="en-US" sz="1050"/>
              <a:t>ForgeFX’s proposed solution is built using Unity (Unity 6 LTS) and enhanced by the ForgeSIM</a:t>
            </a:r>
            <a:r>
              <a:rPr lang="en-US" sz="1050" baseline="30000"/>
              <a:t>TM</a:t>
            </a:r>
            <a:r>
              <a:rPr lang="en-US" sz="1050"/>
              <a:t> Framework, ForgeFX’s proprietary modular simulation architecture used across enterprise and U.S. Government training programs. ForgeSIM</a:t>
            </a:r>
            <a:r>
              <a:rPr lang="en-US" sz="1050" baseline="30000"/>
              <a:t>TM</a:t>
            </a:r>
            <a:r>
              <a:rPr lang="en-US" sz="1050"/>
              <a:t> separates core simulation logic, device behavior, scenario execution, and evaluation into distinct layers, enabling controlled variability, instructor oversight, and offline deployment without re-architecting the system. </a:t>
            </a:r>
          </a:p>
        </p:txBody>
      </p:sp>
      <p:sp>
        <p:nvSpPr>
          <p:cNvPr id="11" name="HeaderGradient">
            <a:extLst>
              <a:ext uri="{FF2B5EF4-FFF2-40B4-BE49-F238E27FC236}">
                <a16:creationId xmlns:a16="http://schemas.microsoft.com/office/drawing/2014/main" id="{8A57AFFA-8196-7A3D-0FDB-59E190481B02}"/>
              </a:ext>
            </a:extLst>
          </p:cNvPr>
          <p:cNvSpPr/>
          <p:nvPr/>
        </p:nvSpPr>
        <p:spPr>
          <a:xfrm>
            <a:off x="0" y="38386"/>
            <a:ext cx="6857999" cy="1149350"/>
          </a:xfrm>
          <a:prstGeom prst="rect">
            <a:avLst/>
          </a:prstGeom>
          <a:gradFill flip="none" rotWithShape="1">
            <a:gsLst>
              <a:gs pos="0">
                <a:schemeClr val="tx1">
                  <a:lumMod val="95000"/>
                  <a:lumOff val="5000"/>
                  <a:alpha val="64000"/>
                </a:schemeClr>
              </a:gs>
              <a:gs pos="65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extBox 7">
            <a:extLst>
              <a:ext uri="{FF2B5EF4-FFF2-40B4-BE49-F238E27FC236}">
                <a16:creationId xmlns:a16="http://schemas.microsoft.com/office/drawing/2014/main" id="{0BF5D8AC-9F91-FCB8-FD42-714E4C561095}"/>
              </a:ext>
            </a:extLst>
          </p:cNvPr>
          <p:cNvSpPr txBox="1"/>
          <p:nvPr/>
        </p:nvSpPr>
        <p:spPr>
          <a:xfrm>
            <a:off x="457201" y="2796741"/>
            <a:ext cx="5943598" cy="4108369"/>
          </a:xfrm>
          <a:prstGeom prst="rect">
            <a:avLst/>
          </a:prstGeom>
          <a:noFill/>
        </p:spPr>
        <p:txBody>
          <a:bodyPr wrap="square" lIns="0" tIns="0" rIns="0" bIns="0">
            <a:spAutoFit/>
          </a:bodyPr>
          <a:lstStyle/>
          <a:p>
            <a:pPr marL="0" marR="0" lvl="0" indent="0" algn="l" defTabSz="685800" rtl="0" eaLnBrk="1" fontAlgn="auto" latinLnBrk="0" hangingPunct="1">
              <a:lnSpc>
                <a:spcPct val="110000"/>
              </a:lnSpc>
              <a:spcBef>
                <a:spcPts val="750"/>
              </a:spcBef>
              <a:spcAft>
                <a:spcPts val="600"/>
              </a:spcAft>
              <a:buClrTx/>
              <a:buSzTx/>
              <a:buFont typeface="Arial" panose="020B0604020202020204" pitchFamily="34" charset="0"/>
              <a:buNone/>
              <a:tabLst/>
              <a:defRPr/>
            </a:pPr>
            <a:r>
              <a:rPr kumimoji="0" lang="en-US" sz="105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Walden Security’s solution will be implemented as a configured application layer on top of this framework, ensuring architectural consistency while supporting Walden Security’s specific operational workflows and long-term training needs. Examples of ForgeSIM</a:t>
            </a:r>
            <a:r>
              <a:rPr kumimoji="0" lang="en-US" sz="1050" b="0" i="0" u="none" strike="noStrike" kern="1200" cap="none" spc="0" normalizeH="0" baseline="3000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TM</a:t>
            </a:r>
            <a:r>
              <a:rPr kumimoji="0" lang="en-US" sz="105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Modules include:</a:t>
            </a:r>
          </a:p>
          <a:p>
            <a:pPr marL="914400" marR="0" lvl="0" indent="-115888" algn="l" defTabSz="6858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050" b="1"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ForgeSim™ CORE: </a:t>
            </a:r>
            <a:r>
              <a:rPr kumimoji="0" lang="en-US" sz="105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Provides the reusable application foundation that governs scenario flow, user interaction, and training logic, enabling consistent execution of workflows across equipment and locations.</a:t>
            </a:r>
          </a:p>
          <a:p>
            <a:pPr marL="914400" marR="0" lvl="0" indent="-115888" algn="l" defTabSz="6858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050" b="1"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ForgeSim™ CONNECT: </a:t>
            </a:r>
            <a:r>
              <a:rPr kumimoji="0" lang="en-US" sz="105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Transforms real-world equipment designs and behaviors into interactive virtual devices, supporting photo-realistic representation and accurate software-driven equipment behavior so trainees practice authentic device workflows and interpret outputs under varied conditions.</a:t>
            </a:r>
          </a:p>
          <a:p>
            <a:pPr marL="914400" marR="0" lvl="0" indent="-115888" algn="l" defTabSz="6858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050" b="1"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ForgeSim™ CONTROL: </a:t>
            </a:r>
            <a:r>
              <a:rPr kumimoji="0" lang="en-US" sz="105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Enables integration between the virtual training environment and physical equipment interfaces, supporting training with real devices present while preserving correct interaction patterns.</a:t>
            </a:r>
          </a:p>
          <a:p>
            <a:pPr marL="914400" marR="0" lvl="0" indent="-115888" algn="l" defTabSz="6858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050" b="1"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ForgeSim™ GATHER: </a:t>
            </a:r>
            <a:r>
              <a:rPr kumimoji="0" lang="en-US" sz="105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Supports coordinated instructor and trainee participation through multi-user session capability, enabling instructor-led training and remote instruction while maintaining synchronized oversight across distributed locations.</a:t>
            </a:r>
          </a:p>
          <a:p>
            <a:pPr marL="914400" marR="0" lvl="0" indent="-115888" algn="l" defTabSz="6858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050" b="1"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ForgeSim™ TRACK: </a:t>
            </a:r>
            <a:r>
              <a:rPr kumimoji="0" lang="en-US" sz="105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Captures granular user actions and higher-level performance metrics to support objective evaluation, instructor review, After-Action Review, and data export for reporting or compliance needs. To support secure deployment and device lifecycle management at scale, ForgeFX partners with ArborXR for headset provisioning, application distribution, updates, and mobile device fleet management.</a:t>
            </a:r>
          </a:p>
        </p:txBody>
      </p:sp>
      <p:sp>
        <p:nvSpPr>
          <p:cNvPr id="3" name="Title 2">
            <a:extLst>
              <a:ext uri="{FF2B5EF4-FFF2-40B4-BE49-F238E27FC236}">
                <a16:creationId xmlns:a16="http://schemas.microsoft.com/office/drawing/2014/main" id="{117975EA-EBC0-9547-FB27-CC53CC4199EB}"/>
              </a:ext>
            </a:extLst>
          </p:cNvPr>
          <p:cNvSpPr>
            <a:spLocks noGrp="1"/>
          </p:cNvSpPr>
          <p:nvPr>
            <p:ph type="title"/>
          </p:nvPr>
        </p:nvSpPr>
        <p:spPr>
          <a:xfrm>
            <a:off x="457201" y="489410"/>
            <a:ext cx="4708478" cy="411480"/>
          </a:xfrm>
        </p:spPr>
        <p:txBody>
          <a:bodyPr/>
          <a:lstStyle/>
          <a:p>
            <a:r>
              <a:rPr lang="en-US">
                <a:solidFill>
                  <a:schemeClr val="bg1"/>
                </a:solidFill>
              </a:rPr>
              <a:t>System</a:t>
            </a:r>
            <a:r>
              <a:rPr lang="en-US"/>
              <a:t> </a:t>
            </a:r>
            <a:r>
              <a:rPr lang="en-US">
                <a:solidFill>
                  <a:schemeClr val="bg1"/>
                </a:solidFill>
              </a:rPr>
              <a:t>Architecture</a:t>
            </a:r>
            <a:r>
              <a:rPr lang="en-US"/>
              <a:t> Overview</a:t>
            </a:r>
          </a:p>
        </p:txBody>
      </p:sp>
      <p:pic>
        <p:nvPicPr>
          <p:cNvPr id="13" name="Picture 12" hidden="1">
            <a:extLst>
              <a:ext uri="{FF2B5EF4-FFF2-40B4-BE49-F238E27FC236}">
                <a16:creationId xmlns:a16="http://schemas.microsoft.com/office/drawing/2014/main" id="{2368154F-84A5-24D2-6D3E-1C585FAD2A43}"/>
              </a:ext>
            </a:extLst>
          </p:cNvPr>
          <p:cNvPicPr>
            <a:picLocks noGrp="1" noRot="1" noChangeAspect="1" noMove="1" noResize="1" noEditPoints="1" noAdjustHandles="1" noChangeArrowheads="1" noChangeShapeType="1" noCrop="1"/>
          </p:cNvPicPr>
          <p:nvPr/>
        </p:nvPicPr>
        <p:blipFill>
          <a:blip r:embed="rId4"/>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2A1D79C-4029-34EE-3B3F-6537F9B8EFA3}"/>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4" name="Graphic 5" descr="Group of men with solid fill">
            <a:extLst>
              <a:ext uri="{FF2B5EF4-FFF2-40B4-BE49-F238E27FC236}">
                <a16:creationId xmlns:a16="http://schemas.microsoft.com/office/drawing/2014/main" id="{D1E32F31-9F0F-5796-BDBC-CE2ADBBBCF6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788188" y="6012913"/>
            <a:ext cx="412144" cy="412144"/>
          </a:xfrm>
          <a:prstGeom prst="rect">
            <a:avLst/>
          </a:prstGeom>
        </p:spPr>
      </p:pic>
      <p:pic>
        <p:nvPicPr>
          <p:cNvPr id="6" name="Graphic 4" descr="Gantt Chart with solid fill">
            <a:extLst>
              <a:ext uri="{FF2B5EF4-FFF2-40B4-BE49-F238E27FC236}">
                <a16:creationId xmlns:a16="http://schemas.microsoft.com/office/drawing/2014/main" id="{8C1319A6-4C72-8B38-7797-F6CDB0C6F9BC}"/>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788188" y="5393116"/>
            <a:ext cx="412144" cy="412144"/>
          </a:xfrm>
          <a:prstGeom prst="rect">
            <a:avLst/>
          </a:prstGeom>
        </p:spPr>
      </p:pic>
      <p:pic>
        <p:nvPicPr>
          <p:cNvPr id="12" name="Graphic 11" descr="Steering Wheel with solid fill">
            <a:extLst>
              <a:ext uri="{FF2B5EF4-FFF2-40B4-BE49-F238E27FC236}">
                <a16:creationId xmlns:a16="http://schemas.microsoft.com/office/drawing/2014/main" id="{063C2ACC-C8F8-EE55-88BC-0FD11F858AB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788188" y="4780619"/>
            <a:ext cx="412144" cy="412144"/>
          </a:xfrm>
          <a:prstGeom prst="rect">
            <a:avLst/>
          </a:prstGeom>
        </p:spPr>
      </p:pic>
      <p:pic>
        <p:nvPicPr>
          <p:cNvPr id="14" name="Graphic 2" descr="Plugged Unplugged with solid fill">
            <a:extLst>
              <a:ext uri="{FF2B5EF4-FFF2-40B4-BE49-F238E27FC236}">
                <a16:creationId xmlns:a16="http://schemas.microsoft.com/office/drawing/2014/main" id="{1E6FCA3A-49DE-D327-EA48-C946510793D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788188" y="4014148"/>
            <a:ext cx="412144" cy="412144"/>
          </a:xfrm>
          <a:prstGeom prst="rect">
            <a:avLst/>
          </a:prstGeom>
        </p:spPr>
      </p:pic>
      <p:grpSp>
        <p:nvGrpSpPr>
          <p:cNvPr id="18" name="Core icon">
            <a:extLst>
              <a:ext uri="{FF2B5EF4-FFF2-40B4-BE49-F238E27FC236}">
                <a16:creationId xmlns:a16="http://schemas.microsoft.com/office/drawing/2014/main" id="{8FC9F976-EE03-2F7E-0BAF-996E62B16A16}"/>
              </a:ext>
            </a:extLst>
          </p:cNvPr>
          <p:cNvGrpSpPr/>
          <p:nvPr/>
        </p:nvGrpSpPr>
        <p:grpSpPr>
          <a:xfrm>
            <a:off x="846601" y="3463036"/>
            <a:ext cx="295319" cy="295319"/>
            <a:chOff x="545910" y="3896436"/>
            <a:chExt cx="394970" cy="394970"/>
          </a:xfrm>
        </p:grpSpPr>
        <p:sp>
          <p:nvSpPr>
            <p:cNvPr id="16" name="Oval 15">
              <a:extLst>
                <a:ext uri="{FF2B5EF4-FFF2-40B4-BE49-F238E27FC236}">
                  <a16:creationId xmlns:a16="http://schemas.microsoft.com/office/drawing/2014/main" id="{1EAA6F89-0A26-EB7F-0A42-3719099AEF53}"/>
                </a:ext>
              </a:extLst>
            </p:cNvPr>
            <p:cNvSpPr/>
            <p:nvPr/>
          </p:nvSpPr>
          <p:spPr>
            <a:xfrm>
              <a:off x="545910" y="3896436"/>
              <a:ext cx="394970" cy="394970"/>
            </a:xfrm>
            <a:prstGeom prst="ellipse">
              <a:avLst/>
            </a:prstGeom>
            <a:solidFill>
              <a:schemeClr val="bg1"/>
            </a:solidFill>
            <a:ln w="38100">
              <a:solidFill>
                <a:srgbClr val="EE9B0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D684EC37-EC17-6B70-19BF-D2EE2D535EFB}"/>
                </a:ext>
              </a:extLst>
            </p:cNvPr>
            <p:cNvSpPr/>
            <p:nvPr/>
          </p:nvSpPr>
          <p:spPr>
            <a:xfrm>
              <a:off x="702452" y="4052978"/>
              <a:ext cx="81886" cy="81886"/>
            </a:xfrm>
            <a:prstGeom prst="ellipse">
              <a:avLst/>
            </a:prstGeom>
            <a:solidFill>
              <a:srgbClr val="EE9B0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Connector 14">
            <a:extLst>
              <a:ext uri="{FF2B5EF4-FFF2-40B4-BE49-F238E27FC236}">
                <a16:creationId xmlns:a16="http://schemas.microsoft.com/office/drawing/2014/main" id="{A79400A9-F574-9932-042B-A00F0A4B7119}"/>
              </a:ext>
            </a:extLst>
          </p:cNvPr>
          <p:cNvCxnSpPr>
            <a:cxnSpLocks/>
          </p:cNvCxnSpPr>
          <p:nvPr/>
        </p:nvCxnSpPr>
        <p:spPr>
          <a:xfrm flipV="1">
            <a:off x="2286738" y="1475140"/>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9" name="Text Placeholder 6">
            <a:extLst>
              <a:ext uri="{FF2B5EF4-FFF2-40B4-BE49-F238E27FC236}">
                <a16:creationId xmlns:a16="http://schemas.microsoft.com/office/drawing/2014/main" id="{2B93BA9A-03CE-832B-105F-7916991F07D2}"/>
              </a:ext>
            </a:extLst>
          </p:cNvPr>
          <p:cNvSpPr txBox="1">
            <a:spLocks/>
          </p:cNvSpPr>
          <p:nvPr/>
        </p:nvSpPr>
        <p:spPr>
          <a:xfrm>
            <a:off x="112734" y="1527048"/>
            <a:ext cx="2173265" cy="1423479"/>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Building on the ForgeSIm</a:t>
            </a:r>
            <a:r>
              <a:rPr lang="en-US" baseline="30000"/>
              <a:t>TM</a:t>
            </a:r>
            <a:endParaRPr lang="en-US"/>
          </a:p>
          <a:p>
            <a:r>
              <a:rPr lang="en-US"/>
              <a:t>FrameWork</a:t>
            </a:r>
          </a:p>
        </p:txBody>
      </p:sp>
      <p:sp>
        <p:nvSpPr>
          <p:cNvPr id="21" name="TextBox 20">
            <a:extLst>
              <a:ext uri="{FF2B5EF4-FFF2-40B4-BE49-F238E27FC236}">
                <a16:creationId xmlns:a16="http://schemas.microsoft.com/office/drawing/2014/main" id="{F4295662-B6BB-424D-0F9B-8A02F91466FF}"/>
              </a:ext>
            </a:extLst>
          </p:cNvPr>
          <p:cNvSpPr txBox="1"/>
          <p:nvPr/>
        </p:nvSpPr>
        <p:spPr>
          <a:xfrm>
            <a:off x="371475" y="7022156"/>
            <a:ext cx="6029324" cy="738664"/>
          </a:xfrm>
          <a:prstGeom prst="rect">
            <a:avLst/>
          </a:prstGeom>
          <a:noFill/>
        </p:spPr>
        <p:txBody>
          <a:bodyPr wrap="square">
            <a:spAutoFit/>
          </a:bodyPr>
          <a:lstStyle/>
          <a:p>
            <a: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Unity, along with ForgeSIM</a:t>
            </a:r>
            <a:r>
              <a:rPr lang="en-US" sz="1050" baseline="300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TM</a:t>
            </a:r>
            <a: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  provides mature XR support, stable long-term release management, and broad compatibility across enterprise standalone VR hardware. Its established development ecosystem supports performance optimization, deterministic interaction systems, telemetry capture, and secure deployment models required for scalable training programs.</a:t>
            </a:r>
          </a:p>
        </p:txBody>
      </p:sp>
    </p:spTree>
    <p:extLst>
      <p:ext uri="{BB962C8B-B14F-4D97-AF65-F5344CB8AC3E}">
        <p14:creationId xmlns:p14="http://schemas.microsoft.com/office/powerpoint/2010/main" val="9635689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5B443-A6E4-1D52-8B0F-CEA6D9640756}"/>
            </a:ext>
          </a:extLst>
        </p:cNvPr>
        <p:cNvGrpSpPr/>
        <p:nvPr/>
      </p:nvGrpSpPr>
      <p:grpSpPr>
        <a:xfrm>
          <a:off x="0" y="0"/>
          <a:ext cx="0" cy="0"/>
          <a:chOff x="0" y="0"/>
          <a:chExt cx="0" cy="0"/>
        </a:xfrm>
      </p:grpSpPr>
      <p:sp>
        <p:nvSpPr>
          <p:cNvPr id="9" name="Text Placeholder 8" hidden="1">
            <a:extLst>
              <a:ext uri="{FF2B5EF4-FFF2-40B4-BE49-F238E27FC236}">
                <a16:creationId xmlns:a16="http://schemas.microsoft.com/office/drawing/2014/main" id="{48D795BB-F0B3-F2F6-E1CD-F98E8FA81204}"/>
              </a:ext>
            </a:extLst>
          </p:cNvPr>
          <p:cNvSpPr>
            <a:spLocks noGrp="1"/>
          </p:cNvSpPr>
          <p:nvPr>
            <p:ph type="body" sz="quarter" idx="16"/>
          </p:nvPr>
        </p:nvSpPr>
        <p:spPr>
          <a:xfrm>
            <a:off x="457200" y="1454440"/>
            <a:ext cx="5943601" cy="1218564"/>
          </a:xfrm>
        </p:spPr>
        <p:txBody>
          <a:bodyPr lIns="0" tIns="0" rIns="0" bIns="0" anchor="ctr"/>
          <a:lstStyle/>
          <a:p>
            <a:endParaRPr lang="en-US" sz="1000"/>
          </a:p>
        </p:txBody>
      </p:sp>
      <p:sp>
        <p:nvSpPr>
          <p:cNvPr id="20" name="Rectangle 19">
            <a:extLst>
              <a:ext uri="{FF2B5EF4-FFF2-40B4-BE49-F238E27FC236}">
                <a16:creationId xmlns:a16="http://schemas.microsoft.com/office/drawing/2014/main" id="{4953586A-DBC5-62A4-2952-FDF9868F321E}"/>
              </a:ext>
            </a:extLst>
          </p:cNvPr>
          <p:cNvSpPr>
            <a:spLocks noGrp="1" noRot="1" noMove="1" noResize="1" noEditPoints="1" noAdjustHandles="1" noChangeArrowheads="1" noChangeShapeType="1"/>
          </p:cNvSpPr>
          <p:nvPr/>
        </p:nvSpPr>
        <p:spPr>
          <a:xfrm>
            <a:off x="2207623" y="1362333"/>
            <a:ext cx="143691" cy="21972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hidden="1">
            <a:extLst>
              <a:ext uri="{FF2B5EF4-FFF2-40B4-BE49-F238E27FC236}">
                <a16:creationId xmlns:a16="http://schemas.microsoft.com/office/drawing/2014/main" id="{2A7F4D3D-518E-8631-8C76-E77ECD55BAED}"/>
              </a:ext>
            </a:extLst>
          </p:cNvPr>
          <p:cNvCxnSpPr>
            <a:cxnSpLocks noGrp="1" noRot="1" noMove="1" noResize="1" noEditPoints="1" noAdjustHandles="1" noChangeArrowheads="1" noChangeShapeType="1"/>
          </p:cNvCxnSpPr>
          <p:nvPr/>
        </p:nvCxnSpPr>
        <p:spPr>
          <a:xfrm flipV="1">
            <a:off x="2286738" y="1475140"/>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pic>
        <p:nvPicPr>
          <p:cNvPr id="10" name="Picture Placeholder 9" hidden="1">
            <a:extLst>
              <a:ext uri="{FF2B5EF4-FFF2-40B4-BE49-F238E27FC236}">
                <a16:creationId xmlns:a16="http://schemas.microsoft.com/office/drawing/2014/main" id="{03785197-7D56-7BDD-FBC1-059B69CD6C9F}"/>
              </a:ext>
            </a:extLst>
          </p:cNvPr>
          <p:cNvPicPr>
            <a:picLocks noGrp="1" noChangeAspect="1"/>
          </p:cNvPicPr>
          <p:nvPr>
            <p:ph type="pic" sz="quarter" idx="10"/>
          </p:nvPr>
        </p:nvPicPr>
        <p:blipFill>
          <a:blip r:embed="rId2"/>
          <a:srcRect/>
          <a:stretch/>
        </p:blipFill>
        <p:spPr/>
      </p:pic>
      <p:pic>
        <p:nvPicPr>
          <p:cNvPr id="11" name="Picture Placeholder 9">
            <a:extLst>
              <a:ext uri="{FF2B5EF4-FFF2-40B4-BE49-F238E27FC236}">
                <a16:creationId xmlns:a16="http://schemas.microsoft.com/office/drawing/2014/main" id="{7659E003-F962-7DCB-78FD-8FB3B8E132EF}"/>
              </a:ext>
            </a:extLst>
          </p:cNvPr>
          <p:cNvPicPr preferRelativeResize="0">
            <a:picLocks noChangeAspect="1"/>
          </p:cNvPicPr>
          <p:nvPr/>
        </p:nvPicPr>
        <p:blipFill>
          <a:blip r:embed="rId2"/>
          <a:srcRect t="18887" r="1597" b="22071"/>
          <a:stretch>
            <a:fillRect/>
          </a:stretch>
        </p:blipFill>
        <p:spPr>
          <a:xfrm>
            <a:off x="0" y="0"/>
            <a:ext cx="6858000" cy="1187736"/>
          </a:xfrm>
          <a:prstGeom prst="rect">
            <a:avLst/>
          </a:prstGeom>
          <a:noFill/>
        </p:spPr>
      </p:pic>
      <p:sp>
        <p:nvSpPr>
          <p:cNvPr id="7" name="Text Placeholder 6" hidden="1">
            <a:extLst>
              <a:ext uri="{FF2B5EF4-FFF2-40B4-BE49-F238E27FC236}">
                <a16:creationId xmlns:a16="http://schemas.microsoft.com/office/drawing/2014/main" id="{DC24F7DB-35B5-A158-8005-F178E0BCFB85}"/>
              </a:ext>
            </a:extLst>
          </p:cNvPr>
          <p:cNvSpPr>
            <a:spLocks noGrp="1"/>
          </p:cNvSpPr>
          <p:nvPr>
            <p:ph type="body" sz="quarter" idx="15"/>
          </p:nvPr>
        </p:nvSpPr>
        <p:spPr/>
        <p:txBody>
          <a:bodyPr lIns="0" tIns="182880" rIns="182880" bIns="45720" anchor="t"/>
          <a:lstStyle/>
          <a:p>
            <a:endParaRPr lang="en-US"/>
          </a:p>
        </p:txBody>
      </p:sp>
      <p:sp>
        <p:nvSpPr>
          <p:cNvPr id="4" name="HeaderGradient">
            <a:extLst>
              <a:ext uri="{FF2B5EF4-FFF2-40B4-BE49-F238E27FC236}">
                <a16:creationId xmlns:a16="http://schemas.microsoft.com/office/drawing/2014/main" id="{381C4125-603A-2D6D-9738-54D932D9B4EB}"/>
              </a:ext>
            </a:extLst>
          </p:cNvPr>
          <p:cNvSpPr/>
          <p:nvPr/>
        </p:nvSpPr>
        <p:spPr>
          <a:xfrm>
            <a:off x="0" y="38386"/>
            <a:ext cx="6857999" cy="1149350"/>
          </a:xfrm>
          <a:prstGeom prst="rect">
            <a:avLst/>
          </a:prstGeom>
          <a:gradFill flip="none" rotWithShape="1">
            <a:gsLst>
              <a:gs pos="0">
                <a:schemeClr val="tx1">
                  <a:lumMod val="95000"/>
                  <a:lumOff val="5000"/>
                  <a:alpha val="64000"/>
                </a:schemeClr>
              </a:gs>
              <a:gs pos="65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29179B73-81F8-884C-AE96-C2E60C4F8649}"/>
              </a:ext>
            </a:extLst>
          </p:cNvPr>
          <p:cNvSpPr>
            <a:spLocks noGrp="1"/>
          </p:cNvSpPr>
          <p:nvPr>
            <p:ph type="title"/>
          </p:nvPr>
        </p:nvSpPr>
        <p:spPr>
          <a:xfrm>
            <a:off x="457201" y="493776"/>
            <a:ext cx="4740442" cy="411480"/>
          </a:xfrm>
        </p:spPr>
        <p:txBody>
          <a:bodyPr/>
          <a:lstStyle/>
          <a:p>
            <a:r>
              <a:rPr lang="en-US">
                <a:solidFill>
                  <a:schemeClr val="bg1"/>
                </a:solidFill>
              </a:rPr>
              <a:t>System</a:t>
            </a:r>
            <a:r>
              <a:rPr lang="en-US"/>
              <a:t> </a:t>
            </a:r>
            <a:r>
              <a:rPr lang="en-US">
                <a:solidFill>
                  <a:schemeClr val="bg1"/>
                </a:solidFill>
              </a:rPr>
              <a:t>Architecture</a:t>
            </a:r>
            <a:r>
              <a:rPr lang="en-US"/>
              <a:t> Technical Details</a:t>
            </a:r>
          </a:p>
        </p:txBody>
      </p:sp>
      <p:pic>
        <p:nvPicPr>
          <p:cNvPr id="13" name="Picture 12" hidden="1">
            <a:extLst>
              <a:ext uri="{FF2B5EF4-FFF2-40B4-BE49-F238E27FC236}">
                <a16:creationId xmlns:a16="http://schemas.microsoft.com/office/drawing/2014/main" id="{3B402A55-5F88-21F0-87AF-F36AEF726C7B}"/>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06CD91B7-055A-1A49-1FF8-9B89C84B31A6}"/>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19" name="Text Placeholder 6" hidden="1">
            <a:extLst>
              <a:ext uri="{FF2B5EF4-FFF2-40B4-BE49-F238E27FC236}">
                <a16:creationId xmlns:a16="http://schemas.microsoft.com/office/drawing/2014/main" id="{4C97912E-DCA6-05DE-C94A-FEED9CB65615}"/>
              </a:ext>
            </a:extLst>
          </p:cNvPr>
          <p:cNvSpPr txBox="1">
            <a:spLocks/>
          </p:cNvSpPr>
          <p:nvPr/>
        </p:nvSpPr>
        <p:spPr>
          <a:xfrm>
            <a:off x="112734" y="1527049"/>
            <a:ext cx="2173265" cy="1061606"/>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latin typeface="Roboto Condensed"/>
                <a:ea typeface="Roboto Condensed"/>
                <a:cs typeface="Roboto Condensed"/>
              </a:rPr>
              <a:t>TECHNICAL</a:t>
            </a:r>
            <a:br>
              <a:rPr lang="en-US">
                <a:latin typeface="Roboto Condensed"/>
                <a:ea typeface="Roboto Condensed"/>
                <a:cs typeface="Roboto Condensed"/>
              </a:rPr>
            </a:br>
            <a:r>
              <a:rPr lang="en-US">
                <a:latin typeface="Roboto Condensed"/>
                <a:ea typeface="Roboto Condensed"/>
                <a:cs typeface="Roboto Condensed"/>
              </a:rPr>
              <a:t>DETAILS</a:t>
            </a:r>
            <a:endParaRPr lang="en-US"/>
          </a:p>
        </p:txBody>
      </p:sp>
      <p:sp>
        <p:nvSpPr>
          <p:cNvPr id="21" name="Text Placeholder 8">
            <a:extLst>
              <a:ext uri="{FF2B5EF4-FFF2-40B4-BE49-F238E27FC236}">
                <a16:creationId xmlns:a16="http://schemas.microsoft.com/office/drawing/2014/main" id="{3D4A68B3-FDC1-D937-FF9C-000DA95426C1}"/>
              </a:ext>
            </a:extLst>
          </p:cNvPr>
          <p:cNvSpPr txBox="1">
            <a:spLocks/>
          </p:cNvSpPr>
          <p:nvPr/>
        </p:nvSpPr>
        <p:spPr>
          <a:xfrm>
            <a:off x="457198" y="1362456"/>
            <a:ext cx="5943601" cy="7086219"/>
          </a:xfrm>
          <a:prstGeom prst="rect">
            <a:avLst/>
          </a:prstGeom>
          <a:solidFill>
            <a:schemeClr val="bg1"/>
          </a:solidFill>
        </p:spPr>
        <p:txBody>
          <a:bodyPr lIns="0" tIns="0" rIns="0" bIns="0" anchor="t"/>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spcAft>
                <a:spcPts val="300"/>
              </a:spcAft>
            </a:pPr>
            <a:r>
              <a:rPr lang="en-US" sz="1100"/>
              <a:t>ForgeFX will deliver a unified, standalone VR training system designed to integrate Post 1 (X-ray screening) with embedded escalation scenarios including active intruder response within a single continuous training experience. Post 2 (manual screening including WTMD, HHMD, and pat-down procedures) is available as an optional enhancement and may be integrated into the same governed training architecture. </a:t>
            </a:r>
          </a:p>
          <a:p>
            <a:pPr>
              <a:spcBef>
                <a:spcPts val="0"/>
              </a:spcBef>
              <a:spcAft>
                <a:spcPts val="300"/>
              </a:spcAft>
            </a:pPr>
            <a:r>
              <a:rPr lang="en-US" sz="1100"/>
              <a:t>Officer trainees progress naturally through screening workflows by analyzing X-ray results and responding to emergent threats without breaking session continuity. When optional modules are selected, workflows may expand to include manual screening escalation paths.</a:t>
            </a:r>
          </a:p>
          <a:p>
            <a:pPr>
              <a:spcBef>
                <a:spcPts val="0"/>
              </a:spcBef>
              <a:spcAft>
                <a:spcPts val="300"/>
              </a:spcAft>
            </a:pPr>
            <a:r>
              <a:rPr lang="en-US" sz="1100" b="1"/>
              <a:t>Technical Platform</a:t>
            </a:r>
            <a:r>
              <a:rPr lang="en-US" sz="1100"/>
              <a:t>: ForgeFX will develop the training application using Unity 6.3 LTS and the Universal Render Pipeline (URP), providing long-term stability, XR maturity, and predictable performance. The solution targets enterprise-grade standalone VR headsets and is optimized for sustained performance and battery efficiency during extended sessions.</a:t>
            </a:r>
            <a:endParaRPr lang="en-US" sz="1100" spc="-20"/>
          </a:p>
          <a:p>
            <a:pPr>
              <a:spcBef>
                <a:spcPts val="0"/>
              </a:spcBef>
              <a:spcAft>
                <a:spcPts val="300"/>
              </a:spcAft>
            </a:pPr>
            <a:r>
              <a:rPr lang="en-US" sz="1100"/>
              <a:t>All simulation logic including rendering, interaction, AI behavior, and data capture runs locally on the headset to eliminate runtime dependencies on network connectivity. The architecture is designed to support commercial deployment, including compatibility with mobile device management which includes, controlled content distribution, and scalable rollout across multiple locations.</a:t>
            </a:r>
          </a:p>
          <a:p>
            <a:pPr>
              <a:spcBef>
                <a:spcPts val="0"/>
              </a:spcBef>
              <a:spcAft>
                <a:spcPts val="300"/>
              </a:spcAft>
            </a:pPr>
            <a:r>
              <a:rPr lang="en-US" sz="1100"/>
              <a:t>Baseline functionality includes Variability Level 1 governance to prevent predictable same-day repetition while preserving training realism. Additional variability tiers may be enabled as optional enhancements.</a:t>
            </a:r>
          </a:p>
          <a:p>
            <a:pPr>
              <a:spcBef>
                <a:spcPts val="0"/>
              </a:spcBef>
              <a:spcAft>
                <a:spcPts val="300"/>
              </a:spcAft>
            </a:pPr>
            <a:r>
              <a:rPr lang="en-US" sz="1100"/>
              <a:t>A training session begins when the first scenario is presented and ends only after the session’s completion condition is met. Sessions may complete based on a fixed number of scenarios, a fixed duration, or a hybrid model that ensures sessions never terminate mid-scenario, including during escalation events such as an active intruder response.</a:t>
            </a:r>
          </a:p>
          <a:p>
            <a:pPr>
              <a:spcBef>
                <a:spcPts val="0"/>
              </a:spcBef>
              <a:spcAft>
                <a:spcPts val="300"/>
              </a:spcAft>
            </a:pPr>
            <a:r>
              <a:rPr lang="en-US" sz="1100"/>
              <a:t>Training data is encrypted and stored locally on each device in a secure local record store. A single headset can retain numerous completed sessions without connectivity. When a network connection is available, completed sessions are automatically queued for upload and synchronized to an optional centralized reporting system. Server-side validation and unique session identifiers help prevent duplicate uploads and maintain data integrity</a:t>
            </a:r>
          </a:p>
          <a:p>
            <a:pPr>
              <a:spcBef>
                <a:spcPts val="0"/>
              </a:spcBef>
              <a:spcAft>
                <a:spcPts val="300"/>
              </a:spcAft>
            </a:pPr>
            <a:r>
              <a:rPr lang="en-US" sz="1100" b="1"/>
              <a:t>Headset Selection: </a:t>
            </a:r>
            <a:r>
              <a:rPr lang="en-US" sz="1100"/>
              <a:t>ForgeFX is device-agnostic and selects hardware based on training requirements, reliability, enterprise manageability, and deployment constraints. All recommended headsets are fully standalone, non-tethered systems compatible with 10' × 10' open-area operation amendment.</a:t>
            </a:r>
          </a:p>
          <a:p>
            <a:pPr>
              <a:spcBef>
                <a:spcPts val="0"/>
              </a:spcBef>
              <a:spcAft>
                <a:spcPts val="300"/>
              </a:spcAft>
            </a:pPr>
            <a:r>
              <a:rPr lang="en-US" sz="1100"/>
              <a:t>For this program, we recommend the HTC Vive Focus 3 headset due to its strong enterprise positioning, commercial support model, and flexibility for offline, distributed training environments. If cost or procurement considerations require an alternative, the Meta Quest 3 is a viable option and provides strong technical performance for VR training use cases. Final headset selection will be aligned collaboratively based on cost, availability, and long-term operational considerations.</a:t>
            </a:r>
          </a:p>
          <a:p>
            <a:pPr>
              <a:spcBef>
                <a:spcPts val="0"/>
              </a:spcBef>
            </a:pPr>
            <a:endParaRPr lang="en-US" sz="1000"/>
          </a:p>
        </p:txBody>
      </p:sp>
    </p:spTree>
    <p:extLst>
      <p:ext uri="{BB962C8B-B14F-4D97-AF65-F5344CB8AC3E}">
        <p14:creationId xmlns:p14="http://schemas.microsoft.com/office/powerpoint/2010/main" val="3173631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1677B-884B-399E-1C90-24A02F0E1B39}"/>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79EF1DF9-1CEA-8490-39D4-D02B39C885F7}"/>
              </a:ext>
            </a:extLst>
          </p:cNvPr>
          <p:cNvSpPr>
            <a:spLocks noGrp="1" noRot="1" noMove="1" noResize="1" noEditPoints="1" noAdjustHandles="1" noChangeArrowheads="1" noChangeShapeType="1"/>
          </p:cNvSpPr>
          <p:nvPr/>
        </p:nvSpPr>
        <p:spPr>
          <a:xfrm>
            <a:off x="2207623" y="1362333"/>
            <a:ext cx="143691" cy="21972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hidden="1">
            <a:extLst>
              <a:ext uri="{FF2B5EF4-FFF2-40B4-BE49-F238E27FC236}">
                <a16:creationId xmlns:a16="http://schemas.microsoft.com/office/drawing/2014/main" id="{BAE3F6E2-773E-C900-8BE1-A5BE4E085780}"/>
              </a:ext>
            </a:extLst>
          </p:cNvPr>
          <p:cNvPicPr>
            <a:picLocks noGrp="1" noChangeAspect="1"/>
          </p:cNvPicPr>
          <p:nvPr>
            <p:ph type="pic" sz="quarter" idx="10"/>
          </p:nvPr>
        </p:nvPicPr>
        <p:blipFill>
          <a:blip r:embed="rId2"/>
          <a:srcRect/>
          <a:stretch/>
        </p:blipFill>
        <p:spPr/>
      </p:pic>
      <p:pic>
        <p:nvPicPr>
          <p:cNvPr id="11" name="Picture Placeholder 9">
            <a:extLst>
              <a:ext uri="{FF2B5EF4-FFF2-40B4-BE49-F238E27FC236}">
                <a16:creationId xmlns:a16="http://schemas.microsoft.com/office/drawing/2014/main" id="{E4644B4C-4CA2-598A-606E-F4E0B6D0E4C0}"/>
              </a:ext>
            </a:extLst>
          </p:cNvPr>
          <p:cNvPicPr preferRelativeResize="0">
            <a:picLocks noChangeAspect="1"/>
          </p:cNvPicPr>
          <p:nvPr/>
        </p:nvPicPr>
        <p:blipFill>
          <a:blip r:embed="rId2"/>
          <a:srcRect t="18887" r="1597" b="22071"/>
          <a:stretch>
            <a:fillRect/>
          </a:stretch>
        </p:blipFill>
        <p:spPr>
          <a:xfrm>
            <a:off x="0" y="0"/>
            <a:ext cx="6858000" cy="1187736"/>
          </a:xfrm>
          <a:prstGeom prst="rect">
            <a:avLst/>
          </a:prstGeom>
          <a:noFill/>
        </p:spPr>
      </p:pic>
      <p:sp>
        <p:nvSpPr>
          <p:cNvPr id="7" name="Text Placeholder 6" hidden="1">
            <a:extLst>
              <a:ext uri="{FF2B5EF4-FFF2-40B4-BE49-F238E27FC236}">
                <a16:creationId xmlns:a16="http://schemas.microsoft.com/office/drawing/2014/main" id="{031FAC51-0505-E2ED-82BA-677BC5B46E28}"/>
              </a:ext>
            </a:extLst>
          </p:cNvPr>
          <p:cNvSpPr>
            <a:spLocks noGrp="1"/>
          </p:cNvSpPr>
          <p:nvPr>
            <p:ph type="body" sz="quarter" idx="15"/>
          </p:nvPr>
        </p:nvSpPr>
        <p:spPr/>
        <p:txBody>
          <a:bodyPr lIns="0" tIns="182880" rIns="182880" bIns="45720" anchor="t"/>
          <a:lstStyle/>
          <a:p>
            <a:endParaRPr lang="en-US"/>
          </a:p>
        </p:txBody>
      </p:sp>
      <p:sp>
        <p:nvSpPr>
          <p:cNvPr id="4" name="HeaderGradient">
            <a:extLst>
              <a:ext uri="{FF2B5EF4-FFF2-40B4-BE49-F238E27FC236}">
                <a16:creationId xmlns:a16="http://schemas.microsoft.com/office/drawing/2014/main" id="{0A1CEAEA-E78F-9B2D-BCB1-903F3A1F1A94}"/>
              </a:ext>
            </a:extLst>
          </p:cNvPr>
          <p:cNvSpPr/>
          <p:nvPr/>
        </p:nvSpPr>
        <p:spPr>
          <a:xfrm>
            <a:off x="0" y="38386"/>
            <a:ext cx="6857999" cy="1149350"/>
          </a:xfrm>
          <a:prstGeom prst="rect">
            <a:avLst/>
          </a:prstGeom>
          <a:gradFill flip="none" rotWithShape="1">
            <a:gsLst>
              <a:gs pos="0">
                <a:schemeClr val="tx1">
                  <a:lumMod val="95000"/>
                  <a:lumOff val="5000"/>
                  <a:alpha val="64000"/>
                </a:schemeClr>
              </a:gs>
              <a:gs pos="65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AFE5DA4-E5B5-BAD4-F064-3C0E205CD01D}"/>
              </a:ext>
            </a:extLst>
          </p:cNvPr>
          <p:cNvSpPr>
            <a:spLocks noGrp="1"/>
          </p:cNvSpPr>
          <p:nvPr>
            <p:ph type="title"/>
          </p:nvPr>
        </p:nvSpPr>
        <p:spPr>
          <a:xfrm>
            <a:off x="457201" y="493776"/>
            <a:ext cx="4740442" cy="411480"/>
          </a:xfrm>
        </p:spPr>
        <p:txBody>
          <a:bodyPr/>
          <a:lstStyle/>
          <a:p>
            <a:r>
              <a:rPr lang="en-US">
                <a:solidFill>
                  <a:schemeClr val="bg1"/>
                </a:solidFill>
              </a:rPr>
              <a:t>System</a:t>
            </a:r>
            <a:r>
              <a:rPr lang="en-US"/>
              <a:t> </a:t>
            </a:r>
            <a:r>
              <a:rPr lang="en-US">
                <a:solidFill>
                  <a:schemeClr val="bg1"/>
                </a:solidFill>
              </a:rPr>
              <a:t>Architecture</a:t>
            </a:r>
            <a:r>
              <a:rPr lang="en-US"/>
              <a:t> Technical Details</a:t>
            </a:r>
          </a:p>
        </p:txBody>
      </p:sp>
      <p:sp>
        <p:nvSpPr>
          <p:cNvPr id="12" name="Text Placeholder 8">
            <a:extLst>
              <a:ext uri="{FF2B5EF4-FFF2-40B4-BE49-F238E27FC236}">
                <a16:creationId xmlns:a16="http://schemas.microsoft.com/office/drawing/2014/main" id="{935DAB75-960C-9CB5-C227-7CEE78FFE04A}"/>
              </a:ext>
            </a:extLst>
          </p:cNvPr>
          <p:cNvSpPr txBox="1">
            <a:spLocks/>
          </p:cNvSpPr>
          <p:nvPr/>
        </p:nvSpPr>
        <p:spPr>
          <a:xfrm>
            <a:off x="457201" y="1360646"/>
            <a:ext cx="5943600" cy="7179211"/>
          </a:xfrm>
          <a:prstGeom prst="rect">
            <a:avLst/>
          </a:prstGeom>
          <a:solidFill>
            <a:schemeClr val="bg1"/>
          </a:solidFill>
        </p:spPr>
        <p:txBody>
          <a:bodyPr lIns="0" tIns="0" rIns="0" bIns="0" anchor="t"/>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spcAft>
                <a:spcPts val="300"/>
              </a:spcAft>
            </a:pPr>
            <a:r>
              <a:rPr lang="en-US" sz="1050" b="1"/>
              <a:t>Post 1: X-ray Screening: </a:t>
            </a:r>
            <a:r>
              <a:rPr lang="en-US" sz="1050"/>
              <a:t>In Post 1, officers operate a functional virtual X-ray screening station modeled on real world equipment. The system supports adjustment of imaging parameters including contrast and zoom, analysis of bag contents, and direct flagging of suspicious items on the X-ray display.</a:t>
            </a:r>
          </a:p>
          <a:p>
            <a:pPr>
              <a:spcBef>
                <a:spcPts val="0"/>
              </a:spcBef>
              <a:spcAft>
                <a:spcPts val="300"/>
              </a:spcAft>
            </a:pPr>
            <a:r>
              <a:rPr lang="en-US" sz="1050"/>
              <a:t>Bags are generated using a procedural system drawing from an item library of approximately 150 to 200 objects across electronics, clothing, liquids, tools, weapons, and contraband. Items are placed using packing logic that produces realistic layering, clutter, and concealment. Threat frequency and concealment complexity are configurable through difficulty settings.</a:t>
            </a:r>
          </a:p>
          <a:p>
            <a:pPr>
              <a:spcBef>
                <a:spcPts val="0"/>
              </a:spcBef>
              <a:spcAft>
                <a:spcPts val="300"/>
              </a:spcAft>
            </a:pPr>
            <a:r>
              <a:rPr lang="en-US" sz="1050"/>
              <a:t>Active intruder events may be introduced at configurable intervals during a session based on weighted probability parameters. Audio and visual cues alert the officer, requiring an immediate transition from screening operations to threat response without session interruption. During escalation events, the system captures telemetry including recognition timing, time-to-draw, time-to-first-shot, response sequencing, and outcome metrics to support After-Action Review and reporting.</a:t>
            </a:r>
          </a:p>
          <a:p>
            <a:pPr>
              <a:spcBef>
                <a:spcPts val="0"/>
              </a:spcBef>
              <a:spcAft>
                <a:spcPts val="300"/>
              </a:spcAft>
            </a:pPr>
            <a:r>
              <a:rPr lang="en-US" sz="1050" b="1"/>
              <a:t>Post 2 (Optional Enhancement): Manual Screening. </a:t>
            </a:r>
            <a:r>
              <a:rPr lang="en-US" sz="1050"/>
              <a:t>Post 2 is available as an optional enhancement to the required baseline program and expands the training environment to include manual screening procedures. This post covers walk-through metal detector (WTMD) monitoring, handheld metal detector (HHMD) scanning, and structured pat-down techniques.</a:t>
            </a:r>
          </a:p>
          <a:p>
            <a:pPr>
              <a:spcBef>
                <a:spcPts val="0"/>
              </a:spcBef>
              <a:spcAft>
                <a:spcPts val="300"/>
              </a:spcAft>
            </a:pPr>
            <a:r>
              <a:rPr lang="en-US" sz="1050"/>
              <a:t>Officers manage subject flow, interpret detector alarms, direct secondary screening, and conduct pat-down procedures. Interaction accuracy and procedural sequencing are evaluated using governed interaction logic to assess coverage completeness and adherence to screening protocol.</a:t>
            </a:r>
          </a:p>
          <a:p>
            <a:pPr>
              <a:spcBef>
                <a:spcPts val="0"/>
              </a:spcBef>
              <a:spcAft>
                <a:spcPts val="300"/>
              </a:spcAft>
            </a:pPr>
            <a:r>
              <a:rPr lang="en-US" sz="1050"/>
              <a:t>Active intruder scenarios may be integrated into Post 2 through context-appropriate triggers such as queue escalation, checkpoint bypass attempts, or external threat alerts. Officer responses are evaluated using the same performance measurement and telemetry framework applied in Post 1 to ensure consistent scoring, reporting, and After-Action Review alignment across posts.</a:t>
            </a:r>
          </a:p>
          <a:p>
            <a:pPr>
              <a:spcBef>
                <a:spcPts val="0"/>
              </a:spcBef>
              <a:spcAft>
                <a:spcPts val="300"/>
              </a:spcAft>
            </a:pPr>
            <a:r>
              <a:rPr lang="en-US" sz="1050"/>
              <a:t>Post 2 utilizes the same governed variability and stressor framework defined for the overall program, ensuring scalable behavioral diversity when optional variability tiers are selected.</a:t>
            </a:r>
          </a:p>
          <a:p>
            <a:pPr>
              <a:spcBef>
                <a:spcPts val="0"/>
              </a:spcBef>
              <a:spcAft>
                <a:spcPts val="300"/>
              </a:spcAft>
            </a:pPr>
            <a:r>
              <a:rPr lang="en-US" sz="1050" b="1"/>
              <a:t>3D Art Asset Creation and Optimization Approach </a:t>
            </a:r>
            <a:r>
              <a:rPr lang="en-US" sz="1050"/>
              <a:t>ForgeFX follows a structured art asset creation process designed to deliver training-ready virtual equipment and environments that balance realism, performance, and long-term maintainability. Assets are developed to support operational accuracy, user comfort, and consistent performance on standalone VR hardware rather than purely visual detail.</a:t>
            </a:r>
          </a:p>
          <a:p>
            <a:pPr>
              <a:spcBef>
                <a:spcPts val="0"/>
              </a:spcBef>
              <a:spcAft>
                <a:spcPts val="300"/>
              </a:spcAft>
            </a:pPr>
            <a:r>
              <a:rPr lang="en-US" sz="1050"/>
              <a:t>Where available, ForgeFX incorporates client-provided reference materials, including photos, videos, SOPs, layouts, and manufacturer CAD or engineering files. These inputs inform asset accuracy but are not used directly in runtime form. All assets pass through a dedicated VR optimization pipeline to ensure stable frame</a:t>
            </a:r>
            <a:endParaRPr lang="en-US" sz="1000"/>
          </a:p>
        </p:txBody>
      </p:sp>
      <p:sp>
        <p:nvSpPr>
          <p:cNvPr id="8" name="Text Placeholder 11">
            <a:extLst>
              <a:ext uri="{FF2B5EF4-FFF2-40B4-BE49-F238E27FC236}">
                <a16:creationId xmlns:a16="http://schemas.microsoft.com/office/drawing/2014/main" id="{8A01DDFB-C434-F68F-ADBD-80AAFD3CFEEA}"/>
              </a:ext>
            </a:extLst>
          </p:cNvPr>
          <p:cNvSpPr txBox="1">
            <a:spLocks/>
          </p:cNvSpPr>
          <p:nvPr/>
        </p:nvSpPr>
        <p:spPr>
          <a:xfrm>
            <a:off x="359215" y="7405764"/>
            <a:ext cx="2971798" cy="243251"/>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endParaRPr lang="en-US" sz="1100" cap="all" spc="300"/>
          </a:p>
        </p:txBody>
      </p:sp>
      <p:grpSp>
        <p:nvGrpSpPr>
          <p:cNvPr id="19" name="Group 18">
            <a:extLst>
              <a:ext uri="{FF2B5EF4-FFF2-40B4-BE49-F238E27FC236}">
                <a16:creationId xmlns:a16="http://schemas.microsoft.com/office/drawing/2014/main" id="{36638FAF-CB93-8433-EA29-A992E59A8EBF}"/>
              </a:ext>
            </a:extLst>
          </p:cNvPr>
          <p:cNvGrpSpPr/>
          <p:nvPr/>
        </p:nvGrpSpPr>
        <p:grpSpPr>
          <a:xfrm>
            <a:off x="457201" y="7405764"/>
            <a:ext cx="5955950" cy="1134093"/>
            <a:chOff x="451025" y="7324107"/>
            <a:chExt cx="5955950" cy="1134093"/>
          </a:xfrm>
        </p:grpSpPr>
        <p:sp>
          <p:nvSpPr>
            <p:cNvPr id="5" name="Text Placeholder 12">
              <a:extLst>
                <a:ext uri="{FF2B5EF4-FFF2-40B4-BE49-F238E27FC236}">
                  <a16:creationId xmlns:a16="http://schemas.microsoft.com/office/drawing/2014/main" id="{A8827AC6-4F11-B066-8889-FA656FB1490F}"/>
                </a:ext>
              </a:extLst>
            </p:cNvPr>
            <p:cNvSpPr txBox="1">
              <a:spLocks/>
            </p:cNvSpPr>
            <p:nvPr/>
          </p:nvSpPr>
          <p:spPr>
            <a:xfrm>
              <a:off x="451025" y="7324107"/>
              <a:ext cx="3330674" cy="1134093"/>
            </a:xfrm>
            <a:prstGeom prst="rect">
              <a:avLst/>
            </a:prstGeom>
            <a:solidFill>
              <a:srgbClr val="D3D9E1"/>
            </a:solidFill>
          </p:spPr>
          <p:txBody>
            <a:bodyPr rIns="18288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spcAft>
                  <a:spcPts val="300"/>
                </a:spcAft>
                <a:buNone/>
              </a:pPr>
              <a:r>
                <a:rPr lang="en-US" sz="1100" cap="all" spc="300"/>
                <a:t>Case Study: Caterpillar</a:t>
              </a:r>
            </a:p>
            <a:p>
              <a:pPr marL="0" indent="0">
                <a:lnSpc>
                  <a:spcPct val="110000"/>
                </a:lnSpc>
                <a:spcBef>
                  <a:spcPts val="0"/>
                </a:spcBef>
                <a:spcAft>
                  <a:spcPts val="300"/>
                </a:spcAft>
                <a:buNone/>
              </a:pPr>
              <a:r>
                <a:rPr lang="en-US" sz="900" i="1"/>
                <a:t>The All-Access Pass Experience Simulator that ForgeFX developed for Caterpillar includes both North America and Mexico terrains, allowing the user to train with different environmental conditions, visibility factors, and construction material.</a:t>
              </a:r>
            </a:p>
          </p:txBody>
        </p:sp>
        <p:pic>
          <p:nvPicPr>
            <p:cNvPr id="9" name="Picture Placeholder 17">
              <a:extLst>
                <a:ext uri="{FF2B5EF4-FFF2-40B4-BE49-F238E27FC236}">
                  <a16:creationId xmlns:a16="http://schemas.microsoft.com/office/drawing/2014/main" id="{1F6109CA-4FC5-9EAA-EE22-6C3012F2A653}"/>
                </a:ext>
              </a:extLst>
            </p:cNvPr>
            <p:cNvPicPr>
              <a:picLocks noChangeAspect="1"/>
            </p:cNvPicPr>
            <p:nvPr/>
          </p:nvPicPr>
          <p:blipFill rotWithShape="1">
            <a:blip r:embed="rId3"/>
            <a:srcRect l="2010" t="24838" r="9586" b="17155"/>
            <a:stretch>
              <a:fillRect/>
            </a:stretch>
          </p:blipFill>
          <p:spPr>
            <a:xfrm>
              <a:off x="3787874" y="7324107"/>
              <a:ext cx="2619101" cy="1134093"/>
            </a:xfrm>
            <a:prstGeom prst="rect">
              <a:avLst/>
            </a:prstGeom>
          </p:spPr>
        </p:pic>
      </p:grpSp>
    </p:spTree>
    <p:extLst>
      <p:ext uri="{BB962C8B-B14F-4D97-AF65-F5344CB8AC3E}">
        <p14:creationId xmlns:p14="http://schemas.microsoft.com/office/powerpoint/2010/main" val="39672109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37607-012A-28D8-5614-24695841FFA8}"/>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928DB5F0-1CA7-0E6B-5F91-6A6A3A6B8FAB}"/>
              </a:ext>
            </a:extLst>
          </p:cNvPr>
          <p:cNvSpPr>
            <a:spLocks noGrp="1" noRot="1" noMove="1" noResize="1" noEditPoints="1" noAdjustHandles="1" noChangeArrowheads="1" noChangeShapeType="1"/>
          </p:cNvSpPr>
          <p:nvPr/>
        </p:nvSpPr>
        <p:spPr>
          <a:xfrm>
            <a:off x="2207623" y="1362333"/>
            <a:ext cx="143691" cy="21972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hidden="1">
            <a:extLst>
              <a:ext uri="{FF2B5EF4-FFF2-40B4-BE49-F238E27FC236}">
                <a16:creationId xmlns:a16="http://schemas.microsoft.com/office/drawing/2014/main" id="{5CDBDE25-D1C5-0AEC-37B8-9348F5CD5CBA}"/>
              </a:ext>
            </a:extLst>
          </p:cNvPr>
          <p:cNvPicPr>
            <a:picLocks noGrp="1" noChangeAspect="1"/>
          </p:cNvPicPr>
          <p:nvPr>
            <p:ph type="pic" sz="quarter" idx="10"/>
          </p:nvPr>
        </p:nvPicPr>
        <p:blipFill>
          <a:blip r:embed="rId2"/>
          <a:srcRect/>
          <a:stretch/>
        </p:blipFill>
        <p:spPr/>
      </p:pic>
      <p:pic>
        <p:nvPicPr>
          <p:cNvPr id="11" name="Picture Placeholder 9">
            <a:extLst>
              <a:ext uri="{FF2B5EF4-FFF2-40B4-BE49-F238E27FC236}">
                <a16:creationId xmlns:a16="http://schemas.microsoft.com/office/drawing/2014/main" id="{C3F7CDEB-A5D4-8E2D-7FB9-072C43367E9F}"/>
              </a:ext>
            </a:extLst>
          </p:cNvPr>
          <p:cNvPicPr preferRelativeResize="0">
            <a:picLocks noChangeAspect="1"/>
          </p:cNvPicPr>
          <p:nvPr/>
        </p:nvPicPr>
        <p:blipFill>
          <a:blip r:embed="rId2"/>
          <a:srcRect t="18887" r="1597" b="22071"/>
          <a:stretch>
            <a:fillRect/>
          </a:stretch>
        </p:blipFill>
        <p:spPr>
          <a:xfrm>
            <a:off x="0" y="0"/>
            <a:ext cx="6858000" cy="1187736"/>
          </a:xfrm>
          <a:prstGeom prst="rect">
            <a:avLst/>
          </a:prstGeom>
          <a:noFill/>
        </p:spPr>
      </p:pic>
      <p:sp>
        <p:nvSpPr>
          <p:cNvPr id="7" name="Text Placeholder 6" hidden="1">
            <a:extLst>
              <a:ext uri="{FF2B5EF4-FFF2-40B4-BE49-F238E27FC236}">
                <a16:creationId xmlns:a16="http://schemas.microsoft.com/office/drawing/2014/main" id="{2E8F7B47-066A-60E2-7E9B-B24D97A78F12}"/>
              </a:ext>
            </a:extLst>
          </p:cNvPr>
          <p:cNvSpPr>
            <a:spLocks noGrp="1"/>
          </p:cNvSpPr>
          <p:nvPr>
            <p:ph type="body" sz="quarter" idx="15"/>
          </p:nvPr>
        </p:nvSpPr>
        <p:spPr/>
        <p:txBody>
          <a:bodyPr lIns="0" tIns="182880" rIns="182880" bIns="45720" anchor="t"/>
          <a:lstStyle/>
          <a:p>
            <a:endParaRPr lang="en-US"/>
          </a:p>
        </p:txBody>
      </p:sp>
      <p:sp>
        <p:nvSpPr>
          <p:cNvPr id="4" name="HeaderGradient">
            <a:extLst>
              <a:ext uri="{FF2B5EF4-FFF2-40B4-BE49-F238E27FC236}">
                <a16:creationId xmlns:a16="http://schemas.microsoft.com/office/drawing/2014/main" id="{82CEA60B-2A0A-5DBA-9C28-F91A05ABEE29}"/>
              </a:ext>
            </a:extLst>
          </p:cNvPr>
          <p:cNvSpPr/>
          <p:nvPr/>
        </p:nvSpPr>
        <p:spPr>
          <a:xfrm>
            <a:off x="0" y="38386"/>
            <a:ext cx="6857999" cy="1149350"/>
          </a:xfrm>
          <a:prstGeom prst="rect">
            <a:avLst/>
          </a:prstGeom>
          <a:gradFill flip="none" rotWithShape="1">
            <a:gsLst>
              <a:gs pos="0">
                <a:schemeClr val="tx1">
                  <a:lumMod val="95000"/>
                  <a:lumOff val="5000"/>
                  <a:alpha val="64000"/>
                </a:schemeClr>
              </a:gs>
              <a:gs pos="65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F1F99C4C-015E-6988-F425-46B9F43ABB36}"/>
              </a:ext>
            </a:extLst>
          </p:cNvPr>
          <p:cNvSpPr>
            <a:spLocks noGrp="1"/>
          </p:cNvSpPr>
          <p:nvPr>
            <p:ph type="title"/>
          </p:nvPr>
        </p:nvSpPr>
        <p:spPr>
          <a:xfrm>
            <a:off x="457201" y="493776"/>
            <a:ext cx="4740442" cy="411480"/>
          </a:xfrm>
        </p:spPr>
        <p:txBody>
          <a:bodyPr/>
          <a:lstStyle/>
          <a:p>
            <a:r>
              <a:rPr lang="en-US">
                <a:solidFill>
                  <a:schemeClr val="bg1"/>
                </a:solidFill>
              </a:rPr>
              <a:t>System</a:t>
            </a:r>
            <a:r>
              <a:rPr lang="en-US"/>
              <a:t> </a:t>
            </a:r>
            <a:r>
              <a:rPr lang="en-US">
                <a:solidFill>
                  <a:schemeClr val="bg1"/>
                </a:solidFill>
              </a:rPr>
              <a:t>Architecture</a:t>
            </a:r>
            <a:r>
              <a:rPr lang="en-US"/>
              <a:t> Technical Details</a:t>
            </a:r>
          </a:p>
        </p:txBody>
      </p:sp>
      <p:pic>
        <p:nvPicPr>
          <p:cNvPr id="13" name="Picture 12" hidden="1">
            <a:extLst>
              <a:ext uri="{FF2B5EF4-FFF2-40B4-BE49-F238E27FC236}">
                <a16:creationId xmlns:a16="http://schemas.microsoft.com/office/drawing/2014/main" id="{81C38616-3467-B71A-F76F-A842A94AF28B}"/>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8D58161B-3143-BD9F-9D20-5F32ACFA7699}"/>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18" name="Picture 17">
            <a:extLst>
              <a:ext uri="{FF2B5EF4-FFF2-40B4-BE49-F238E27FC236}">
                <a16:creationId xmlns:a16="http://schemas.microsoft.com/office/drawing/2014/main" id="{FC79555C-54A8-00CB-9380-41113E931830}"/>
              </a:ext>
            </a:extLst>
          </p:cNvPr>
          <p:cNvPicPr>
            <a:picLocks noChangeAspect="1"/>
          </p:cNvPicPr>
          <p:nvPr/>
        </p:nvPicPr>
        <p:blipFill>
          <a:blip r:embed="rId4"/>
          <a:stretch>
            <a:fillRect/>
          </a:stretch>
        </p:blipFill>
        <p:spPr>
          <a:xfrm>
            <a:off x="-843244" y="14323237"/>
            <a:ext cx="6296632" cy="2261109"/>
          </a:xfrm>
          <a:prstGeom prst="rect">
            <a:avLst/>
          </a:prstGeom>
        </p:spPr>
      </p:pic>
      <p:sp>
        <p:nvSpPr>
          <p:cNvPr id="149" name="Text Placeholder 8">
            <a:extLst>
              <a:ext uri="{FF2B5EF4-FFF2-40B4-BE49-F238E27FC236}">
                <a16:creationId xmlns:a16="http://schemas.microsoft.com/office/drawing/2014/main" id="{FB8B095F-E37C-3638-FAC6-6959997309BF}"/>
              </a:ext>
            </a:extLst>
          </p:cNvPr>
          <p:cNvSpPr txBox="1">
            <a:spLocks/>
          </p:cNvSpPr>
          <p:nvPr/>
        </p:nvSpPr>
        <p:spPr>
          <a:xfrm>
            <a:off x="457200" y="1305305"/>
            <a:ext cx="5943600" cy="7319307"/>
          </a:xfrm>
          <a:prstGeom prst="rect">
            <a:avLst/>
          </a:prstGeom>
          <a:solidFill>
            <a:schemeClr val="bg1"/>
          </a:solidFill>
        </p:spPr>
        <p:txBody>
          <a:bodyPr lIns="0" tIns="0" rIns="0" bIns="0" anchor="t"/>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spcAft>
                <a:spcPts val="300"/>
              </a:spcAft>
            </a:pPr>
            <a:r>
              <a:rPr lang="en-US" sz="1050"/>
              <a:t>rates, visual clarity, and offline reliability. Industry-standard tools such as Autodesk Maya, Blender, Adobe Substance 3D, and Unity are used throughout development. Assets are optimized using level-of-detail management, texture compression strategies, and performance profiling to maintain smooth operation within the defined 10' × 10' training footprint Final deliverables include full source art assets and project files in accordance with the selected ownership model defined in the pricing table. </a:t>
            </a:r>
          </a:p>
          <a:p>
            <a:pPr>
              <a:spcBef>
                <a:spcPts val="0"/>
              </a:spcBef>
              <a:spcAft>
                <a:spcPts val="300"/>
              </a:spcAft>
            </a:pPr>
            <a:r>
              <a:rPr lang="en-US" sz="1050" b="1"/>
              <a:t>Virtual Environments: </a:t>
            </a:r>
            <a:r>
              <a:rPr lang="en-US" sz="1050"/>
              <a:t>The required baseline scope includes one primary screening environment representing a courthouse lobby checkpoint, as defined in Amendment A. This environment supports realistic screening workflows and includes controlled entry points, queue management areas, X-ray screening stations, and associated operational zones required for Post 1.</a:t>
            </a:r>
          </a:p>
          <a:p>
            <a:pPr>
              <a:spcBef>
                <a:spcPts val="0"/>
              </a:spcBef>
              <a:spcAft>
                <a:spcPts val="300"/>
              </a:spcAft>
            </a:pPr>
            <a:r>
              <a:rPr lang="en-US" sz="1050"/>
              <a:t>The courthouse lobby environment will be developed using Walden-provided reference materials and validated against real-world screening layouts and procedures. It will include realistic props, signage, lighting conditions, and spatial layouts to support authentic officer movement, safe 10' × 10' play area operation, and accurate decision-making. </a:t>
            </a:r>
          </a:p>
          <a:p>
            <a:pPr>
              <a:spcBef>
                <a:spcPts val="0"/>
              </a:spcBef>
              <a:spcAft>
                <a:spcPts val="300"/>
              </a:spcAft>
            </a:pPr>
            <a:r>
              <a:rPr lang="en-US" sz="1050"/>
              <a:t>Optional environments may either represent a non-functional variation of the courthouse lobby (visual/skin differences only) or a functionally distinct environment with modified layout, workflow design, or operational sequencing, as defined in the pricing table. Optional environments are architecturally modular and can be incorporated without changes to the core simulation engine, telemetry framework, or reporting architecture.</a:t>
            </a:r>
          </a:p>
          <a:p>
            <a:pPr>
              <a:spcBef>
                <a:spcPts val="0"/>
              </a:spcBef>
              <a:spcAft>
                <a:spcPts val="300"/>
              </a:spcAft>
            </a:pPr>
            <a:r>
              <a:rPr lang="en-US" sz="1050" b="1"/>
              <a:t>Virtual Equipment Assets: </a:t>
            </a:r>
            <a:r>
              <a:rPr lang="en-US" sz="1050"/>
              <a:t>For the required baseline scope, ForgeFX will create an interactive virtual X-ray screening system and associated operator interface consistent with courthouse lobby checkpoint operations defined in Amendment A. The X-ray system will reflect the appearance, layout, and operational behavior of real-world screening systems used by officers and will support contrast adjustment, zoom controls, threat flagging, and alarm conditions as required for Post 1.</a:t>
            </a:r>
          </a:p>
          <a:p>
            <a:pPr>
              <a:spcBef>
                <a:spcPts val="0"/>
              </a:spcBef>
              <a:spcAft>
                <a:spcPts val="300"/>
              </a:spcAft>
            </a:pPr>
            <a:endParaRPr lang="en-US" sz="1050" spc="-20"/>
          </a:p>
        </p:txBody>
      </p:sp>
      <p:grpSp>
        <p:nvGrpSpPr>
          <p:cNvPr id="6" name="Group 5">
            <a:extLst>
              <a:ext uri="{FF2B5EF4-FFF2-40B4-BE49-F238E27FC236}">
                <a16:creationId xmlns:a16="http://schemas.microsoft.com/office/drawing/2014/main" id="{4F7D4BBE-F4F0-D43E-1DA6-CFEA45958256}"/>
              </a:ext>
            </a:extLst>
          </p:cNvPr>
          <p:cNvGrpSpPr/>
          <p:nvPr/>
        </p:nvGrpSpPr>
        <p:grpSpPr>
          <a:xfrm>
            <a:off x="457200" y="5405310"/>
            <a:ext cx="1583285" cy="3325941"/>
            <a:chOff x="-1263651" y="5268640"/>
            <a:chExt cx="1583285" cy="3325941"/>
          </a:xfrm>
        </p:grpSpPr>
        <p:sp>
          <p:nvSpPr>
            <p:cNvPr id="2" name="Text Placeholder 12">
              <a:extLst>
                <a:ext uri="{FF2B5EF4-FFF2-40B4-BE49-F238E27FC236}">
                  <a16:creationId xmlns:a16="http://schemas.microsoft.com/office/drawing/2014/main" id="{57FCC498-58F6-219A-5A20-F66A1255F156}"/>
                </a:ext>
              </a:extLst>
            </p:cNvPr>
            <p:cNvSpPr txBox="1">
              <a:spLocks/>
            </p:cNvSpPr>
            <p:nvPr/>
          </p:nvSpPr>
          <p:spPr>
            <a:xfrm>
              <a:off x="-1263651" y="6883659"/>
              <a:ext cx="1583283" cy="1710922"/>
            </a:xfrm>
            <a:prstGeom prst="rect">
              <a:avLst/>
            </a:prstGeom>
            <a:solidFill>
              <a:srgbClr val="D3D9E1"/>
            </a:solidFill>
          </p:spPr>
          <p:txBody>
            <a:bodyPr rIns="91440" anchor="t"/>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spcAft>
                  <a:spcPts val="300"/>
                </a:spcAft>
                <a:buNone/>
              </a:pPr>
              <a:r>
                <a:rPr lang="en-US" sz="900" cap="all" spc="300"/>
                <a:t>Case Study: TRUMPF TRULASER 2030</a:t>
              </a:r>
            </a:p>
            <a:p>
              <a:pPr marL="0" marR="0" lvl="0" indent="0" algn="l" defTabSz="6858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9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components.</a:t>
              </a:r>
            </a:p>
          </p:txBody>
        </p:sp>
        <p:pic>
          <p:nvPicPr>
            <p:cNvPr id="5" name="Picture Placeholder 17">
              <a:extLst>
                <a:ext uri="{FF2B5EF4-FFF2-40B4-BE49-F238E27FC236}">
                  <a16:creationId xmlns:a16="http://schemas.microsoft.com/office/drawing/2014/main" id="{2648C4F4-0F7C-11B1-05CA-030AC3814940}"/>
                </a:ext>
              </a:extLst>
            </p:cNvPr>
            <p:cNvPicPr>
              <a:picLocks noChangeAspect="1"/>
            </p:cNvPicPr>
            <p:nvPr/>
          </p:nvPicPr>
          <p:blipFill rotWithShape="1">
            <a:blip r:embed="rId5"/>
            <a:srcRect l="20317" t="33777" r="47650" b="19749"/>
            <a:stretch>
              <a:fillRect/>
            </a:stretch>
          </p:blipFill>
          <p:spPr>
            <a:xfrm>
              <a:off x="-1263650" y="5268640"/>
              <a:ext cx="1583284" cy="1615017"/>
            </a:xfrm>
            <a:prstGeom prst="rect">
              <a:avLst/>
            </a:prstGeom>
          </p:spPr>
        </p:pic>
      </p:grpSp>
      <p:sp>
        <p:nvSpPr>
          <p:cNvPr id="9" name="TextBox 8">
            <a:extLst>
              <a:ext uri="{FF2B5EF4-FFF2-40B4-BE49-F238E27FC236}">
                <a16:creationId xmlns:a16="http://schemas.microsoft.com/office/drawing/2014/main" id="{C9CBAF3E-D7FB-2F86-4599-12B70D091560}"/>
              </a:ext>
            </a:extLst>
          </p:cNvPr>
          <p:cNvSpPr txBox="1"/>
          <p:nvPr/>
        </p:nvSpPr>
        <p:spPr>
          <a:xfrm>
            <a:off x="2207623" y="5400420"/>
            <a:ext cx="4497977" cy="3400931"/>
          </a:xfrm>
          <a:prstGeom prst="rect">
            <a:avLst/>
          </a:prstGeom>
          <a:noFill/>
        </p:spPr>
        <p:txBody>
          <a:bodyPr wrap="square" rtlCol="0">
            <a:spAutoFit/>
          </a:bodyPr>
          <a:lstStyle/>
          <a:p>
            <a:pPr>
              <a:spcBef>
                <a:spcPts val="0"/>
              </a:spcBef>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Walk-Through Metal Detectors (WTMD), Hand-Held Metal Detectors (HHMD), pat-down interaction logic, and associated equipment behaviors are included as part of the optional Post 2 enhancement. When selected, these systems are developed to reflect real-world screening procedures, alarm conditions, and operator workflows consistent with manual screening operations.</a:t>
            </a:r>
          </a:p>
          <a:p>
            <a:pPr>
              <a:spcBef>
                <a:spcPts val="0"/>
              </a:spcBef>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CAD data is available, it is treated as a reference starting point and reworked through geometry simplification, topology cleanup, and texture baking to create VR-ready assets optimized for standalone performance. Interactive behaviors such as control inputs, indicator lights, alarm states, and system responses are implemented within Unity and reviewed against provided SOPs to ensure alignment with real-world screening procedures. All equipment assets support accurate telemetry capture for scoring and After-Action Review. </a:t>
            </a:r>
          </a:p>
          <a:p>
            <a:pPr>
              <a:spcBef>
                <a:spcPts val="0"/>
              </a:spcBef>
              <a:spcAft>
                <a:spcPts val="300"/>
              </a:spcAft>
            </a:pPr>
            <a:r>
              <a:rPr lang="en-US" sz="105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and Interaction Methods: </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will implement interaction methods that prioritize realism, reliability, and consistent performance evaluation. Where supported by the selected hardware, hand tracking enables natural interaction with virtual equipment and screening tasks. Interaction fidelity is outcome-accurate, reinforcing correct sequencing and resolution rather than physics-level simulation. Where hand tracking is not optimal, alternative interaction methods are used without impacting scoring consistency or outcomes. </a:t>
            </a:r>
          </a:p>
        </p:txBody>
      </p:sp>
    </p:spTree>
    <p:extLst>
      <p:ext uri="{BB962C8B-B14F-4D97-AF65-F5344CB8AC3E}">
        <p14:creationId xmlns:p14="http://schemas.microsoft.com/office/powerpoint/2010/main" val="3545281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06254-A7CF-792E-C27C-8B0CA7B25AD2}"/>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D13C3FAF-C62B-87D7-876B-15CA6D040D4D}"/>
              </a:ext>
            </a:extLst>
          </p:cNvPr>
          <p:cNvSpPr>
            <a:spLocks noGrp="1" noRot="1" noMove="1" noResize="1" noEditPoints="1" noAdjustHandles="1" noChangeArrowheads="1" noChangeShapeType="1"/>
          </p:cNvSpPr>
          <p:nvPr/>
        </p:nvSpPr>
        <p:spPr>
          <a:xfrm>
            <a:off x="2207623" y="1362333"/>
            <a:ext cx="143691" cy="21972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hidden="1">
            <a:extLst>
              <a:ext uri="{FF2B5EF4-FFF2-40B4-BE49-F238E27FC236}">
                <a16:creationId xmlns:a16="http://schemas.microsoft.com/office/drawing/2014/main" id="{F2B3F255-96D0-9F8A-F5F5-1E4629B3D097}"/>
              </a:ext>
            </a:extLst>
          </p:cNvPr>
          <p:cNvPicPr>
            <a:picLocks noGrp="1" noChangeAspect="1"/>
          </p:cNvPicPr>
          <p:nvPr>
            <p:ph type="pic" sz="quarter" idx="10"/>
          </p:nvPr>
        </p:nvPicPr>
        <p:blipFill>
          <a:blip r:embed="rId2"/>
          <a:srcRect/>
          <a:stretch/>
        </p:blipFill>
        <p:spPr/>
      </p:pic>
      <p:pic>
        <p:nvPicPr>
          <p:cNvPr id="11" name="Picture Placeholder 9">
            <a:extLst>
              <a:ext uri="{FF2B5EF4-FFF2-40B4-BE49-F238E27FC236}">
                <a16:creationId xmlns:a16="http://schemas.microsoft.com/office/drawing/2014/main" id="{F00F8099-87C3-C5DC-8DC6-872F33896903}"/>
              </a:ext>
            </a:extLst>
          </p:cNvPr>
          <p:cNvPicPr preferRelativeResize="0">
            <a:picLocks noChangeAspect="1"/>
          </p:cNvPicPr>
          <p:nvPr/>
        </p:nvPicPr>
        <p:blipFill>
          <a:blip r:embed="rId2"/>
          <a:srcRect t="18887" r="1597" b="22071"/>
          <a:stretch>
            <a:fillRect/>
          </a:stretch>
        </p:blipFill>
        <p:spPr>
          <a:xfrm>
            <a:off x="0" y="0"/>
            <a:ext cx="6858000" cy="1187736"/>
          </a:xfrm>
          <a:prstGeom prst="rect">
            <a:avLst/>
          </a:prstGeom>
          <a:noFill/>
        </p:spPr>
      </p:pic>
      <p:sp>
        <p:nvSpPr>
          <p:cNvPr id="7" name="Text Placeholder 6" hidden="1">
            <a:extLst>
              <a:ext uri="{FF2B5EF4-FFF2-40B4-BE49-F238E27FC236}">
                <a16:creationId xmlns:a16="http://schemas.microsoft.com/office/drawing/2014/main" id="{33763D9F-3514-2FCA-387C-4DD492E22247}"/>
              </a:ext>
            </a:extLst>
          </p:cNvPr>
          <p:cNvSpPr>
            <a:spLocks noGrp="1"/>
          </p:cNvSpPr>
          <p:nvPr>
            <p:ph type="body" sz="quarter" idx="15"/>
          </p:nvPr>
        </p:nvSpPr>
        <p:spPr/>
        <p:txBody>
          <a:bodyPr lIns="0" tIns="182880" rIns="182880" bIns="45720" anchor="t"/>
          <a:lstStyle/>
          <a:p>
            <a:endParaRPr lang="en-US"/>
          </a:p>
        </p:txBody>
      </p:sp>
      <p:sp>
        <p:nvSpPr>
          <p:cNvPr id="4" name="HeaderGradient">
            <a:extLst>
              <a:ext uri="{FF2B5EF4-FFF2-40B4-BE49-F238E27FC236}">
                <a16:creationId xmlns:a16="http://schemas.microsoft.com/office/drawing/2014/main" id="{4630723F-8788-3C0E-E66F-269F96BD98C8}"/>
              </a:ext>
            </a:extLst>
          </p:cNvPr>
          <p:cNvSpPr/>
          <p:nvPr/>
        </p:nvSpPr>
        <p:spPr>
          <a:xfrm>
            <a:off x="0" y="38386"/>
            <a:ext cx="6857999" cy="1149350"/>
          </a:xfrm>
          <a:prstGeom prst="rect">
            <a:avLst/>
          </a:prstGeom>
          <a:gradFill flip="none" rotWithShape="1">
            <a:gsLst>
              <a:gs pos="0">
                <a:schemeClr val="tx1">
                  <a:lumMod val="95000"/>
                  <a:lumOff val="5000"/>
                  <a:alpha val="64000"/>
                </a:schemeClr>
              </a:gs>
              <a:gs pos="65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752D55-826B-8745-DA12-4776E9A9B7E9}"/>
              </a:ext>
            </a:extLst>
          </p:cNvPr>
          <p:cNvSpPr>
            <a:spLocks noGrp="1"/>
          </p:cNvSpPr>
          <p:nvPr>
            <p:ph type="title"/>
          </p:nvPr>
        </p:nvSpPr>
        <p:spPr>
          <a:xfrm>
            <a:off x="457201" y="493776"/>
            <a:ext cx="4740442" cy="411480"/>
          </a:xfrm>
        </p:spPr>
        <p:txBody>
          <a:bodyPr/>
          <a:lstStyle/>
          <a:p>
            <a:r>
              <a:rPr lang="en-US">
                <a:solidFill>
                  <a:schemeClr val="bg1"/>
                </a:solidFill>
              </a:rPr>
              <a:t>System</a:t>
            </a:r>
            <a:r>
              <a:rPr lang="en-US"/>
              <a:t> </a:t>
            </a:r>
            <a:r>
              <a:rPr lang="en-US">
                <a:solidFill>
                  <a:schemeClr val="bg1"/>
                </a:solidFill>
              </a:rPr>
              <a:t>Architecture</a:t>
            </a:r>
            <a:r>
              <a:rPr lang="en-US"/>
              <a:t> Technical Details</a:t>
            </a:r>
          </a:p>
        </p:txBody>
      </p:sp>
      <p:pic>
        <p:nvPicPr>
          <p:cNvPr id="13" name="Picture 12" hidden="1">
            <a:extLst>
              <a:ext uri="{FF2B5EF4-FFF2-40B4-BE49-F238E27FC236}">
                <a16:creationId xmlns:a16="http://schemas.microsoft.com/office/drawing/2014/main" id="{AD313C51-3FD5-ED73-79C4-A7305CE82D16}"/>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45F98AC0-91FC-2665-4717-19AFD8CEFEF6}"/>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18" name="Picture 17">
            <a:extLst>
              <a:ext uri="{FF2B5EF4-FFF2-40B4-BE49-F238E27FC236}">
                <a16:creationId xmlns:a16="http://schemas.microsoft.com/office/drawing/2014/main" id="{8F995756-95E4-2F30-D507-03C970526CD7}"/>
              </a:ext>
            </a:extLst>
          </p:cNvPr>
          <p:cNvPicPr>
            <a:picLocks noChangeAspect="1"/>
          </p:cNvPicPr>
          <p:nvPr/>
        </p:nvPicPr>
        <p:blipFill>
          <a:blip r:embed="rId4"/>
          <a:stretch>
            <a:fillRect/>
          </a:stretch>
        </p:blipFill>
        <p:spPr>
          <a:xfrm>
            <a:off x="-843244" y="14323237"/>
            <a:ext cx="6296632" cy="2261109"/>
          </a:xfrm>
          <a:prstGeom prst="rect">
            <a:avLst/>
          </a:prstGeom>
        </p:spPr>
      </p:pic>
      <p:sp>
        <p:nvSpPr>
          <p:cNvPr id="149" name="Text Placeholder 8">
            <a:extLst>
              <a:ext uri="{FF2B5EF4-FFF2-40B4-BE49-F238E27FC236}">
                <a16:creationId xmlns:a16="http://schemas.microsoft.com/office/drawing/2014/main" id="{84042A3C-736B-DB42-EDC9-6194AA592FCC}"/>
              </a:ext>
            </a:extLst>
          </p:cNvPr>
          <p:cNvSpPr txBox="1">
            <a:spLocks/>
          </p:cNvSpPr>
          <p:nvPr/>
        </p:nvSpPr>
        <p:spPr>
          <a:xfrm>
            <a:off x="457200" y="1362454"/>
            <a:ext cx="5943600" cy="7287770"/>
          </a:xfrm>
          <a:prstGeom prst="rect">
            <a:avLst/>
          </a:prstGeom>
          <a:solidFill>
            <a:schemeClr val="bg1"/>
          </a:solidFill>
        </p:spPr>
        <p:txBody>
          <a:bodyPr lIns="0" tIns="0" rIns="0" bIns="0" anchor="t"/>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spcAft>
                <a:spcPts val="300"/>
              </a:spcAft>
            </a:pPr>
            <a:r>
              <a:rPr lang="en-US" sz="1050" b="1" spc="-20"/>
              <a:t>Audio</a:t>
            </a:r>
            <a:r>
              <a:rPr lang="en-US" sz="1000" b="1" spc="-20"/>
              <a:t> </a:t>
            </a:r>
            <a:r>
              <a:rPr lang="en-US" sz="1050" b="1" spc="-20"/>
              <a:t>Narration and Sound Design: </a:t>
            </a:r>
            <a:r>
              <a:rPr lang="en-US" sz="1050"/>
              <a:t>ForgeFX will implement audio narration and environmental sound design to support learning effectiveness, realism, and accessibility. Narration is used during onboarding and practice phases to reinforce SOPs and screening logic, reducing reliance on written text and accommodating different learning styles. As scenarios progress, audio shifts to situational cues such as ambient noise, alarms, and verbal distractions that act as controlled stress inducers. Audio levels and narration are configurable by instructors to align with training objectives. ForgeFX typically leverages professional AI voice services, such as </a:t>
            </a:r>
            <a:r>
              <a:rPr lang="en-US" sz="1050" err="1"/>
              <a:t>WellSaidLabs</a:t>
            </a:r>
            <a:r>
              <a:rPr lang="en-US" sz="1050"/>
              <a:t>, while retaining flexibility to substitute equivalent solutions based on customer preference, licensing requirements, or long-term support considerations. All audio assets operate fully offline and support scoring and after-action review workflows.</a:t>
            </a:r>
          </a:p>
          <a:p>
            <a:pPr>
              <a:spcBef>
                <a:spcPts val="0"/>
              </a:spcBef>
            </a:pPr>
            <a:r>
              <a:rPr lang="en-US" sz="1050" b="1" spc="-20"/>
              <a:t>User Interface and Workflow Design: </a:t>
            </a:r>
            <a:r>
              <a:rPr lang="en-US" sz="1050" spc="-20"/>
              <a:t>ForgeFX will implement the user interface using proven design patterns from large-scale frontline training programs. Training workflows mirror real-world screening tasks, placing prompts, indicators, and controls where officers expect them rather than in abstract VR menus. Visual guidance is contextual and configurable, allowing the same experience to support guided instruction, assessment, or refresher use. Instructor and administrative functions are accessed through a separate interface, keeping officers focused on screening. All interface elements are optimized for VR readability and comfort, including those with glasses.</a:t>
            </a:r>
          </a:p>
          <a:p>
            <a:pPr>
              <a:spcBef>
                <a:spcPts val="0"/>
              </a:spcBef>
            </a:pPr>
            <a:r>
              <a:rPr lang="en-US" sz="1050" b="1" spc="-20"/>
              <a:t>Controlled Variability and Scenario Randomization: </a:t>
            </a:r>
            <a:r>
              <a:rPr lang="en-US" sz="1050" spc="-20"/>
              <a:t>ForgeFX will </a:t>
            </a:r>
            <a:r>
              <a:rPr lang="en-US" sz="1050"/>
              <a:t>a governed Dynamic Scenario Engine designed to introduce structured variability while preserving instructional consistency and scoring across trainees. </a:t>
            </a:r>
          </a:p>
          <a:p>
            <a:pPr>
              <a:spcBef>
                <a:spcPts val="0"/>
              </a:spcBef>
            </a:pPr>
            <a:r>
              <a:rPr lang="en-US" sz="1050"/>
              <a:t>At the required baseline level (Variability Level 1), the system prevents predictable repetition within a training day. No two sessions for the same learner on the same day will surface the same key event combination. Variability is applied across subject appearance, clothing, carried items, bag contents, concealment patterns, arrival timing, alarm triggers, and escalation conditions. Anti-spoiler safeguards prevent recognizable pattern reuse within the defined session window. Optional variability tiers extend this governance model:</a:t>
            </a:r>
          </a:p>
          <a:p>
            <a:pPr marL="171450" indent="-171450">
              <a:lnSpc>
                <a:spcPct val="100000"/>
              </a:lnSpc>
              <a:spcBef>
                <a:spcPts val="0"/>
              </a:spcBef>
              <a:buClr>
                <a:srgbClr val="E48217"/>
              </a:buClr>
              <a:buFont typeface="Arial" panose="020B0604020202020204" pitchFamily="34" charset="0"/>
              <a:buChar char="•"/>
            </a:pPr>
            <a:r>
              <a:rPr lang="en-US" sz="1050"/>
              <a:t>Level 2 expands the non-repeatability window across at least five sessions per learner by increasing event pool diversity, NPC behavior branches, and concealment permutations.</a:t>
            </a:r>
          </a:p>
          <a:p>
            <a:pPr marL="171450" indent="-171450">
              <a:lnSpc>
                <a:spcPct val="100000"/>
              </a:lnSpc>
              <a:spcBef>
                <a:spcPts val="0"/>
              </a:spcBef>
              <a:buClr>
                <a:srgbClr val="E48217"/>
              </a:buClr>
              <a:buFont typeface="Arial" panose="020B0604020202020204" pitchFamily="34" charset="0"/>
              <a:buChar char="•"/>
            </a:pPr>
            <a:r>
              <a:rPr lang="en-US" sz="1050"/>
              <a:t>Level 3 extends diversity across at least ten sessions per learner through expanded behavioral branching, escalation sequencing, and combinatorial logic.</a:t>
            </a:r>
          </a:p>
          <a:p>
            <a:pPr marL="171450" indent="-171450">
              <a:lnSpc>
                <a:spcPct val="100000"/>
              </a:lnSpc>
              <a:spcBef>
                <a:spcPts val="0"/>
              </a:spcBef>
              <a:buClr>
                <a:srgbClr val="E48217"/>
              </a:buClr>
              <a:buFont typeface="Arial" panose="020B0604020202020204" pitchFamily="34" charset="0"/>
              <a:buChar char="•"/>
            </a:pPr>
            <a:r>
              <a:rPr lang="en-US" sz="1050"/>
              <a:t>Level 4 maximizes long-term experiential diversity through advanced event weighting and combinatorial governance designed to minimize repeat exposure across extended training cycles.</a:t>
            </a:r>
          </a:p>
          <a:p>
            <a:pPr>
              <a:spcBef>
                <a:spcPts val="0"/>
              </a:spcBef>
            </a:pPr>
            <a:r>
              <a:rPr lang="en-US" sz="1050"/>
              <a:t>NPC behavior is driven by a governed decision model that evaluates contextual factors such as officer proximity, issued commands, queue dynamics, and assigned scenario role. Responses are weighted and rule-bound rather than randomly generated, ensuring realistic adaptation without uncontrolled variability.</a:t>
            </a:r>
          </a:p>
          <a:p>
            <a:pPr>
              <a:spcBef>
                <a:spcPts val="0"/>
              </a:spcBef>
            </a:pPr>
            <a:r>
              <a:rPr lang="en-US" sz="1050"/>
              <a:t>All variability tiers operate within instructional guardrails that enforce required learning objectives, stress bounds, and evaluation criteria. This ensures that increased diversity does not compromise scoring integrity, procedural evaluation, or training consistency.</a:t>
            </a:r>
          </a:p>
        </p:txBody>
      </p:sp>
    </p:spTree>
    <p:extLst>
      <p:ext uri="{BB962C8B-B14F-4D97-AF65-F5344CB8AC3E}">
        <p14:creationId xmlns:p14="http://schemas.microsoft.com/office/powerpoint/2010/main" val="880457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1DDCA-89BD-69E5-54E9-63F3EA9C4A77}"/>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146D182F-2440-E31D-7CDF-6E86F634DC3E}"/>
              </a:ext>
            </a:extLst>
          </p:cNvPr>
          <p:cNvSpPr>
            <a:spLocks noGrp="1" noRot="1" noMove="1" noResize="1" noEditPoints="1" noAdjustHandles="1" noChangeArrowheads="1" noChangeShapeType="1"/>
          </p:cNvSpPr>
          <p:nvPr/>
        </p:nvSpPr>
        <p:spPr>
          <a:xfrm>
            <a:off x="2207623" y="1362333"/>
            <a:ext cx="143691" cy="21972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hidden="1">
            <a:extLst>
              <a:ext uri="{FF2B5EF4-FFF2-40B4-BE49-F238E27FC236}">
                <a16:creationId xmlns:a16="http://schemas.microsoft.com/office/drawing/2014/main" id="{4DD3166C-4BBF-4179-7B97-FA3AFD7B05ED}"/>
              </a:ext>
            </a:extLst>
          </p:cNvPr>
          <p:cNvPicPr>
            <a:picLocks noGrp="1" noChangeAspect="1"/>
          </p:cNvPicPr>
          <p:nvPr>
            <p:ph type="pic" sz="quarter" idx="10"/>
          </p:nvPr>
        </p:nvPicPr>
        <p:blipFill>
          <a:blip r:embed="rId2"/>
          <a:srcRect/>
          <a:stretch/>
        </p:blipFill>
        <p:spPr/>
      </p:pic>
      <p:pic>
        <p:nvPicPr>
          <p:cNvPr id="11" name="Picture Placeholder 9">
            <a:extLst>
              <a:ext uri="{FF2B5EF4-FFF2-40B4-BE49-F238E27FC236}">
                <a16:creationId xmlns:a16="http://schemas.microsoft.com/office/drawing/2014/main" id="{B21CFB5F-9A7E-44F8-3D94-752D51A16345}"/>
              </a:ext>
            </a:extLst>
          </p:cNvPr>
          <p:cNvPicPr preferRelativeResize="0">
            <a:picLocks noChangeAspect="1"/>
          </p:cNvPicPr>
          <p:nvPr/>
        </p:nvPicPr>
        <p:blipFill>
          <a:blip r:embed="rId2"/>
          <a:srcRect t="18887" r="1597" b="22071"/>
          <a:stretch>
            <a:fillRect/>
          </a:stretch>
        </p:blipFill>
        <p:spPr>
          <a:xfrm>
            <a:off x="0" y="0"/>
            <a:ext cx="6858000" cy="1187736"/>
          </a:xfrm>
          <a:prstGeom prst="rect">
            <a:avLst/>
          </a:prstGeom>
          <a:noFill/>
        </p:spPr>
      </p:pic>
      <p:sp>
        <p:nvSpPr>
          <p:cNvPr id="7" name="Text Placeholder 6" hidden="1">
            <a:extLst>
              <a:ext uri="{FF2B5EF4-FFF2-40B4-BE49-F238E27FC236}">
                <a16:creationId xmlns:a16="http://schemas.microsoft.com/office/drawing/2014/main" id="{AA1DFB8A-4A66-F6C8-A9E7-A9E809542BD1}"/>
              </a:ext>
            </a:extLst>
          </p:cNvPr>
          <p:cNvSpPr>
            <a:spLocks noGrp="1"/>
          </p:cNvSpPr>
          <p:nvPr>
            <p:ph type="body" sz="quarter" idx="15"/>
          </p:nvPr>
        </p:nvSpPr>
        <p:spPr/>
        <p:txBody>
          <a:bodyPr lIns="0" tIns="182880" rIns="182880" bIns="45720" anchor="t"/>
          <a:lstStyle/>
          <a:p>
            <a:endParaRPr lang="en-US"/>
          </a:p>
        </p:txBody>
      </p:sp>
      <p:sp>
        <p:nvSpPr>
          <p:cNvPr id="4" name="HeaderGradient">
            <a:extLst>
              <a:ext uri="{FF2B5EF4-FFF2-40B4-BE49-F238E27FC236}">
                <a16:creationId xmlns:a16="http://schemas.microsoft.com/office/drawing/2014/main" id="{DE72A8BF-EC59-2A19-AE27-A7DDDF84AAF7}"/>
              </a:ext>
            </a:extLst>
          </p:cNvPr>
          <p:cNvSpPr/>
          <p:nvPr/>
        </p:nvSpPr>
        <p:spPr>
          <a:xfrm>
            <a:off x="0" y="38386"/>
            <a:ext cx="6857999" cy="1149350"/>
          </a:xfrm>
          <a:prstGeom prst="rect">
            <a:avLst/>
          </a:prstGeom>
          <a:gradFill flip="none" rotWithShape="1">
            <a:gsLst>
              <a:gs pos="0">
                <a:schemeClr val="tx1">
                  <a:lumMod val="95000"/>
                  <a:lumOff val="5000"/>
                  <a:alpha val="64000"/>
                </a:schemeClr>
              </a:gs>
              <a:gs pos="65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AED6516-9D75-C093-4B03-4C82D481DA2D}"/>
              </a:ext>
            </a:extLst>
          </p:cNvPr>
          <p:cNvSpPr>
            <a:spLocks noGrp="1"/>
          </p:cNvSpPr>
          <p:nvPr>
            <p:ph type="title"/>
          </p:nvPr>
        </p:nvSpPr>
        <p:spPr>
          <a:xfrm>
            <a:off x="457201" y="493776"/>
            <a:ext cx="4740442" cy="411480"/>
          </a:xfrm>
        </p:spPr>
        <p:txBody>
          <a:bodyPr/>
          <a:lstStyle/>
          <a:p>
            <a:r>
              <a:rPr lang="en-US">
                <a:solidFill>
                  <a:schemeClr val="bg1"/>
                </a:solidFill>
              </a:rPr>
              <a:t>System</a:t>
            </a:r>
            <a:r>
              <a:rPr lang="en-US"/>
              <a:t> </a:t>
            </a:r>
            <a:r>
              <a:rPr lang="en-US">
                <a:solidFill>
                  <a:schemeClr val="bg1"/>
                </a:solidFill>
              </a:rPr>
              <a:t>Architecture</a:t>
            </a:r>
            <a:r>
              <a:rPr lang="en-US"/>
              <a:t> Technical Details</a:t>
            </a:r>
          </a:p>
        </p:txBody>
      </p:sp>
      <p:pic>
        <p:nvPicPr>
          <p:cNvPr id="13" name="Picture 12" hidden="1">
            <a:extLst>
              <a:ext uri="{FF2B5EF4-FFF2-40B4-BE49-F238E27FC236}">
                <a16:creationId xmlns:a16="http://schemas.microsoft.com/office/drawing/2014/main" id="{53043C6D-0FC3-AFAD-C347-B611B97A7984}"/>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1C36990-061F-573D-8821-A63C1084430B}"/>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149" name="Text Placeholder 8">
            <a:extLst>
              <a:ext uri="{FF2B5EF4-FFF2-40B4-BE49-F238E27FC236}">
                <a16:creationId xmlns:a16="http://schemas.microsoft.com/office/drawing/2014/main" id="{EBCAFC5D-BEF6-111C-C6D3-1DA90AD91486}"/>
              </a:ext>
            </a:extLst>
          </p:cNvPr>
          <p:cNvSpPr txBox="1">
            <a:spLocks/>
          </p:cNvSpPr>
          <p:nvPr/>
        </p:nvSpPr>
        <p:spPr>
          <a:xfrm>
            <a:off x="457201" y="1362455"/>
            <a:ext cx="5943598" cy="7381495"/>
          </a:xfrm>
          <a:prstGeom prst="rect">
            <a:avLst/>
          </a:prstGeom>
          <a:solidFill>
            <a:schemeClr val="bg1"/>
          </a:solidFill>
        </p:spPr>
        <p:txBody>
          <a:bodyPr lIns="0" tIns="0" rIns="0" bIns="0" anchor="t"/>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r>
              <a:rPr lang="en-US" sz="1050" b="1" spc="-20">
                <a:latin typeface="Calibri"/>
                <a:ea typeface="Calibri"/>
                <a:cs typeface="Calibri"/>
              </a:rPr>
              <a:t>NPC Implementation: </a:t>
            </a:r>
            <a:r>
              <a:rPr lang="en-US" sz="1050" spc="-20"/>
              <a:t>The solution will include a defined set of six 3D character avatars used to present screening scenarios and interactions. NPC behavior and dialogue are driven by a controlled library of scripted actions and responses aligned to training objectives. NPC speech is delivered using pre recorded voice assets.</a:t>
            </a:r>
          </a:p>
          <a:p>
            <a:pPr>
              <a:spcBef>
                <a:spcPts val="0"/>
              </a:spcBef>
            </a:pPr>
            <a:r>
              <a:rPr lang="en-US" sz="1050" spc="-20"/>
              <a:t>Trainee interactions with NPCs are handled through structured, menu driven response selections. NPC behavior logic is implemented using a deterministic, rule-based decision model that ensures predictable, testable outcomes suitable for training and evaluation. This approach avoids reliance on non-deterministic neural networks or generative AI and supports consistent instructional delivery and scoring. NPC behavior selection is governed by scenario context and variability rules to support realistic variation while maintaining evaluable outcomes.</a:t>
            </a:r>
          </a:p>
          <a:p>
            <a:pPr>
              <a:spcBef>
                <a:spcPts val="0"/>
              </a:spcBef>
            </a:pPr>
            <a:r>
              <a:rPr lang="en-US" sz="1050" b="1" spc="-20"/>
              <a:t>Stress Inducers and Environmental Pressure: </a:t>
            </a:r>
            <a:r>
              <a:rPr lang="en-US" sz="1050" spc="-20"/>
              <a:t>Stress is introduced through configurable scenario elements designed to reflect operational pressure conditions encountered during real world screening. </a:t>
            </a:r>
            <a:r>
              <a:rPr lang="en-US" sz="1050"/>
              <a:t>At the required baseline (Stressor Level 1), stress is applied through typical day-to-day operational conditions, including background crowd noise, intermittent equipment alarms, doors opening and closing, and routine queue management with approximately three NPCs present. </a:t>
            </a:r>
            <a:endParaRPr lang="en-US" sz="1050" spc="-20"/>
          </a:p>
          <a:p>
            <a:pPr>
              <a:spcBef>
                <a:spcPts val="0"/>
              </a:spcBef>
              <a:spcAft>
                <a:spcPts val="300"/>
              </a:spcAft>
            </a:pPr>
            <a:r>
              <a:rPr lang="fr-FR" sz="1050"/>
              <a:t>Optional stresser tiers expand environmental intensity:</a:t>
            </a:r>
          </a:p>
          <a:p>
            <a:pPr marL="171450" indent="-171450">
              <a:spcBef>
                <a:spcPts val="0"/>
              </a:spcBef>
              <a:spcAft>
                <a:spcPts val="300"/>
              </a:spcAft>
              <a:buClr>
                <a:srgbClr val="E48217"/>
              </a:buClr>
              <a:buFont typeface="Arial" panose="020B0604020202020204" pitchFamily="34" charset="0"/>
              <a:buChar char="•"/>
            </a:pPr>
            <a:r>
              <a:rPr lang="en-US" sz="1050"/>
              <a:t>Level 2 increases queue density (up to six NPCs), introduces additional environmental audio elements such as external sirens or traffic noise, adds alarm-based disruptions (e.g., smoke or fire alerts), and elevates NPC background volume and activity.</a:t>
            </a:r>
          </a:p>
          <a:p>
            <a:pPr marL="171450" indent="-171450">
              <a:spcBef>
                <a:spcPts val="0"/>
              </a:spcBef>
              <a:spcAft>
                <a:spcPts val="300"/>
              </a:spcAft>
              <a:buClr>
                <a:srgbClr val="E48217"/>
              </a:buClr>
              <a:buFont typeface="Arial" panose="020B0604020202020204" pitchFamily="34" charset="0"/>
              <a:buChar char="•"/>
            </a:pPr>
            <a:r>
              <a:rPr lang="en-US" sz="1050"/>
              <a:t>Level 3 includes Level 2 functionality and further escalates environmental pressure through increased NPC agitation, reduced compliance behaviors, active learner interruptions, and compounded stressor overlap across the defined stressor pool</a:t>
            </a:r>
            <a:endParaRPr lang="fr-FR" sz="1050"/>
          </a:p>
          <a:p>
            <a:pPr>
              <a:spcBef>
                <a:spcPts val="0"/>
              </a:spcBef>
              <a:spcAft>
                <a:spcPts val="300"/>
              </a:spcAft>
            </a:pPr>
            <a:r>
              <a:rPr lang="en-US" sz="1050"/>
              <a:t>Difficulty settings operate independently of stressor tiers and govern threat frequency, concealment complexity, behavioral branching depth, and escalation likelihood. This allows the system to progress from guided training conditions to higher-stress assessment modes without altering the structural stressor framework. All stress elements are governed through defined instructional guardrails and variability rules to ensure scenarios remain instructionally valid, evaluable, and aligned with defined learning objectives.</a:t>
            </a:r>
          </a:p>
          <a:p>
            <a:pPr>
              <a:spcBef>
                <a:spcPts val="0"/>
              </a:spcBef>
              <a:spcAft>
                <a:spcPts val="300"/>
              </a:spcAft>
            </a:pPr>
            <a:r>
              <a:rPr lang="en-US" sz="1050" b="1">
                <a:latin typeface="Calibri"/>
                <a:ea typeface="Calibri"/>
                <a:cs typeface="Calibri"/>
              </a:rPr>
              <a:t>Escalation, Weapon Use, &amp; Performance Tracking: </a:t>
            </a:r>
            <a:r>
              <a:rPr lang="en-US" sz="1050"/>
              <a:t>Escalation scenarios are governed by the same runtime variability and rule enforcement architecture described above, ensuring escalation remains instructionally controlled and evaluable. ForgeFX will implement escalation scenarios as controlled, gated scenario paths within the training system. When an active intruder scenario occurs, officers transition to weapon response using supported physical weapon replicas using mounted controllers. Each training kit includes two Ace XR </a:t>
            </a:r>
            <a:r>
              <a:rPr lang="en-US" sz="1050" err="1"/>
              <a:t>Arctus</a:t>
            </a:r>
            <a:r>
              <a:rPr lang="en-US" sz="1050"/>
              <a:t> handsets, Glock-profile VR pistol replicas. The handsets mount the VR controller internally for full tracking of draw time, aim direction, and trigger activation. Each weapon is paired with a </a:t>
            </a:r>
            <a:r>
              <a:rPr lang="en-US" sz="1050" err="1"/>
              <a:t>Kydex</a:t>
            </a:r>
            <a:r>
              <a:rPr lang="en-US" sz="1050"/>
              <a:t> outside-the-waistband training holster, enabling trainees to practice realistic holster-to-ready transitions during escalation scenarios. </a:t>
            </a:r>
          </a:p>
          <a:p>
            <a:pPr>
              <a:spcBef>
                <a:spcPts val="0"/>
              </a:spcBef>
              <a:spcAft>
                <a:spcPts val="300"/>
              </a:spcAft>
            </a:pPr>
            <a:r>
              <a:rPr lang="en-US" sz="1050" b="1">
                <a:latin typeface="Calibri"/>
                <a:ea typeface="Calibri"/>
                <a:cs typeface="Calibri"/>
              </a:rPr>
              <a:t>Performance Reporting, Data Export, and AAR: </a:t>
            </a:r>
            <a:r>
              <a:rPr lang="en-US" sz="1050"/>
              <a:t>The system captures structured performance data for each session, including learner actions, timing metrics, decision outcomes, escalation events, and session scoring. As part of the standard simulation package, data is exportable in downloadable CSV format and includes operational metrics such as subjects processed, detection events, false positives, misses, decision-time metrics (mean/median/max), active-intruder occurrence (Y/N), intruder response telemetry, as well</a:t>
            </a:r>
            <a:endParaRPr lang="en-US" sz="1000"/>
          </a:p>
        </p:txBody>
      </p:sp>
    </p:spTree>
    <p:extLst>
      <p:ext uri="{BB962C8B-B14F-4D97-AF65-F5344CB8AC3E}">
        <p14:creationId xmlns:p14="http://schemas.microsoft.com/office/powerpoint/2010/main" val="33480657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1F374-DFED-BA23-6580-95FFD637AB98}"/>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330F617B-FB44-6131-C801-B1F7F90BD0BF}"/>
              </a:ext>
            </a:extLst>
          </p:cNvPr>
          <p:cNvSpPr>
            <a:spLocks noGrp="1" noRot="1" noMove="1" noResize="1" noEditPoints="1" noAdjustHandles="1" noChangeArrowheads="1" noChangeShapeType="1"/>
          </p:cNvSpPr>
          <p:nvPr/>
        </p:nvSpPr>
        <p:spPr>
          <a:xfrm>
            <a:off x="2207623" y="1362333"/>
            <a:ext cx="143691" cy="21972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hidden="1">
            <a:extLst>
              <a:ext uri="{FF2B5EF4-FFF2-40B4-BE49-F238E27FC236}">
                <a16:creationId xmlns:a16="http://schemas.microsoft.com/office/drawing/2014/main" id="{DA8D79C9-998A-5C50-F777-281D6F27524A}"/>
              </a:ext>
            </a:extLst>
          </p:cNvPr>
          <p:cNvPicPr>
            <a:picLocks noGrp="1" noChangeAspect="1"/>
          </p:cNvPicPr>
          <p:nvPr>
            <p:ph type="pic" sz="quarter" idx="10"/>
          </p:nvPr>
        </p:nvPicPr>
        <p:blipFill>
          <a:blip r:embed="rId2"/>
          <a:srcRect/>
          <a:stretch/>
        </p:blipFill>
        <p:spPr/>
      </p:pic>
      <p:pic>
        <p:nvPicPr>
          <p:cNvPr id="11" name="Picture Placeholder 9">
            <a:extLst>
              <a:ext uri="{FF2B5EF4-FFF2-40B4-BE49-F238E27FC236}">
                <a16:creationId xmlns:a16="http://schemas.microsoft.com/office/drawing/2014/main" id="{84A635EC-BBEC-5B71-C9AB-C5BFA3B95E8F}"/>
              </a:ext>
            </a:extLst>
          </p:cNvPr>
          <p:cNvPicPr preferRelativeResize="0">
            <a:picLocks noChangeAspect="1"/>
          </p:cNvPicPr>
          <p:nvPr/>
        </p:nvPicPr>
        <p:blipFill>
          <a:blip r:embed="rId2"/>
          <a:srcRect t="18887" r="1597" b="22071"/>
          <a:stretch>
            <a:fillRect/>
          </a:stretch>
        </p:blipFill>
        <p:spPr>
          <a:xfrm>
            <a:off x="0" y="0"/>
            <a:ext cx="6858000" cy="1187736"/>
          </a:xfrm>
          <a:prstGeom prst="rect">
            <a:avLst/>
          </a:prstGeom>
          <a:noFill/>
        </p:spPr>
      </p:pic>
      <p:sp>
        <p:nvSpPr>
          <p:cNvPr id="7" name="Text Placeholder 6" hidden="1">
            <a:extLst>
              <a:ext uri="{FF2B5EF4-FFF2-40B4-BE49-F238E27FC236}">
                <a16:creationId xmlns:a16="http://schemas.microsoft.com/office/drawing/2014/main" id="{6D7E0CED-2366-D1A2-C80B-2D883FBDF63A}"/>
              </a:ext>
            </a:extLst>
          </p:cNvPr>
          <p:cNvSpPr>
            <a:spLocks noGrp="1"/>
          </p:cNvSpPr>
          <p:nvPr>
            <p:ph type="body" sz="quarter" idx="15"/>
          </p:nvPr>
        </p:nvSpPr>
        <p:spPr/>
        <p:txBody>
          <a:bodyPr lIns="0" tIns="182880" rIns="182880" bIns="45720" anchor="t"/>
          <a:lstStyle/>
          <a:p>
            <a:endParaRPr lang="en-US"/>
          </a:p>
        </p:txBody>
      </p:sp>
      <p:sp>
        <p:nvSpPr>
          <p:cNvPr id="4" name="HeaderGradient">
            <a:extLst>
              <a:ext uri="{FF2B5EF4-FFF2-40B4-BE49-F238E27FC236}">
                <a16:creationId xmlns:a16="http://schemas.microsoft.com/office/drawing/2014/main" id="{26DC96F5-877D-430C-7A3F-BFD35AB07281}"/>
              </a:ext>
            </a:extLst>
          </p:cNvPr>
          <p:cNvSpPr/>
          <p:nvPr/>
        </p:nvSpPr>
        <p:spPr>
          <a:xfrm>
            <a:off x="0" y="38386"/>
            <a:ext cx="6857999" cy="1149350"/>
          </a:xfrm>
          <a:prstGeom prst="rect">
            <a:avLst/>
          </a:prstGeom>
          <a:gradFill flip="none" rotWithShape="1">
            <a:gsLst>
              <a:gs pos="0">
                <a:schemeClr val="tx1">
                  <a:lumMod val="95000"/>
                  <a:lumOff val="5000"/>
                  <a:alpha val="64000"/>
                </a:schemeClr>
              </a:gs>
              <a:gs pos="65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25AFDB42-7665-E652-141C-98932499C2C2}"/>
              </a:ext>
            </a:extLst>
          </p:cNvPr>
          <p:cNvSpPr>
            <a:spLocks noGrp="1"/>
          </p:cNvSpPr>
          <p:nvPr>
            <p:ph type="title"/>
          </p:nvPr>
        </p:nvSpPr>
        <p:spPr>
          <a:xfrm>
            <a:off x="457201" y="493776"/>
            <a:ext cx="4740442" cy="411480"/>
          </a:xfrm>
        </p:spPr>
        <p:txBody>
          <a:bodyPr/>
          <a:lstStyle/>
          <a:p>
            <a:r>
              <a:rPr lang="en-US">
                <a:solidFill>
                  <a:schemeClr val="bg1"/>
                </a:solidFill>
              </a:rPr>
              <a:t>System</a:t>
            </a:r>
            <a:r>
              <a:rPr lang="en-US"/>
              <a:t> </a:t>
            </a:r>
            <a:r>
              <a:rPr lang="en-US">
                <a:solidFill>
                  <a:schemeClr val="bg1"/>
                </a:solidFill>
              </a:rPr>
              <a:t>Architecture</a:t>
            </a:r>
            <a:r>
              <a:rPr lang="en-US"/>
              <a:t> Technical Details</a:t>
            </a:r>
          </a:p>
        </p:txBody>
      </p:sp>
      <p:pic>
        <p:nvPicPr>
          <p:cNvPr id="13" name="Picture 12" hidden="1">
            <a:extLst>
              <a:ext uri="{FF2B5EF4-FFF2-40B4-BE49-F238E27FC236}">
                <a16:creationId xmlns:a16="http://schemas.microsoft.com/office/drawing/2014/main" id="{0BDD3794-4813-1D42-0742-E07AF9048906}"/>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2D2079F5-C6FA-D1C3-E163-99AAB736479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149" name="Text Placeholder 8">
            <a:extLst>
              <a:ext uri="{FF2B5EF4-FFF2-40B4-BE49-F238E27FC236}">
                <a16:creationId xmlns:a16="http://schemas.microsoft.com/office/drawing/2014/main" id="{B2D83198-A615-5060-AB25-9C0C71F18B51}"/>
              </a:ext>
            </a:extLst>
          </p:cNvPr>
          <p:cNvSpPr txBox="1">
            <a:spLocks/>
          </p:cNvSpPr>
          <p:nvPr/>
        </p:nvSpPr>
        <p:spPr>
          <a:xfrm>
            <a:off x="457201" y="1362456"/>
            <a:ext cx="5943598" cy="7391020"/>
          </a:xfrm>
          <a:prstGeom prst="rect">
            <a:avLst/>
          </a:prstGeom>
          <a:solidFill>
            <a:schemeClr val="bg1"/>
          </a:solidFill>
        </p:spPr>
        <p:txBody>
          <a:bodyPr lIns="0" tIns="0" rIns="0" bIns="0" anchor="t"/>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spcAft>
                <a:spcPts val="300"/>
              </a:spcAft>
            </a:pPr>
            <a:r>
              <a:rPr lang="en-US" sz="1050"/>
              <a:t>as identity and session fields including username, user ID, session date and time, start time (UTC), end time (UTC), and final score.</a:t>
            </a:r>
          </a:p>
          <a:p>
            <a:pPr>
              <a:spcBef>
                <a:spcPts val="0"/>
              </a:spcBef>
              <a:spcAft>
                <a:spcPts val="300"/>
              </a:spcAft>
            </a:pPr>
            <a:r>
              <a:rPr lang="en-US" sz="1050"/>
              <a:t>After-Action Review (AAR) summaries are generated in-application at the conclusion of each session and are available directly on the headset. These summaries present performance metrics, timing data, procedural outcomes, and escalation results aligned to the reporting fields above.</a:t>
            </a:r>
          </a:p>
          <a:p>
            <a:pPr>
              <a:spcBef>
                <a:spcPts val="0"/>
              </a:spcBef>
              <a:spcAft>
                <a:spcPts val="300"/>
              </a:spcAft>
            </a:pPr>
            <a:r>
              <a:rPr lang="en-US" sz="1050"/>
              <a:t>All session data is securely stored locally in encrypted form. </a:t>
            </a:r>
            <a:r>
              <a:rPr lang="en-US" sz="1050" i="1"/>
              <a:t>The system supports both connected and offline deployment models: </a:t>
            </a:r>
            <a:r>
              <a:rPr lang="en-US" sz="1050"/>
              <a:t>CSV exports may be retrieved directly from the headset without live connectivity, and when network access is available, session data may automatically synchronize to an optional centralized reporting destination. A comprehensive web-based dashboard, external API integration, and replay-by-seed capability are available as optional enhancements and are priced separately in the updated pricing table.</a:t>
            </a:r>
          </a:p>
          <a:p>
            <a:pPr>
              <a:spcBef>
                <a:spcPts val="0"/>
              </a:spcBef>
              <a:spcAft>
                <a:spcPts val="300"/>
              </a:spcAft>
            </a:pPr>
            <a:r>
              <a:rPr lang="en-US" sz="1050" b="1"/>
              <a:t>Learner Access, Usability &amp; Safety. </a:t>
            </a:r>
            <a:r>
              <a:rPr lang="en-US" sz="1050"/>
              <a:t>ForgeFX designs immersive training systems to support non-technical users through intuitive interaction patterns, consistent control schemes, and contextual in-application cues that minimize cognitive load and allow officers to focus on task execution and decision-making. To reduce motion discomfort, fatigue, and accessibility barriers, the system incorporates the following design and engineering practices:</a:t>
            </a:r>
          </a:p>
          <a:p>
            <a:pPr marL="171450" indent="-171450">
              <a:spcBef>
                <a:spcPts val="0"/>
              </a:spcBef>
              <a:spcAft>
                <a:spcPts val="300"/>
              </a:spcAft>
              <a:buClr>
                <a:srgbClr val="E48217"/>
              </a:buClr>
              <a:buFont typeface="Arial" panose="020B0604020202020204" pitchFamily="34" charset="0"/>
              <a:buChar char="•"/>
            </a:pPr>
            <a:r>
              <a:rPr lang="en-US" sz="1050"/>
              <a:t>Stable, high frame-rate performance across supported standalone hardware to minimize latency and visual judder</a:t>
            </a:r>
          </a:p>
          <a:p>
            <a:pPr marL="171450" indent="-171450">
              <a:spcBef>
                <a:spcPts val="0"/>
              </a:spcBef>
              <a:spcAft>
                <a:spcPts val="300"/>
              </a:spcAft>
              <a:buClr>
                <a:srgbClr val="E48217"/>
              </a:buClr>
              <a:buFont typeface="Arial" panose="020B0604020202020204" pitchFamily="34" charset="0"/>
              <a:buChar char="•"/>
            </a:pPr>
            <a:r>
              <a:rPr lang="en-US" sz="1050"/>
              <a:t>Limited artificial locomotion, favoring natural head and hand movement within the defined 10' × 10' training footprint</a:t>
            </a:r>
          </a:p>
          <a:p>
            <a:pPr marL="171450" indent="-171450">
              <a:spcBef>
                <a:spcPts val="0"/>
              </a:spcBef>
              <a:spcAft>
                <a:spcPts val="300"/>
              </a:spcAft>
              <a:buClr>
                <a:srgbClr val="E48217"/>
              </a:buClr>
              <a:buFont typeface="Arial" panose="020B0604020202020204" pitchFamily="34" charset="0"/>
              <a:buChar char="•"/>
            </a:pPr>
            <a:r>
              <a:rPr lang="en-US" sz="1050"/>
              <a:t>Predictable camera behavior with no unexpected acceleration or forced rotation</a:t>
            </a:r>
          </a:p>
          <a:p>
            <a:pPr marL="171450" indent="-171450">
              <a:spcBef>
                <a:spcPts val="0"/>
              </a:spcBef>
              <a:spcAft>
                <a:spcPts val="300"/>
              </a:spcAft>
              <a:buClr>
                <a:srgbClr val="E48217"/>
              </a:buClr>
              <a:buFont typeface="Arial" panose="020B0604020202020204" pitchFamily="34" charset="0"/>
              <a:buChar char="•"/>
            </a:pPr>
            <a:r>
              <a:rPr lang="en-US" sz="1050"/>
              <a:t>Selective vignetting during high-motion events to reduce peripheral visual strain</a:t>
            </a:r>
          </a:p>
          <a:p>
            <a:pPr marL="171450" indent="-171450">
              <a:spcBef>
                <a:spcPts val="0"/>
              </a:spcBef>
              <a:spcAft>
                <a:spcPts val="300"/>
              </a:spcAft>
              <a:buClr>
                <a:srgbClr val="E48217"/>
              </a:buClr>
              <a:buFont typeface="Arial" panose="020B0604020202020204" pitchFamily="34" charset="0"/>
              <a:buChar char="•"/>
            </a:pPr>
            <a:r>
              <a:rPr lang="en-US" sz="1050"/>
              <a:t>Modular session design that supports natural breaks and reduces sustained physical fatigue</a:t>
            </a:r>
          </a:p>
          <a:p>
            <a:pPr marL="171450" indent="-171450">
              <a:spcBef>
                <a:spcPts val="0"/>
              </a:spcBef>
              <a:spcAft>
                <a:spcPts val="300"/>
              </a:spcAft>
              <a:buClr>
                <a:srgbClr val="E48217"/>
              </a:buClr>
              <a:buFont typeface="Arial" panose="020B0604020202020204" pitchFamily="34" charset="0"/>
              <a:buChar char="•"/>
            </a:pPr>
            <a:r>
              <a:rPr lang="en-US" sz="1050"/>
              <a:t>Redundant visual cues using shape, iconography, contrast, and spatial placement rather than color alone</a:t>
            </a:r>
          </a:p>
          <a:p>
            <a:pPr marL="171450" indent="-171450">
              <a:spcBef>
                <a:spcPts val="0"/>
              </a:spcBef>
              <a:spcAft>
                <a:spcPts val="300"/>
              </a:spcAft>
              <a:buClr>
                <a:srgbClr val="E48217"/>
              </a:buClr>
              <a:buFont typeface="Arial" panose="020B0604020202020204" pitchFamily="34" charset="0"/>
              <a:buChar char="•"/>
            </a:pPr>
            <a:r>
              <a:rPr lang="en-US" sz="1050"/>
              <a:t>Audio and spatial cues to reinforce critical visual information</a:t>
            </a:r>
          </a:p>
          <a:p>
            <a:pPr marL="171450" indent="-171450">
              <a:spcBef>
                <a:spcPts val="0"/>
              </a:spcBef>
              <a:spcAft>
                <a:spcPts val="300"/>
              </a:spcAft>
              <a:buClr>
                <a:srgbClr val="E48217"/>
              </a:buClr>
              <a:buFont typeface="Arial" panose="020B0604020202020204" pitchFamily="34" charset="0"/>
              <a:buChar char="•"/>
            </a:pPr>
            <a:r>
              <a:rPr lang="en-US" sz="1050"/>
              <a:t>Headset fit and balance guidance to support comfortable use with or without glasses</a:t>
            </a:r>
          </a:p>
          <a:p>
            <a:pPr marL="171450" indent="-171450">
              <a:spcBef>
                <a:spcPts val="0"/>
              </a:spcBef>
              <a:spcAft>
                <a:spcPts val="300"/>
              </a:spcAft>
              <a:buClr>
                <a:srgbClr val="E48217"/>
              </a:buClr>
              <a:buFont typeface="Arial" panose="020B0604020202020204" pitchFamily="34" charset="0"/>
              <a:buChar char="•"/>
            </a:pPr>
            <a:r>
              <a:rPr lang="en-US" sz="1050"/>
              <a:t>The system is designed to accommodate learners with varying levels of technical familiarity while maintaining operational realism and training fidelity.</a:t>
            </a:r>
          </a:p>
          <a:p>
            <a:pPr>
              <a:spcBef>
                <a:spcPts val="0"/>
              </a:spcBef>
              <a:spcAft>
                <a:spcPts val="300"/>
              </a:spcAft>
              <a:buClr>
                <a:srgbClr val="E48217"/>
              </a:buClr>
            </a:pPr>
            <a:r>
              <a:rPr lang="en-US" sz="1050"/>
              <a:t>The training experience will be designed to operate safely within a defined 10′ × 10′ open-area footprint, with all interaction zones and escalation movements spatially constrained to ensure safe operation within the training boundary.</a:t>
            </a:r>
          </a:p>
          <a:p>
            <a:pPr>
              <a:spcBef>
                <a:spcPts val="0"/>
              </a:spcBef>
              <a:spcAft>
                <a:spcPts val="300"/>
              </a:spcAft>
              <a:buClr>
                <a:srgbClr val="E48217"/>
              </a:buClr>
            </a:pPr>
            <a:r>
              <a:rPr lang="en-US" sz="1050"/>
              <a:t>The simulation will support secure learner sign-in using employee ID and full name prior to session initiation. These identifiers are captured as required session metadata and are included in all performance records, CSV exports, and synchronized reporting outputs.</a:t>
            </a:r>
          </a:p>
          <a:p>
            <a:pPr>
              <a:spcBef>
                <a:spcPts val="0"/>
              </a:spcBef>
              <a:spcAft>
                <a:spcPts val="300"/>
              </a:spcAft>
              <a:buClr>
                <a:srgbClr val="E48217"/>
              </a:buClr>
            </a:pPr>
            <a:r>
              <a:rPr lang="en-US" sz="1050" b="1"/>
              <a:t>Full Ownership and Asset Handoff: </a:t>
            </a:r>
            <a:r>
              <a:rPr lang="en-US" sz="1050"/>
              <a:t>ForgeFX will provide a complete and verifiable asset handoff to support long-term maintenance of the VR program by Walden Security or a designated third party. Upon final acceptance, ForgeFX will deliver the full source repository, supporting assets, and documentation via a secure repository transfer or encrypted archive, including a manifest of files, versions, and applicable third-party licenses.</a:t>
            </a:r>
          </a:p>
        </p:txBody>
      </p:sp>
    </p:spTree>
    <p:extLst>
      <p:ext uri="{BB962C8B-B14F-4D97-AF65-F5344CB8AC3E}">
        <p14:creationId xmlns:p14="http://schemas.microsoft.com/office/powerpoint/2010/main" val="161853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A3375-B407-DD8C-1EBF-2F56E640A1E1}"/>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53B188DC-7D08-7898-998B-42202C5834AA}"/>
              </a:ext>
            </a:extLst>
          </p:cNvPr>
          <p:cNvSpPr>
            <a:spLocks noGrp="1" noRot="1" noMove="1" noResize="1" noEditPoints="1" noAdjustHandles="1" noChangeArrowheads="1" noChangeShapeType="1"/>
          </p:cNvSpPr>
          <p:nvPr/>
        </p:nvSpPr>
        <p:spPr>
          <a:xfrm>
            <a:off x="2207623" y="1362333"/>
            <a:ext cx="143691" cy="21972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hidden="1">
            <a:extLst>
              <a:ext uri="{FF2B5EF4-FFF2-40B4-BE49-F238E27FC236}">
                <a16:creationId xmlns:a16="http://schemas.microsoft.com/office/drawing/2014/main" id="{266B5573-E0E1-6391-936B-9C0BC99AC023}"/>
              </a:ext>
            </a:extLst>
          </p:cNvPr>
          <p:cNvPicPr>
            <a:picLocks noGrp="1" noChangeAspect="1"/>
          </p:cNvPicPr>
          <p:nvPr>
            <p:ph type="pic" sz="quarter" idx="10"/>
          </p:nvPr>
        </p:nvPicPr>
        <p:blipFill>
          <a:blip r:embed="rId2"/>
          <a:srcRect/>
          <a:stretch/>
        </p:blipFill>
        <p:spPr/>
      </p:pic>
      <p:pic>
        <p:nvPicPr>
          <p:cNvPr id="11" name="Picture Placeholder 9">
            <a:extLst>
              <a:ext uri="{FF2B5EF4-FFF2-40B4-BE49-F238E27FC236}">
                <a16:creationId xmlns:a16="http://schemas.microsoft.com/office/drawing/2014/main" id="{F2A3ADF3-BC31-2C6A-1B2C-CC79091D42A8}"/>
              </a:ext>
            </a:extLst>
          </p:cNvPr>
          <p:cNvPicPr preferRelativeResize="0">
            <a:picLocks noChangeAspect="1"/>
          </p:cNvPicPr>
          <p:nvPr/>
        </p:nvPicPr>
        <p:blipFill>
          <a:blip r:embed="rId2"/>
          <a:srcRect t="18887" r="1597" b="22071"/>
          <a:stretch>
            <a:fillRect/>
          </a:stretch>
        </p:blipFill>
        <p:spPr>
          <a:xfrm>
            <a:off x="0" y="0"/>
            <a:ext cx="6858000" cy="1187736"/>
          </a:xfrm>
          <a:prstGeom prst="rect">
            <a:avLst/>
          </a:prstGeom>
          <a:noFill/>
        </p:spPr>
      </p:pic>
      <p:sp>
        <p:nvSpPr>
          <p:cNvPr id="7" name="Text Placeholder 6" hidden="1">
            <a:extLst>
              <a:ext uri="{FF2B5EF4-FFF2-40B4-BE49-F238E27FC236}">
                <a16:creationId xmlns:a16="http://schemas.microsoft.com/office/drawing/2014/main" id="{97273DF3-7C6B-A43D-6E29-D762056170CB}"/>
              </a:ext>
            </a:extLst>
          </p:cNvPr>
          <p:cNvSpPr>
            <a:spLocks noGrp="1"/>
          </p:cNvSpPr>
          <p:nvPr>
            <p:ph type="body" sz="quarter" idx="15"/>
          </p:nvPr>
        </p:nvSpPr>
        <p:spPr/>
        <p:txBody>
          <a:bodyPr lIns="0" tIns="182880" rIns="182880" bIns="45720" anchor="t"/>
          <a:lstStyle/>
          <a:p>
            <a:endParaRPr lang="en-US"/>
          </a:p>
        </p:txBody>
      </p:sp>
      <p:sp>
        <p:nvSpPr>
          <p:cNvPr id="4" name="HeaderGradient">
            <a:extLst>
              <a:ext uri="{FF2B5EF4-FFF2-40B4-BE49-F238E27FC236}">
                <a16:creationId xmlns:a16="http://schemas.microsoft.com/office/drawing/2014/main" id="{D68A4D37-95FE-C977-B6D5-81A4A7473D44}"/>
              </a:ext>
            </a:extLst>
          </p:cNvPr>
          <p:cNvSpPr/>
          <p:nvPr/>
        </p:nvSpPr>
        <p:spPr>
          <a:xfrm>
            <a:off x="0" y="38386"/>
            <a:ext cx="6857999" cy="1149350"/>
          </a:xfrm>
          <a:prstGeom prst="rect">
            <a:avLst/>
          </a:prstGeom>
          <a:gradFill flip="none" rotWithShape="1">
            <a:gsLst>
              <a:gs pos="0">
                <a:schemeClr val="tx1">
                  <a:lumMod val="95000"/>
                  <a:lumOff val="5000"/>
                  <a:alpha val="64000"/>
                </a:schemeClr>
              </a:gs>
              <a:gs pos="65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E833132-5A2C-D492-DCF1-B835976FCD5B}"/>
              </a:ext>
            </a:extLst>
          </p:cNvPr>
          <p:cNvSpPr>
            <a:spLocks noGrp="1"/>
          </p:cNvSpPr>
          <p:nvPr>
            <p:ph type="title"/>
          </p:nvPr>
        </p:nvSpPr>
        <p:spPr>
          <a:xfrm>
            <a:off x="457201" y="493776"/>
            <a:ext cx="4740442" cy="411480"/>
          </a:xfrm>
        </p:spPr>
        <p:txBody>
          <a:bodyPr/>
          <a:lstStyle/>
          <a:p>
            <a:r>
              <a:rPr lang="en-US">
                <a:solidFill>
                  <a:schemeClr val="bg1"/>
                </a:solidFill>
              </a:rPr>
              <a:t>System</a:t>
            </a:r>
            <a:r>
              <a:rPr lang="en-US"/>
              <a:t> </a:t>
            </a:r>
            <a:r>
              <a:rPr lang="en-US">
                <a:solidFill>
                  <a:schemeClr val="bg1"/>
                </a:solidFill>
              </a:rPr>
              <a:t>Architecture</a:t>
            </a:r>
            <a:r>
              <a:rPr lang="en-US"/>
              <a:t> Technical Details</a:t>
            </a:r>
          </a:p>
        </p:txBody>
      </p:sp>
      <p:pic>
        <p:nvPicPr>
          <p:cNvPr id="13" name="Picture 12" hidden="1">
            <a:extLst>
              <a:ext uri="{FF2B5EF4-FFF2-40B4-BE49-F238E27FC236}">
                <a16:creationId xmlns:a16="http://schemas.microsoft.com/office/drawing/2014/main" id="{522617DC-9B7A-87CB-FF7E-A2DA92671F2E}"/>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7AC264EF-4939-508A-3C0A-63FC2B6F61B6}"/>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149" name="Text Placeholder 8">
            <a:extLst>
              <a:ext uri="{FF2B5EF4-FFF2-40B4-BE49-F238E27FC236}">
                <a16:creationId xmlns:a16="http://schemas.microsoft.com/office/drawing/2014/main" id="{78630FD6-90F6-3340-019A-5D1E4364A7B7}"/>
              </a:ext>
            </a:extLst>
          </p:cNvPr>
          <p:cNvSpPr txBox="1">
            <a:spLocks/>
          </p:cNvSpPr>
          <p:nvPr/>
        </p:nvSpPr>
        <p:spPr>
          <a:xfrm>
            <a:off x="457201" y="1362456"/>
            <a:ext cx="5943598" cy="7391020"/>
          </a:xfrm>
          <a:prstGeom prst="rect">
            <a:avLst/>
          </a:prstGeom>
          <a:solidFill>
            <a:schemeClr val="bg1"/>
          </a:solidFill>
        </p:spPr>
        <p:txBody>
          <a:bodyPr lIns="0" tIns="0" rIns="0" bIns="0" anchor="t"/>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spcAft>
                <a:spcPts val="300"/>
              </a:spcAft>
            </a:pPr>
            <a:r>
              <a:rPr lang="en-US" sz="1050" b="1"/>
              <a:t>Device Management and Deployment with ArborXR: </a:t>
            </a:r>
            <a:r>
              <a:rPr lang="en-US" sz="1050"/>
              <a:t>In collaboration with ArborXR, we will provide Walden Security the means manage and deploy headsets to support centralized control, secure configuration, and scalable rollout across Walden Security training locations. ArborXR enables device provisioning, application distribution, and fleet management while preserving the offline first training architecture.</a:t>
            </a:r>
          </a:p>
          <a:p>
            <a:pPr>
              <a:spcBef>
                <a:spcPts val="0"/>
              </a:spcBef>
              <a:spcAft>
                <a:spcPts val="300"/>
              </a:spcAft>
            </a:pPr>
            <a:r>
              <a:rPr lang="en-US" sz="1050"/>
              <a:t>Training applications run fully offline during sessions, with data stored locally and synchronized automatically when connectivity becomes available. Kiosk mode restricts headsets to approved applications and prevents unauthorized configuration changes. Applications can be remotely deployed, version pinned, updated, or rolled back across the device fleet without physical device retrieval.</a:t>
            </a:r>
          </a:p>
          <a:p>
            <a:pPr>
              <a:spcBef>
                <a:spcPts val="0"/>
              </a:spcBef>
              <a:spcAft>
                <a:spcPts val="300"/>
              </a:spcAft>
            </a:pPr>
            <a:r>
              <a:rPr lang="en-US" sz="1050"/>
              <a:t>ArborXR provides centralized visibility into device inventory and status across locations and supports employee ID based session entry to associate trainees with scoring and After Action Review data in offline environments.</a:t>
            </a:r>
          </a:p>
          <a:p>
            <a:pPr>
              <a:spcBef>
                <a:spcPts val="0"/>
              </a:spcBef>
              <a:spcAft>
                <a:spcPts val="300"/>
              </a:spcAft>
            </a:pPr>
            <a:r>
              <a:rPr lang="en-US" sz="1050"/>
              <a:t>The ArborXR platform is SOC 2 Type II audited and supports encryption at rest and in transit, role based administrative access, multi factor authentication, and signed application packages. Walden Security retains full ownership of all training and session data, with support for export, retention management, and secure deletion.</a:t>
            </a:r>
          </a:p>
        </p:txBody>
      </p:sp>
    </p:spTree>
    <p:extLst>
      <p:ext uri="{BB962C8B-B14F-4D97-AF65-F5344CB8AC3E}">
        <p14:creationId xmlns:p14="http://schemas.microsoft.com/office/powerpoint/2010/main" val="3224422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720E9-A753-D5A8-F34D-3CCEE44883BA}"/>
            </a:ext>
          </a:extLst>
        </p:cNvPr>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0BD38D22-E11A-E7EF-3AD8-C5AF9035C32D}"/>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6" name="Picture Placeholder 3">
            <a:extLst>
              <a:ext uri="{FF2B5EF4-FFF2-40B4-BE49-F238E27FC236}">
                <a16:creationId xmlns:a16="http://schemas.microsoft.com/office/drawing/2014/main" id="{29AB8372-DC78-8BDC-10C0-78F6E656D580}"/>
              </a:ext>
            </a:extLst>
          </p:cNvPr>
          <p:cNvPicPr>
            <a:picLocks noChangeAspect="1"/>
          </p:cNvPicPr>
          <p:nvPr/>
        </p:nvPicPr>
        <p:blipFill>
          <a:blip r:embed="rId3">
            <a:alphaModFix amt="48000"/>
          </a:blip>
          <a:srcRect t="15327" b="15327"/>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a:extLst>
              <a:ext uri="{FF2B5EF4-FFF2-40B4-BE49-F238E27FC236}">
                <a16:creationId xmlns:a16="http://schemas.microsoft.com/office/drawing/2014/main" id="{DC354766-42B1-52D1-63E2-21F68B3804B1}"/>
              </a:ext>
            </a:extLst>
          </p:cNvPr>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C49D86AC-9674-D7E8-BB09-987E1758F4D1}"/>
              </a:ext>
            </a:extLst>
          </p:cNvPr>
          <p:cNvSpPr/>
          <p:nvPr/>
        </p:nvSpPr>
        <p:spPr>
          <a:xfrm>
            <a:off x="914399" y="5486400"/>
            <a:ext cx="3568701" cy="1758045"/>
          </a:xfrm>
          <a:prstGeom prst="rect">
            <a:avLst/>
          </a:prstGeom>
        </p:spPr>
        <p:txBody>
          <a:bodyPr wrap="square" lIns="0" tIns="0" rIns="0" bIns="0">
            <a:spAutoFit/>
          </a:bodyPr>
          <a:lstStyle/>
          <a:p>
            <a:pPr>
              <a:lnSpc>
                <a:spcPct val="120000"/>
              </a:lnSpc>
            </a:pPr>
            <a:r>
              <a:rPr lang="en-US" sz="1200">
                <a:solidFill>
                  <a:schemeClr val="bg1"/>
                </a:solidFill>
              </a:rPr>
              <a:t>This section provides a requirement-by-requirement alignment between Walden Security’s RFP and ForgeFX’s proposed solution. Each subsection describes if the requirement is addressed within the base scope of the proposed system and references the corresponding page of the proposal the requirement is detailed to demonstrate full compliance and implementation readiness.</a:t>
            </a:r>
            <a:endParaRPr lang="en-US" sz="1200">
              <a:solidFill>
                <a:schemeClr val="bg1"/>
              </a:solidFill>
              <a:latin typeface="Calibri"/>
              <a:cs typeface="Calibri"/>
            </a:endParaRPr>
          </a:p>
        </p:txBody>
      </p:sp>
      <p:sp>
        <p:nvSpPr>
          <p:cNvPr id="22" name="EDIT tag" hidden="1">
            <a:extLst>
              <a:ext uri="{FF2B5EF4-FFF2-40B4-BE49-F238E27FC236}">
                <a16:creationId xmlns:a16="http://schemas.microsoft.com/office/drawing/2014/main" id="{0FFDA32F-B29B-D9AC-BA54-2B266F9B4913}"/>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C29F2E02-2050-035B-372A-7DF3420691E7}"/>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Scope</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Alignment</a:t>
            </a:r>
          </a:p>
        </p:txBody>
      </p:sp>
      <p:pic>
        <p:nvPicPr>
          <p:cNvPr id="12" name="ANVIL">
            <a:extLst>
              <a:ext uri="{FF2B5EF4-FFF2-40B4-BE49-F238E27FC236}">
                <a16:creationId xmlns:a16="http://schemas.microsoft.com/office/drawing/2014/main" id="{F1880A53-2FB5-0296-C1FC-051958E891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42029258-ACE2-1EEA-A5DC-9DCB2D9030C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3243368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4B939-559D-2924-3380-82162D2EFDDC}"/>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71285594-28A7-F2AA-5B80-79C5813D2D6D}"/>
              </a:ext>
            </a:extLst>
          </p:cNvPr>
          <p:cNvPicPr preferRelativeResize="0">
            <a:picLocks noGrp="1" noChangeAspect="1"/>
          </p:cNvPicPr>
          <p:nvPr>
            <p:ph type="pic" sz="quarter" idx="10"/>
          </p:nvPr>
        </p:nvPicPr>
        <p:blipFill>
          <a:blip r:embed="rId2"/>
          <a:srcRect t="18887" r="1597" b="22071"/>
          <a:stretch>
            <a:fillRect/>
          </a:stretch>
        </p:blipFill>
        <p:spPr>
          <a:xfrm>
            <a:off x="0" y="0"/>
            <a:ext cx="6858000" cy="1187736"/>
          </a:xfrm>
        </p:spPr>
      </p:pic>
      <p:sp>
        <p:nvSpPr>
          <p:cNvPr id="5" name="HeaderGradient">
            <a:extLst>
              <a:ext uri="{FF2B5EF4-FFF2-40B4-BE49-F238E27FC236}">
                <a16:creationId xmlns:a16="http://schemas.microsoft.com/office/drawing/2014/main" id="{8E262926-8ED9-AB07-3493-D235190E4707}"/>
              </a:ext>
            </a:extLst>
          </p:cNvPr>
          <p:cNvSpPr/>
          <p:nvPr/>
        </p:nvSpPr>
        <p:spPr>
          <a:xfrm>
            <a:off x="0" y="38386"/>
            <a:ext cx="6857999" cy="1149350"/>
          </a:xfrm>
          <a:prstGeom prst="rect">
            <a:avLst/>
          </a:prstGeom>
          <a:gradFill flip="none" rotWithShape="1">
            <a:gsLst>
              <a:gs pos="0">
                <a:schemeClr val="tx1">
                  <a:lumMod val="95000"/>
                  <a:lumOff val="5000"/>
                  <a:alpha val="64000"/>
                </a:schemeClr>
              </a:gs>
              <a:gs pos="65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310E923E-5C71-EE54-7BA8-39367C80247D}"/>
              </a:ext>
            </a:extLst>
          </p:cNvPr>
          <p:cNvSpPr>
            <a:spLocks noGrp="1"/>
          </p:cNvSpPr>
          <p:nvPr>
            <p:ph type="title"/>
          </p:nvPr>
        </p:nvSpPr>
        <p:spPr>
          <a:xfrm>
            <a:off x="457200" y="493776"/>
            <a:ext cx="3070432" cy="411480"/>
          </a:xfrm>
        </p:spPr>
        <p:txBody>
          <a:bodyPr/>
          <a:lstStyle/>
          <a:p>
            <a:r>
              <a:rPr lang="en-US">
                <a:solidFill>
                  <a:schemeClr val="bg1"/>
                </a:solidFill>
              </a:rPr>
              <a:t>Scope </a:t>
            </a:r>
            <a:br>
              <a:rPr lang="en-US">
                <a:solidFill>
                  <a:schemeClr val="bg1"/>
                </a:solidFill>
              </a:rPr>
            </a:br>
            <a:r>
              <a:rPr lang="en-US">
                <a:solidFill>
                  <a:schemeClr val="bg1"/>
                </a:solidFill>
              </a:rPr>
              <a:t>Alignment </a:t>
            </a:r>
            <a:r>
              <a:rPr lang="en-US"/>
              <a:t>Table </a:t>
            </a:r>
          </a:p>
        </p:txBody>
      </p:sp>
      <p:pic>
        <p:nvPicPr>
          <p:cNvPr id="13" name="Picture 12" hidden="1">
            <a:extLst>
              <a:ext uri="{FF2B5EF4-FFF2-40B4-BE49-F238E27FC236}">
                <a16:creationId xmlns:a16="http://schemas.microsoft.com/office/drawing/2014/main" id="{382C182C-497B-0461-89DD-5258A0246AFC}"/>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60FDDB77-2371-BA36-9573-8B51B5B64C7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graphicFrame>
        <p:nvGraphicFramePr>
          <p:cNvPr id="2" name="Table 1">
            <a:extLst>
              <a:ext uri="{FF2B5EF4-FFF2-40B4-BE49-F238E27FC236}">
                <a16:creationId xmlns:a16="http://schemas.microsoft.com/office/drawing/2014/main" id="{B9E9179A-AF00-A9CB-90E1-4040A3401CD6}"/>
              </a:ext>
            </a:extLst>
          </p:cNvPr>
          <p:cNvGraphicFramePr>
            <a:graphicFrameLocks noGrp="1"/>
          </p:cNvGraphicFramePr>
          <p:nvPr>
            <p:extLst>
              <p:ext uri="{D42A27DB-BD31-4B8C-83A1-F6EECF244321}">
                <p14:modId xmlns:p14="http://schemas.microsoft.com/office/powerpoint/2010/main" val="1235696141"/>
              </p:ext>
            </p:extLst>
          </p:nvPr>
        </p:nvGraphicFramePr>
        <p:xfrm>
          <a:off x="457200" y="1949054"/>
          <a:ext cx="5943599" cy="6490128"/>
        </p:xfrm>
        <a:graphic>
          <a:graphicData uri="http://schemas.openxmlformats.org/drawingml/2006/table">
            <a:tbl>
              <a:tblPr>
                <a:tableStyleId>{5C22544A-7EE6-4342-B048-85BDC9FD1C3A}</a:tableStyleId>
              </a:tblPr>
              <a:tblGrid>
                <a:gridCol w="3187521">
                  <a:extLst>
                    <a:ext uri="{9D8B030D-6E8A-4147-A177-3AD203B41FA5}">
                      <a16:colId xmlns:a16="http://schemas.microsoft.com/office/drawing/2014/main" val="1280262148"/>
                    </a:ext>
                  </a:extLst>
                </a:gridCol>
                <a:gridCol w="1378040">
                  <a:extLst>
                    <a:ext uri="{9D8B030D-6E8A-4147-A177-3AD203B41FA5}">
                      <a16:colId xmlns:a16="http://schemas.microsoft.com/office/drawing/2014/main" val="2695612354"/>
                    </a:ext>
                  </a:extLst>
                </a:gridCol>
                <a:gridCol w="1378038">
                  <a:extLst>
                    <a:ext uri="{9D8B030D-6E8A-4147-A177-3AD203B41FA5}">
                      <a16:colId xmlns:a16="http://schemas.microsoft.com/office/drawing/2014/main" val="2064896598"/>
                    </a:ext>
                  </a:extLst>
                </a:gridCol>
              </a:tblGrid>
              <a:tr h="317928">
                <a:tc>
                  <a:txBody>
                    <a:bodyPr/>
                    <a:lstStyle/>
                    <a:p>
                      <a:pPr algn="l" rtl="0" fontAlgn="ctr"/>
                      <a:r>
                        <a:rPr lang="en-US" sz="1000" b="1" kern="1200" spc="-20" baseline="0">
                          <a:solidFill>
                            <a:schemeClr val="dk1"/>
                          </a:solidFill>
                          <a:latin typeface="+mn-lt"/>
                          <a:ea typeface="+mn-ea"/>
                          <a:cs typeface="+mn-cs"/>
                        </a:rPr>
                        <a:t>RFP Requirement</a:t>
                      </a:r>
                    </a:p>
                  </a:txBody>
                  <a:tcPr marL="45720" marR="45720" marT="0" marB="0" anchor="ctr">
                    <a:lnL w="12700" cmpd="sng">
                      <a:noFill/>
                    </a:lnL>
                    <a:lnR w="12700" cmpd="sng">
                      <a:noFill/>
                    </a:lnR>
                    <a:lnT w="1270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algn="l" rtl="0" fontAlgn="ctr"/>
                      <a:r>
                        <a:rPr lang="en-US" sz="1000" b="1" kern="1200" spc="-20" baseline="0">
                          <a:solidFill>
                            <a:schemeClr val="dk1"/>
                          </a:solidFill>
                          <a:latin typeface="+mn-lt"/>
                          <a:ea typeface="+mn-ea"/>
                          <a:cs typeface="+mn-cs"/>
                        </a:rPr>
                        <a:t>Included in Base Scope</a:t>
                      </a:r>
                    </a:p>
                  </a:txBody>
                  <a:tcPr marT="0" marB="0" anchor="ctr">
                    <a:lnL w="12700" cmpd="sng">
                      <a:noFill/>
                    </a:lnL>
                    <a:lnR w="12700" cmpd="sng">
                      <a:noFill/>
                    </a:lnR>
                    <a:lnT w="1270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indent="0" algn="ctr" rtl="0" fontAlgn="t">
                        <a:buFont typeface="Arial" panose="020B0604020202020204" pitchFamily="34" charset="0"/>
                        <a:buNone/>
                      </a:pPr>
                      <a:r>
                        <a:rPr lang="en-US" sz="1000" b="1" kern="1200" spc="-20" baseline="0">
                          <a:solidFill>
                            <a:schemeClr val="dk1"/>
                          </a:solidFill>
                          <a:latin typeface="+mn-lt"/>
                          <a:ea typeface="+mn-ea"/>
                          <a:cs typeface="+mn-cs"/>
                        </a:rPr>
                        <a:t>Proposal Page </a:t>
                      </a:r>
                    </a:p>
                    <a:p>
                      <a:pPr marL="0" indent="0" algn="ctr" rtl="0" fontAlgn="t">
                        <a:buFont typeface="Arial" panose="020B0604020202020204" pitchFamily="34" charset="0"/>
                        <a:buNone/>
                      </a:pPr>
                      <a:r>
                        <a:rPr lang="en-US" sz="1000" b="1" kern="1200" spc="-20" baseline="0">
                          <a:solidFill>
                            <a:schemeClr val="dk1"/>
                          </a:solidFill>
                          <a:latin typeface="+mn-lt"/>
                          <a:ea typeface="+mn-ea"/>
                          <a:cs typeface="+mn-cs"/>
                        </a:rPr>
                        <a:t>Where Addressed </a:t>
                      </a:r>
                    </a:p>
                  </a:txBody>
                  <a:tcPr marT="0" marB="0" anchor="ctr">
                    <a:lnL w="12700" cmpd="sng">
                      <a:noFill/>
                    </a:lnL>
                    <a:lnR w="12700" cmpd="sng">
                      <a:noFill/>
                    </a:lnR>
                    <a:lnT w="1270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345099677"/>
                  </a:ext>
                </a:extLst>
              </a:tr>
              <a:tr h="182880">
                <a:tc>
                  <a:txBody>
                    <a:bodyPr/>
                    <a:lstStyle/>
                    <a:p>
                      <a:pPr algn="l" rtl="0" fontAlgn="ctr"/>
                      <a:r>
                        <a:rPr lang="en-US" sz="900"/>
                        <a:t>Single VR training program</a:t>
                      </a:r>
                      <a:endParaRPr lang="en-US" sz="900" kern="1200" spc="-20" baseline="0">
                        <a:solidFill>
                          <a:schemeClr val="dk1"/>
                        </a:solidFill>
                        <a:latin typeface="+mn-lt"/>
                        <a:ea typeface="+mn-ea"/>
                        <a:cs typeface="+mn-cs"/>
                      </a:endParaRPr>
                    </a:p>
                  </a:txBody>
                  <a:tcPr marL="45720" marR="45720">
                    <a:lnL w="12700" cmpd="sng">
                      <a:noFill/>
                    </a:lnL>
                    <a:lnR w="12700" cmpd="sng">
                      <a:noFill/>
                    </a:lnR>
                    <a:lnT w="63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63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900" kern="1200" spc="-20" baseline="0" noProof="0">
                          <a:solidFill>
                            <a:schemeClr val="dk1"/>
                          </a:solidFill>
                          <a:latin typeface="+mn-lt"/>
                          <a:ea typeface="+mn-ea"/>
                          <a:cs typeface="+mn-cs"/>
                        </a:rPr>
                        <a:t>P. 12</a:t>
                      </a:r>
                    </a:p>
                  </a:txBody>
                  <a:tcPr marL="548640">
                    <a:lnL w="12700" cmpd="sng">
                      <a:noFill/>
                    </a:lnL>
                    <a:lnR w="12700" cmpd="sng">
                      <a:noFill/>
                    </a:lnR>
                    <a:lnT w="63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7078085"/>
                  </a:ext>
                </a:extLst>
              </a:tr>
              <a:tr h="18288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sz="900"/>
                        <a:t>Post 1 (required); Post 2 (optional)</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Wingdings" panose="05000000000000000000" pitchFamily="2" charset="2"/>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defTabSz="685800" rtl="0" eaLnBrk="1" fontAlgn="t" latinLnBrk="0" hangingPunct="1">
                        <a:lnSpc>
                          <a:spcPct val="100000"/>
                        </a:lnSpc>
                        <a:spcBef>
                          <a:spcPts val="0"/>
                        </a:spcBef>
                        <a:spcAft>
                          <a:spcPts val="0"/>
                        </a:spcAft>
                        <a:buClrTx/>
                        <a:buSzTx/>
                        <a:buFont typeface="Wingdings" panose="05000000000000000000" pitchFamily="2" charset="2"/>
                        <a:buNone/>
                        <a:tabLst/>
                        <a:defRPr/>
                      </a:pPr>
                      <a:r>
                        <a:rPr lang="en-US" sz="900" kern="1200" spc="-20" baseline="0">
                          <a:solidFill>
                            <a:schemeClr val="dk1"/>
                          </a:solidFill>
                          <a:latin typeface="+mn-lt"/>
                          <a:ea typeface="+mn-ea"/>
                          <a:cs typeface="+mn-cs"/>
                        </a:rPr>
                        <a:t>p. 13</a:t>
                      </a:r>
                    </a:p>
                  </a:txBody>
                  <a:tcPr marL="54864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30133325"/>
                  </a:ext>
                </a:extLst>
              </a:tr>
              <a:tr h="18288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sz="900"/>
                        <a:t>Active intruder scenarios</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r>
                        <a:rPr lang="en-US" sz="900"/>
                        <a:t>p. 13</a:t>
                      </a:r>
                      <a:endParaRPr lang="en-US" sz="900" kern="1200" spc="-20" baseline="0">
                        <a:solidFill>
                          <a:schemeClr val="dk1"/>
                        </a:solidFill>
                        <a:latin typeface="+mn-lt"/>
                        <a:ea typeface="+mn-ea"/>
                        <a:cs typeface="+mn-cs"/>
                      </a:endParaRPr>
                    </a:p>
                  </a:txBody>
                  <a:tcPr marL="54864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39187286"/>
                  </a:ext>
                </a:extLst>
              </a:tr>
              <a:tr h="182880">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sz="900"/>
                        <a:t>Variability between sessions-Levels included</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900" kern="1200" spc="-20" baseline="0" noProof="0">
                          <a:solidFill>
                            <a:schemeClr val="dk1"/>
                          </a:solidFill>
                          <a:latin typeface="+mn-lt"/>
                          <a:ea typeface="+mn-ea"/>
                          <a:cs typeface="+mn-cs"/>
                        </a:rPr>
                        <a:t>Yes</a:t>
                      </a:r>
                      <a:endParaRPr lang="en-US" sz="900" kern="1200" spc="-20" baseline="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900"/>
                        <a:t>p. 15</a:t>
                      </a:r>
                    </a:p>
                  </a:txBody>
                  <a:tcPr marL="54864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426366094"/>
                  </a:ext>
                </a:extLst>
              </a:tr>
              <a:tr h="182880">
                <a:tc>
                  <a:txBody>
                    <a:bodyPr/>
                    <a:lstStyle/>
                    <a:p>
                      <a:pPr algn="l" rtl="0" fontAlgn="ctr"/>
                      <a:r>
                        <a:rPr lang="en-US" sz="900"/>
                        <a:t>1 Realistic World (required) with signage and props</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kern="1200" spc="-20" baseline="0">
                          <a:solidFill>
                            <a:schemeClr val="dk1"/>
                          </a:solidFill>
                          <a:latin typeface="+mn-lt"/>
                          <a:ea typeface="+mn-ea"/>
                          <a:cs typeface="+mn-cs"/>
                        </a:rPr>
                        <a:t>p. 14</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374519"/>
                  </a:ext>
                </a:extLst>
              </a:tr>
              <a:tr h="182880">
                <a:tc>
                  <a:txBody>
                    <a:bodyPr/>
                    <a:lstStyle/>
                    <a:p>
                      <a:pPr algn="l" rtl="0" fontAlgn="ctr"/>
                      <a:r>
                        <a:rPr lang="en-US" sz="900"/>
                        <a:t>Equipment replicas: X-ray (required);  WTMD, HHMD (optional)</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900" kern="1200" spc="-20" baseline="0">
                          <a:solidFill>
                            <a:schemeClr val="dk1"/>
                          </a:solidFill>
                          <a:latin typeface="+mn-lt"/>
                          <a:ea typeface="+mn-ea"/>
                          <a:cs typeface="+mn-cs"/>
                        </a:rPr>
                        <a:t>p. 14</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4735337"/>
                  </a:ext>
                </a:extLst>
              </a:tr>
              <a:tr h="182880">
                <a:tc>
                  <a:txBody>
                    <a:bodyPr/>
                    <a:lstStyle/>
                    <a:p>
                      <a:pPr algn="l" rtl="0" fontAlgn="ctr"/>
                      <a:r>
                        <a:rPr lang="en-US" sz="900"/>
                        <a:t>Hand tracking (primary) with controller (secondary)</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b="0" kern="1200" spc="-20" baseline="0">
                          <a:solidFill>
                            <a:schemeClr val="dk1"/>
                          </a:solidFill>
                          <a:latin typeface="+mn-lt"/>
                          <a:ea typeface="+mn-ea"/>
                          <a:cs typeface="+mn-cs"/>
                        </a:rPr>
                        <a:t>p. 14</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4021111"/>
                  </a:ext>
                </a:extLst>
              </a:tr>
              <a:tr h="182880">
                <a:tc>
                  <a:txBody>
                    <a:bodyPr/>
                    <a:lstStyle/>
                    <a:p>
                      <a:pPr algn="l" rtl="0" fontAlgn="ctr"/>
                      <a:r>
                        <a:rPr lang="en-US" sz="900"/>
                        <a:t>Scenario variability and randomization – Levels included</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0" kern="1200" spc="-20" baseline="0">
                          <a:solidFill>
                            <a:schemeClr val="dk1"/>
                          </a:solidFill>
                          <a:latin typeface="+mn-lt"/>
                          <a:ea typeface="+mn-ea"/>
                          <a:cs typeface="+mn-cs"/>
                        </a:rPr>
                        <a:t>p. 15</a:t>
                      </a:r>
                      <a:endParaRPr lang="en-US" sz="900" spc="-20" baseline="0"/>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846184102"/>
                  </a:ext>
                </a:extLst>
              </a:tr>
              <a:tr h="182880">
                <a:tc>
                  <a:txBody>
                    <a:bodyPr/>
                    <a:lstStyle/>
                    <a:p>
                      <a:pPr algn="l" rtl="0" fontAlgn="ctr"/>
                      <a:r>
                        <a:rPr lang="en-US" sz="900"/>
                        <a:t>Stress induction mechanisms – Levels included</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0" kern="1200" spc="-20" baseline="0">
                          <a:solidFill>
                            <a:schemeClr val="dk1"/>
                          </a:solidFill>
                          <a:latin typeface="+mn-lt"/>
                          <a:ea typeface="+mn-ea"/>
                          <a:cs typeface="+mn-cs"/>
                        </a:rPr>
                        <a:t>p. 16</a:t>
                      </a:r>
                      <a:endParaRPr lang="en-US" sz="900" kern="1200" spc="-20" baseline="0">
                        <a:solidFill>
                          <a:schemeClr val="dk1"/>
                        </a:solidFill>
                        <a:latin typeface="+mn-lt"/>
                        <a:ea typeface="+mn-ea"/>
                        <a:cs typeface="+mn-cs"/>
                      </a:endParaRP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95117764"/>
                  </a:ext>
                </a:extLst>
              </a:tr>
              <a:tr h="182880">
                <a:tc>
                  <a:txBody>
                    <a:bodyPr/>
                    <a:lstStyle/>
                    <a:p>
                      <a:pPr algn="l" rtl="0" fontAlgn="ctr"/>
                      <a:r>
                        <a:rPr lang="en-US" sz="900"/>
                        <a:t>Weapon usage with telemetry and response tracking</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900" b="0" kern="1200" spc="-20" baseline="0">
                          <a:solidFill>
                            <a:schemeClr val="dk1"/>
                          </a:solidFill>
                          <a:latin typeface="+mn-lt"/>
                          <a:ea typeface="+mn-ea"/>
                          <a:cs typeface="+mn-cs"/>
                        </a:rPr>
                        <a:t>p. </a:t>
                      </a:r>
                      <a:r>
                        <a:rPr lang="en-US" sz="900" kern="1200" spc="-20" baseline="0">
                          <a:solidFill>
                            <a:schemeClr val="dk1"/>
                          </a:solidFill>
                          <a:latin typeface="+mn-lt"/>
                          <a:ea typeface="+mn-ea"/>
                          <a:cs typeface="+mn-cs"/>
                        </a:rPr>
                        <a:t>16</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630996741"/>
                  </a:ext>
                </a:extLst>
              </a:tr>
              <a:tr h="182880">
                <a:tc>
                  <a:txBody>
                    <a:bodyPr/>
                    <a:lstStyle/>
                    <a:p>
                      <a:pPr algn="l" rtl="0" fontAlgn="ctr"/>
                      <a:r>
                        <a:rPr lang="en-US" sz="900"/>
                        <a:t>Session completion models (count-based, time-based, hybrid)</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b="0" kern="1200" spc="-20" baseline="0">
                          <a:solidFill>
                            <a:schemeClr val="dk1"/>
                          </a:solidFill>
                          <a:latin typeface="+mn-lt"/>
                          <a:ea typeface="+mn-ea"/>
                          <a:cs typeface="+mn-cs"/>
                        </a:rPr>
                        <a:t>p. </a:t>
                      </a:r>
                      <a:r>
                        <a:rPr lang="en-US" sz="900" kern="1200" spc="-20" baseline="0">
                          <a:solidFill>
                            <a:schemeClr val="dk1"/>
                          </a:solidFill>
                          <a:latin typeface="+mn-lt"/>
                          <a:ea typeface="+mn-ea"/>
                          <a:cs typeface="+mn-cs"/>
                        </a:rPr>
                        <a:t>12</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4383028"/>
                  </a:ext>
                </a:extLst>
              </a:tr>
              <a:tr h="182880">
                <a:tc>
                  <a:txBody>
                    <a:bodyPr/>
                    <a:lstStyle/>
                    <a:p>
                      <a:pPr algn="l" rtl="0" fontAlgn="ctr"/>
                      <a:r>
                        <a:rPr lang="en-US" sz="900"/>
                        <a:t>Instructor view and admin features</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900" b="0" kern="1200" spc="-20" baseline="0">
                          <a:solidFill>
                            <a:schemeClr val="dk1"/>
                          </a:solidFill>
                          <a:latin typeface="+mn-lt"/>
                          <a:ea typeface="+mn-ea"/>
                          <a:cs typeface="+mn-cs"/>
                        </a:rPr>
                        <a:t>p. </a:t>
                      </a:r>
                      <a:r>
                        <a:rPr lang="en-US" sz="900" kern="1200" spc="-20" baseline="0">
                          <a:solidFill>
                            <a:schemeClr val="dk1"/>
                          </a:solidFill>
                          <a:latin typeface="+mn-lt"/>
                          <a:ea typeface="+mn-ea"/>
                          <a:cs typeface="+mn-cs"/>
                        </a:rPr>
                        <a:t>16-17</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591067665"/>
                  </a:ext>
                </a:extLst>
              </a:tr>
              <a:tr h="182880">
                <a:tc>
                  <a:txBody>
                    <a:bodyPr/>
                    <a:lstStyle/>
                    <a:p>
                      <a:pPr algn="l" rtl="0" fontAlgn="ctr"/>
                      <a:r>
                        <a:rPr lang="en-US" sz="900"/>
                        <a:t>After-Action Review (AAR)</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b="0" kern="1200" spc="-20" baseline="0">
                          <a:solidFill>
                            <a:schemeClr val="dk1"/>
                          </a:solidFill>
                          <a:latin typeface="+mn-lt"/>
                          <a:ea typeface="+mn-ea"/>
                          <a:cs typeface="+mn-cs"/>
                        </a:rPr>
                        <a:t>p. 16-17</a:t>
                      </a:r>
                      <a:endParaRPr lang="en-US" sz="900" b="1" kern="1200" spc="-20" baseline="0">
                        <a:solidFill>
                          <a:schemeClr val="dk1"/>
                        </a:solidFill>
                        <a:latin typeface="+mn-lt"/>
                        <a:ea typeface="+mn-ea"/>
                        <a:cs typeface="+mn-cs"/>
                      </a:endParaRP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75472828"/>
                  </a:ext>
                </a:extLst>
              </a:tr>
              <a:tr h="182880">
                <a:tc>
                  <a:txBody>
                    <a:bodyPr/>
                    <a:lstStyle/>
                    <a:p>
                      <a:pPr algn="l" rtl="0" fontAlgn="ctr"/>
                      <a:r>
                        <a:rPr lang="en-US" sz="900" kern="1200" spc="-20" baseline="0">
                          <a:solidFill>
                            <a:schemeClr val="dk1"/>
                          </a:solidFill>
                          <a:latin typeface="+mn-lt"/>
                          <a:ea typeface="+mn-ea"/>
                          <a:cs typeface="+mn-cs"/>
                        </a:rPr>
                        <a:t>Performance Scoring</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0" kern="1200" spc="-20" baseline="0">
                          <a:solidFill>
                            <a:schemeClr val="dk1"/>
                          </a:solidFill>
                          <a:latin typeface="+mn-lt"/>
                          <a:ea typeface="+mn-ea"/>
                          <a:cs typeface="+mn-cs"/>
                        </a:rPr>
                        <a:t>p. 16-17</a:t>
                      </a:r>
                      <a:endParaRPr lang="en-US" sz="900" kern="1200" spc="-20" baseline="0">
                        <a:solidFill>
                          <a:schemeClr val="dk1"/>
                        </a:solidFill>
                        <a:latin typeface="+mn-lt"/>
                        <a:ea typeface="+mn-ea"/>
                        <a:cs typeface="+mn-cs"/>
                      </a:endParaRP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802384413"/>
                  </a:ext>
                </a:extLst>
              </a:tr>
              <a:tr h="182880">
                <a:tc>
                  <a:txBody>
                    <a:bodyPr/>
                    <a:lstStyle/>
                    <a:p>
                      <a:pPr algn="l" rtl="0" fontAlgn="ctr"/>
                      <a:r>
                        <a:rPr lang="en-US" sz="900" kern="1200" spc="-20" baseline="0">
                          <a:solidFill>
                            <a:schemeClr val="dk1"/>
                          </a:solidFill>
                          <a:latin typeface="+mn-lt"/>
                          <a:ea typeface="+mn-ea"/>
                          <a:cs typeface="+mn-cs"/>
                        </a:rPr>
                        <a:t>CSV data export</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kern="1200" spc="-20" baseline="0">
                          <a:solidFill>
                            <a:schemeClr val="dk1"/>
                          </a:solidFill>
                          <a:latin typeface="+mn-lt"/>
                          <a:ea typeface="+mn-ea"/>
                          <a:cs typeface="+mn-cs"/>
                        </a:rPr>
                        <a:t>p. 16-17</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65076429"/>
                  </a:ext>
                </a:extLst>
              </a:tr>
              <a:tr h="182880">
                <a:tc>
                  <a:txBody>
                    <a:bodyPr/>
                    <a:lstStyle/>
                    <a:p>
                      <a:pPr algn="l" rtl="0" fontAlgn="ctr"/>
                      <a:r>
                        <a:rPr lang="en-US" sz="900" kern="1200" spc="-20" baseline="0">
                          <a:solidFill>
                            <a:schemeClr val="dk1"/>
                          </a:solidFill>
                          <a:latin typeface="+mn-lt"/>
                          <a:ea typeface="+mn-ea"/>
                          <a:cs typeface="+mn-cs"/>
                        </a:rPr>
                        <a:t>LMS-ready compliance records</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kern="1200" spc="-20" baseline="0">
                          <a:solidFill>
                            <a:schemeClr val="dk1"/>
                          </a:solidFill>
                          <a:latin typeface="+mn-lt"/>
                          <a:ea typeface="+mn-ea"/>
                          <a:cs typeface="+mn-cs"/>
                        </a:rPr>
                        <a:t>p. 16-17</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09452138"/>
                  </a:ext>
                </a:extLst>
              </a:tr>
              <a:tr h="182880">
                <a:tc>
                  <a:txBody>
                    <a:bodyPr/>
                    <a:lstStyle/>
                    <a:p>
                      <a:pPr algn="l" rtl="0" fontAlgn="ctr"/>
                      <a:r>
                        <a:rPr lang="en-US" sz="900" kern="1200" spc="-20" baseline="0">
                          <a:solidFill>
                            <a:schemeClr val="dk1"/>
                          </a:solidFill>
                          <a:latin typeface="+mn-lt"/>
                          <a:ea typeface="+mn-ea"/>
                          <a:cs typeface="+mn-cs"/>
                        </a:rPr>
                        <a:t>Operation with network and fully offline</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kern="1200" spc="-20" baseline="0">
                          <a:solidFill>
                            <a:schemeClr val="dk1"/>
                          </a:solidFill>
                          <a:latin typeface="+mn-lt"/>
                          <a:ea typeface="+mn-ea"/>
                          <a:cs typeface="+mn-cs"/>
                        </a:rPr>
                        <a:t>p. 17</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6044276"/>
                  </a:ext>
                </a:extLst>
              </a:tr>
              <a:tr h="182880">
                <a:tc>
                  <a:txBody>
                    <a:bodyPr/>
                    <a:lstStyle/>
                    <a:p>
                      <a:pPr algn="l" rtl="0" fontAlgn="ctr"/>
                      <a:r>
                        <a:rPr lang="en-US" sz="900" kern="1200" spc="-20" baseline="0">
                          <a:solidFill>
                            <a:schemeClr val="dk1"/>
                          </a:solidFill>
                          <a:latin typeface="+mn-lt"/>
                          <a:ea typeface="+mn-ea"/>
                          <a:cs typeface="+mn-cs"/>
                        </a:rPr>
                        <a:t>Secure local storage and deferred sync</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900" kern="1200" spc="-20" baseline="0">
                          <a:solidFill>
                            <a:schemeClr val="dk1"/>
                          </a:solidFill>
                          <a:latin typeface="+mn-lt"/>
                          <a:ea typeface="+mn-ea"/>
                          <a:cs typeface="+mn-cs"/>
                        </a:rPr>
                        <a:t>p. 17</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710279426"/>
                  </a:ext>
                </a:extLst>
              </a:tr>
              <a:tr h="182880">
                <a:tc>
                  <a:txBody>
                    <a:bodyPr/>
                    <a:lstStyle/>
                    <a:p>
                      <a:pPr algn="l" rtl="0" fontAlgn="ctr"/>
                      <a:r>
                        <a:rPr lang="en-US" sz="900" kern="1200" spc="-20" baseline="0">
                          <a:solidFill>
                            <a:schemeClr val="dk1"/>
                          </a:solidFill>
                          <a:latin typeface="+mn-lt"/>
                          <a:ea typeface="+mn-ea"/>
                          <a:cs typeface="+mn-cs"/>
                        </a:rPr>
                        <a:t>Accessibility features</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kern="1200" spc="-20" baseline="0">
                          <a:solidFill>
                            <a:schemeClr val="dk1"/>
                          </a:solidFill>
                          <a:latin typeface="+mn-lt"/>
                          <a:ea typeface="+mn-ea"/>
                          <a:cs typeface="+mn-cs"/>
                        </a:rPr>
                        <a:t>p. 17</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22547456"/>
                  </a:ext>
                </a:extLst>
              </a:tr>
              <a:tr h="182880">
                <a:tc>
                  <a:txBody>
                    <a:bodyPr/>
                    <a:lstStyle/>
                    <a:p>
                      <a:pPr algn="l" rtl="0" fontAlgn="ctr"/>
                      <a:r>
                        <a:rPr lang="en-US" sz="900" kern="1200" spc="-20" baseline="0">
                          <a:solidFill>
                            <a:schemeClr val="dk1"/>
                          </a:solidFill>
                          <a:latin typeface="+mn-lt"/>
                          <a:ea typeface="+mn-ea"/>
                          <a:cs typeface="+mn-cs"/>
                        </a:rPr>
                        <a:t>Non-tethered headset</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900" kern="1200" spc="-20" baseline="0">
                          <a:solidFill>
                            <a:schemeClr val="dk1"/>
                          </a:solidFill>
                          <a:latin typeface="+mn-lt"/>
                          <a:ea typeface="+mn-ea"/>
                          <a:cs typeface="+mn-cs"/>
                        </a:rPr>
                        <a:t>p. 12</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052313987"/>
                  </a:ext>
                </a:extLst>
              </a:tr>
              <a:tr h="182880">
                <a:tc>
                  <a:txBody>
                    <a:bodyPr/>
                    <a:lstStyle/>
                    <a:p>
                      <a:pPr algn="l" rtl="0" fontAlgn="ctr"/>
                      <a:r>
                        <a:rPr lang="en-US" sz="900" kern="1200" spc="-20" baseline="0">
                          <a:solidFill>
                            <a:schemeClr val="dk1"/>
                          </a:solidFill>
                          <a:latin typeface="+mn-lt"/>
                          <a:ea typeface="+mn-ea"/>
                          <a:cs typeface="+mn-cs"/>
                        </a:rPr>
                        <a:t>Weapon accessories (replica or dry-fire insert)</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kern="1200" spc="-20" baseline="0">
                          <a:solidFill>
                            <a:schemeClr val="dk1"/>
                          </a:solidFill>
                          <a:latin typeface="+mn-lt"/>
                          <a:ea typeface="+mn-ea"/>
                          <a:cs typeface="+mn-cs"/>
                        </a:rPr>
                        <a:t>p. 16 &amp; Excel file</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13466795"/>
                  </a:ext>
                </a:extLst>
              </a:tr>
              <a:tr h="182880">
                <a:tc>
                  <a:txBody>
                    <a:bodyPr/>
                    <a:lstStyle/>
                    <a:p>
                      <a:pPr algn="l" rtl="0" fontAlgn="ctr"/>
                      <a:r>
                        <a:rPr lang="en-US" sz="900"/>
                        <a:t>Training kits and required accessories</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900" kern="1200" spc="-20" baseline="0">
                          <a:solidFill>
                            <a:schemeClr val="dk1"/>
                          </a:solidFill>
                          <a:latin typeface="+mn-lt"/>
                          <a:ea typeface="+mn-ea"/>
                          <a:cs typeface="+mn-cs"/>
                        </a:rPr>
                        <a:t>Excel file</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888263777"/>
                  </a:ext>
                </a:extLst>
              </a:tr>
              <a:tr h="182880">
                <a:tc>
                  <a:txBody>
                    <a:bodyPr/>
                    <a:lstStyle/>
                    <a:p>
                      <a:pPr algn="l" rtl="0" fontAlgn="ctr"/>
                      <a:r>
                        <a:rPr lang="en-US" sz="900"/>
                        <a:t>Mobile Device Management (MDM)</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kern="1200" spc="-20" baseline="0">
                          <a:solidFill>
                            <a:schemeClr val="dk1"/>
                          </a:solidFill>
                          <a:latin typeface="+mn-lt"/>
                          <a:ea typeface="+mn-ea"/>
                          <a:cs typeface="+mn-cs"/>
                        </a:rPr>
                        <a:t>p. 18</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2623702"/>
                  </a:ext>
                </a:extLst>
              </a:tr>
              <a:tr h="182880">
                <a:tc>
                  <a:txBody>
                    <a:bodyPr/>
                    <a:lstStyle/>
                    <a:p>
                      <a:pPr algn="l" rtl="0" fontAlgn="ctr"/>
                      <a:r>
                        <a:rPr lang="en-US" sz="900"/>
                        <a:t>Device provisioning, updates, and monitoring</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900" kern="1200" spc="-20" baseline="0">
                          <a:solidFill>
                            <a:schemeClr val="dk1"/>
                          </a:solidFill>
                          <a:latin typeface="+mn-lt"/>
                          <a:ea typeface="+mn-ea"/>
                          <a:cs typeface="+mn-cs"/>
                        </a:rPr>
                        <a:t>p. 18</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04111040"/>
                  </a:ext>
                </a:extLst>
              </a:tr>
              <a:tr h="182880">
                <a:tc>
                  <a:txBody>
                    <a:bodyPr/>
                    <a:lstStyle/>
                    <a:p>
                      <a:pPr algn="l" rtl="0" fontAlgn="ctr"/>
                      <a:r>
                        <a:rPr lang="en-US" sz="900"/>
                        <a:t>Security and privacy controls</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kern="1200" spc="-20" baseline="0">
                          <a:solidFill>
                            <a:schemeClr val="dk1"/>
                          </a:solidFill>
                          <a:latin typeface="+mn-lt"/>
                          <a:ea typeface="+mn-ea"/>
                          <a:cs typeface="+mn-cs"/>
                        </a:rPr>
                        <a:t>p. 12</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0086168"/>
                  </a:ext>
                </a:extLst>
              </a:tr>
              <a:tr h="182880">
                <a:tc>
                  <a:txBody>
                    <a:bodyPr/>
                    <a:lstStyle/>
                    <a:p>
                      <a:pPr algn="l" rtl="0" fontAlgn="ctr"/>
                      <a:r>
                        <a:rPr lang="en-US" sz="900"/>
                        <a:t>Post-warranty support options</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900" kern="1200" spc="-20" baseline="0">
                          <a:solidFill>
                            <a:schemeClr val="dk1"/>
                          </a:solidFill>
                          <a:latin typeface="+mn-lt"/>
                          <a:ea typeface="+mn-ea"/>
                          <a:cs typeface="+mn-cs"/>
                        </a:rPr>
                        <a:t>p. 26-27</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196575216"/>
                  </a:ext>
                </a:extLst>
              </a:tr>
              <a:tr h="182880">
                <a:tc>
                  <a:txBody>
                    <a:bodyPr/>
                    <a:lstStyle/>
                    <a:p>
                      <a:pPr algn="l" rtl="0" fontAlgn="ctr"/>
                      <a:r>
                        <a:rPr lang="en-US" sz="900"/>
                        <a:t>Required deliverables and acceptance testing</a:t>
                      </a:r>
                      <a:endParaRPr lang="en-US" sz="900" kern="1200" spc="-20" baseline="0">
                        <a:solidFill>
                          <a:schemeClr val="dk1"/>
                        </a:solidFill>
                        <a:latin typeface="+mn-lt"/>
                        <a:ea typeface="+mn-ea"/>
                        <a:cs typeface="+mn-cs"/>
                      </a:endParaRP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spc="-20" baseline="0" noProof="0">
                          <a:solidFill>
                            <a:schemeClr val="dk1"/>
                          </a:solidFill>
                          <a:latin typeface="+mn-lt"/>
                          <a:ea typeface="+mn-ea"/>
                          <a:cs typeface="+mn-cs"/>
                        </a:rPr>
                        <a:t>Yes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kern="1200" spc="-20" baseline="0">
                          <a:solidFill>
                            <a:schemeClr val="dk1"/>
                          </a:solidFill>
                          <a:latin typeface="+mn-lt"/>
                          <a:ea typeface="+mn-ea"/>
                          <a:cs typeface="+mn-cs"/>
                        </a:rPr>
                        <a:t>p. 17, 23</a:t>
                      </a:r>
                    </a:p>
                  </a:txBody>
                  <a:tcPr marL="54864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7482081"/>
                  </a:ext>
                </a:extLst>
              </a:tr>
            </a:tbl>
          </a:graphicData>
        </a:graphic>
      </p:graphicFrame>
      <p:sp>
        <p:nvSpPr>
          <p:cNvPr id="6" name="TextBox 5">
            <a:extLst>
              <a:ext uri="{FF2B5EF4-FFF2-40B4-BE49-F238E27FC236}">
                <a16:creationId xmlns:a16="http://schemas.microsoft.com/office/drawing/2014/main" id="{943D47B4-6868-D461-5D76-C0B758BD405E}"/>
              </a:ext>
            </a:extLst>
          </p:cNvPr>
          <p:cNvSpPr txBox="1"/>
          <p:nvPr/>
        </p:nvSpPr>
        <p:spPr>
          <a:xfrm>
            <a:off x="457200" y="1298448"/>
            <a:ext cx="5943600" cy="524311"/>
          </a:xfrm>
          <a:prstGeom prst="rect">
            <a:avLst/>
          </a:prstGeom>
          <a:noFill/>
        </p:spPr>
        <p:txBody>
          <a:bodyPr wrap="square" lIns="0" tIns="0" rIns="0" bIns="0">
            <a:spAutoFit/>
          </a:bodyPr>
          <a:lstStyle/>
          <a:p>
            <a:pPr>
              <a:lnSpc>
                <a:spcPct val="110000"/>
              </a:lnSpc>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All functional, technical, and hardware requirements identified in the RFP are included in the proposed base scope unless explicitly noted. Detailed implementation is described in the Technical Approach and Project Plan sections of the proposal.</a:t>
            </a:r>
          </a:p>
        </p:txBody>
      </p:sp>
    </p:spTree>
    <p:extLst>
      <p:ext uri="{BB962C8B-B14F-4D97-AF65-F5344CB8AC3E}">
        <p14:creationId xmlns:p14="http://schemas.microsoft.com/office/powerpoint/2010/main" val="1700341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47F46-64DA-085A-C905-436A811DC32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0C945385-6468-0275-6388-D3AC13CB60D3}"/>
              </a:ext>
            </a:extLst>
          </p:cNvPr>
          <p:cNvPicPr preferRelativeResize="0">
            <a:picLocks noGrp="1" noChangeAspect="1"/>
          </p:cNvPicPr>
          <p:nvPr>
            <p:ph type="pic" sz="quarter" idx="10"/>
          </p:nvPr>
        </p:nvPicPr>
        <p:blipFill>
          <a:blip r:embed="rId2"/>
          <a:srcRect t="18887" r="1597" b="22071"/>
          <a:stretch>
            <a:fillRect/>
          </a:stretch>
        </p:blipFill>
        <p:spPr>
          <a:xfrm>
            <a:off x="0" y="0"/>
            <a:ext cx="6858000" cy="1187736"/>
          </a:xfrm>
        </p:spPr>
      </p:pic>
      <p:sp>
        <p:nvSpPr>
          <p:cNvPr id="5" name="HeaderGradient">
            <a:extLst>
              <a:ext uri="{FF2B5EF4-FFF2-40B4-BE49-F238E27FC236}">
                <a16:creationId xmlns:a16="http://schemas.microsoft.com/office/drawing/2014/main" id="{86FB6A8C-3689-5762-1236-89C7372A9491}"/>
              </a:ext>
            </a:extLst>
          </p:cNvPr>
          <p:cNvSpPr/>
          <p:nvPr/>
        </p:nvSpPr>
        <p:spPr>
          <a:xfrm>
            <a:off x="0" y="38386"/>
            <a:ext cx="6857999" cy="1149350"/>
          </a:xfrm>
          <a:prstGeom prst="rect">
            <a:avLst/>
          </a:prstGeom>
          <a:gradFill flip="none" rotWithShape="1">
            <a:gsLst>
              <a:gs pos="0">
                <a:schemeClr val="tx1">
                  <a:lumMod val="95000"/>
                  <a:lumOff val="5000"/>
                  <a:alpha val="64000"/>
                </a:schemeClr>
              </a:gs>
              <a:gs pos="65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86198893-C828-9FC6-2319-ACC050D23AAC}"/>
              </a:ext>
            </a:extLst>
          </p:cNvPr>
          <p:cNvSpPr>
            <a:spLocks noGrp="1"/>
          </p:cNvSpPr>
          <p:nvPr>
            <p:ph type="title"/>
          </p:nvPr>
        </p:nvSpPr>
        <p:spPr>
          <a:xfrm>
            <a:off x="457200" y="493776"/>
            <a:ext cx="3070432" cy="411480"/>
          </a:xfrm>
        </p:spPr>
        <p:txBody>
          <a:bodyPr/>
          <a:lstStyle/>
          <a:p>
            <a:r>
              <a:rPr lang="en-US">
                <a:solidFill>
                  <a:schemeClr val="bg1"/>
                </a:solidFill>
              </a:rPr>
              <a:t>Compliance Question </a:t>
            </a:r>
            <a:r>
              <a:rPr lang="en-US"/>
              <a:t> Table </a:t>
            </a:r>
          </a:p>
        </p:txBody>
      </p:sp>
      <p:pic>
        <p:nvPicPr>
          <p:cNvPr id="13" name="Picture 12" hidden="1">
            <a:extLst>
              <a:ext uri="{FF2B5EF4-FFF2-40B4-BE49-F238E27FC236}">
                <a16:creationId xmlns:a16="http://schemas.microsoft.com/office/drawing/2014/main" id="{86CE4047-0E31-F86F-A348-C7AD72B9588B}"/>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B8D777D5-1664-47C6-EB1D-47B21F4BC76C}"/>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graphicFrame>
        <p:nvGraphicFramePr>
          <p:cNvPr id="2" name="Table 1">
            <a:extLst>
              <a:ext uri="{FF2B5EF4-FFF2-40B4-BE49-F238E27FC236}">
                <a16:creationId xmlns:a16="http://schemas.microsoft.com/office/drawing/2014/main" id="{1C93A1C7-0F43-D218-DF28-328055183DA3}"/>
              </a:ext>
            </a:extLst>
          </p:cNvPr>
          <p:cNvGraphicFramePr>
            <a:graphicFrameLocks noGrp="1"/>
          </p:cNvGraphicFramePr>
          <p:nvPr>
            <p:extLst>
              <p:ext uri="{D42A27DB-BD31-4B8C-83A1-F6EECF244321}">
                <p14:modId xmlns:p14="http://schemas.microsoft.com/office/powerpoint/2010/main" val="2693072395"/>
              </p:ext>
            </p:extLst>
          </p:nvPr>
        </p:nvGraphicFramePr>
        <p:xfrm>
          <a:off x="457199" y="1445236"/>
          <a:ext cx="5943601" cy="7235472"/>
        </p:xfrm>
        <a:graphic>
          <a:graphicData uri="http://schemas.openxmlformats.org/drawingml/2006/table">
            <a:tbl>
              <a:tblPr>
                <a:tableStyleId>{5C22544A-7EE6-4342-B048-85BDC9FD1C3A}</a:tableStyleId>
              </a:tblPr>
              <a:tblGrid>
                <a:gridCol w="2230357">
                  <a:extLst>
                    <a:ext uri="{9D8B030D-6E8A-4147-A177-3AD203B41FA5}">
                      <a16:colId xmlns:a16="http://schemas.microsoft.com/office/drawing/2014/main" val="1280262148"/>
                    </a:ext>
                  </a:extLst>
                </a:gridCol>
                <a:gridCol w="3713244">
                  <a:extLst>
                    <a:ext uri="{9D8B030D-6E8A-4147-A177-3AD203B41FA5}">
                      <a16:colId xmlns:a16="http://schemas.microsoft.com/office/drawing/2014/main" val="2064896598"/>
                    </a:ext>
                  </a:extLst>
                </a:gridCol>
              </a:tblGrid>
              <a:tr h="378157">
                <a:tc>
                  <a:txBody>
                    <a:bodyPr/>
                    <a:lstStyle/>
                    <a:p>
                      <a:pPr algn="l" rtl="0" fontAlgn="ctr"/>
                      <a:r>
                        <a:rPr lang="en-US" sz="900" kern="1200" spc="-20" baseline="0">
                          <a:solidFill>
                            <a:schemeClr val="dk1"/>
                          </a:solidFill>
                          <a:latin typeface="+mn-lt"/>
                          <a:ea typeface="+mn-ea"/>
                          <a:cs typeface="+mn-cs"/>
                        </a:rPr>
                        <a:t>Are you bidding on Software, Hardware, or Both? </a:t>
                      </a:r>
                    </a:p>
                  </a:txBody>
                  <a:tcPr marL="45720" marR="45720">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indent="0" algn="l" rtl="0" fontAlgn="t">
                        <a:buFont typeface="Arial" panose="020B0604020202020204" pitchFamily="34" charset="0"/>
                        <a:buNone/>
                      </a:pPr>
                      <a:r>
                        <a:rPr lang="en-US" sz="900" b="1" spc="-20" baseline="0"/>
                        <a:t>Both.</a:t>
                      </a:r>
                      <a:r>
                        <a:rPr lang="en-US" sz="900" spc="-20" baseline="0"/>
                        <a:t> ForgeFX is bidding as the prime for software, with headsets and mobile device management provided via our partnership with ArborXR.</a:t>
                      </a:r>
                      <a:endParaRPr lang="en-US" sz="900" b="1" i="0" u="none" strike="noStrike" spc="-20" baseline="0">
                        <a:solidFill>
                          <a:srgbClr val="FF0000"/>
                        </a:solidFill>
                        <a:effectLst/>
                        <a:latin typeface="Aptos Narrow" panose="020B0004020202020204" pitchFamily="34" charset="0"/>
                      </a:endParaRPr>
                    </a:p>
                  </a:txBody>
                  <a:tcPr>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345099677"/>
                  </a:ext>
                </a:extLst>
              </a:tr>
              <a:tr h="661775">
                <a:tc>
                  <a:txBody>
                    <a:bodyPr/>
                    <a:lstStyle/>
                    <a:p>
                      <a:pPr algn="l" rtl="0" fontAlgn="ctr"/>
                      <a:r>
                        <a:rPr lang="en-US" sz="900" kern="1200" spc="-20" baseline="0">
                          <a:solidFill>
                            <a:schemeClr val="dk1"/>
                          </a:solidFill>
                          <a:latin typeface="+mn-lt"/>
                          <a:ea typeface="+mn-ea"/>
                          <a:cs typeface="+mn-cs"/>
                        </a:rPr>
                        <a:t>Can you deliver a VR program that meets requirements stated within this RFP? If not, which requirements and why?</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900" b="1" spc="-20" baseline="0"/>
                        <a:t>Yes.</a:t>
                      </a:r>
                      <a:r>
                        <a:rPr lang="en-US" sz="900" spc="-20" baseline="0"/>
                        <a:t> ForgeFX can deliver a VR training program that meets all requirements stated within this RFP. The proposed solution is well aligned with ForgeFX’s core capabilities and experience delivering immersive training systems of similar scope and complexity.</a:t>
                      </a:r>
                      <a:endParaRPr lang="en-US" sz="900" kern="1200" spc="-20" baseline="0" noProof="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7078085"/>
                  </a:ext>
                </a:extLst>
              </a:tr>
              <a:tr h="661775">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sz="900" kern="1200" spc="-20" baseline="0">
                          <a:solidFill>
                            <a:schemeClr val="dk1"/>
                          </a:solidFill>
                          <a:latin typeface="+mn-lt"/>
                          <a:ea typeface="+mn-ea"/>
                          <a:cs typeface="+mn-cs"/>
                        </a:rPr>
                        <a:t>Will the program operate offline as specified? List any functions that require connectivity. </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defTabSz="685800" rtl="0" eaLnBrk="1" fontAlgn="t" latinLnBrk="0" hangingPunct="1">
                        <a:lnSpc>
                          <a:spcPct val="100000"/>
                        </a:lnSpc>
                        <a:spcBef>
                          <a:spcPts val="0"/>
                        </a:spcBef>
                        <a:spcAft>
                          <a:spcPts val="0"/>
                        </a:spcAft>
                        <a:buClrTx/>
                        <a:buSzTx/>
                        <a:buFont typeface="Wingdings" panose="05000000000000000000" pitchFamily="2" charset="2"/>
                        <a:buNone/>
                        <a:tabLst/>
                        <a:defRPr/>
                      </a:pPr>
                      <a:r>
                        <a:rPr lang="en-US" sz="900" b="1" spc="-20" baseline="0"/>
                        <a:t>Yes.</a:t>
                      </a:r>
                      <a:r>
                        <a:rPr lang="en-US" sz="900" spc="-20" baseline="0"/>
                        <a:t> All core training functionality operates offline, including scenario execution, user interaction, scoring, and session data capture. Connectivity is only required for administrative functions such as content updates, device management, and synchronization or export of training data when available.</a:t>
                      </a:r>
                      <a:endParaRPr lang="en-US" sz="900" kern="1200" spc="-20" baseline="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30133325"/>
                  </a:ext>
                </a:extLst>
              </a:tr>
              <a:tr h="945393">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sz="900" kern="1200" spc="-20" baseline="0">
                          <a:solidFill>
                            <a:schemeClr val="dk1"/>
                          </a:solidFill>
                          <a:latin typeface="+mn-lt"/>
                          <a:ea typeface="+mn-ea"/>
                          <a:cs typeface="+mn-cs"/>
                        </a:rPr>
                        <a:t>Will you use AI controlled NPCs to help create variability and induce stress? If not, how will you create variability and induce stress? </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900" b="1" spc="-20" baseline="0"/>
                        <a:t>Yes.</a:t>
                      </a:r>
                      <a:r>
                        <a:rPr lang="en-US" sz="900" spc="-20" baseline="0"/>
                        <a:t> The program uses AI-controlled NPCs implemented with traditional rule-based logic (e.g., decision trees and state machines), not non-deterministic neural networks or generative AI. Variability and stress are introduced through governed changes in NPC behavior, timing, escalation paths, environmental conditions, and scenario parameters, ensuring repeatable, controllable training outcomes while preventing pattern memorization.</a:t>
                      </a:r>
                      <a:endParaRPr lang="en-US" sz="900" kern="1200" spc="-20" baseline="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39187286"/>
                  </a:ext>
                </a:extLst>
              </a:tr>
              <a:tr h="378157">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n-US" sz="900" kern="1200" spc="-20" baseline="0">
                          <a:solidFill>
                            <a:schemeClr val="dk1"/>
                          </a:solidFill>
                          <a:latin typeface="+mn-lt"/>
                          <a:ea typeface="+mn-ea"/>
                          <a:cs typeface="+mn-cs"/>
                        </a:rPr>
                        <a:t>Can you provide a demo upon request to show offline operation and variability? </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900" b="1" spc="-20" baseline="0"/>
                        <a:t>Yes.</a:t>
                      </a:r>
                      <a:r>
                        <a:rPr lang="en-US" sz="900" spc="-20" baseline="0"/>
                        <a:t> ForgeFX can provide a demonstration upon request that shows offline operation and controlled scenario variability using representative content.</a:t>
                      </a:r>
                      <a:endParaRPr lang="en-US" sz="900" kern="1200" spc="-20" baseline="0">
                        <a:solidFill>
                          <a:schemeClr val="dk1"/>
                        </a:solidFill>
                        <a:latin typeface="+mn-lt"/>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426366094"/>
                  </a:ext>
                </a:extLst>
              </a:tr>
              <a:tr h="803584">
                <a:tc>
                  <a:txBody>
                    <a:bodyPr/>
                    <a:lstStyle/>
                    <a:p>
                      <a:pPr algn="l" rtl="0" fontAlgn="ctr"/>
                      <a:r>
                        <a:rPr lang="en-US" sz="900" kern="1200" spc="-20" baseline="0">
                          <a:solidFill>
                            <a:schemeClr val="dk1"/>
                          </a:solidFill>
                          <a:latin typeface="+mn-lt"/>
                          <a:ea typeface="+mn-ea"/>
                          <a:cs typeface="+mn-cs"/>
                        </a:rPr>
                        <a:t>What other features do you recommend that we have not listed? </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spc="-20" baseline="0"/>
                        <a:t>Optional enhancements that may further support training effectiveness include a scenario and level builder for instructor-configured content, in-application AI subject matter expertise, networked multi-user training, support for dry fire weapons integration, and web-based administrative dashboards with usage analytics (e.g., ArborXR Insights). </a:t>
                      </a:r>
                      <a:endParaRPr lang="en-US" sz="900" kern="1200" spc="-20" baseline="0">
                        <a:solidFill>
                          <a:schemeClr val="dk1"/>
                        </a:solidFill>
                        <a:latin typeface="+mn-lt"/>
                        <a:ea typeface="+mn-ea"/>
                        <a:cs typeface="+mn-cs"/>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374519"/>
                  </a:ext>
                </a:extLst>
              </a:tr>
              <a:tr h="661775">
                <a:tc>
                  <a:txBody>
                    <a:bodyPr/>
                    <a:lstStyle/>
                    <a:p>
                      <a:pPr algn="l" rtl="0" fontAlgn="ctr"/>
                      <a:r>
                        <a:rPr lang="en-US" sz="900" kern="1200" spc="-20" baseline="0">
                          <a:solidFill>
                            <a:schemeClr val="dk1"/>
                          </a:solidFill>
                          <a:latin typeface="+mn-lt"/>
                          <a:ea typeface="+mn-ea"/>
                          <a:cs typeface="+mn-cs"/>
                        </a:rPr>
                        <a:t>Do you support hand tracking? If not, what is your alternative interaction method? </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900" b="1" spc="-20" baseline="0"/>
                        <a:t>Yes.</a:t>
                      </a:r>
                      <a:r>
                        <a:rPr lang="en-US" sz="900" spc="-20" baseline="0"/>
                        <a:t> The program supports native hand tracking as the primary interaction method where supported by the selected headset. Tracked controllers are supported as an alternative interaction method to ensure usability and continuity across different environments and use cases.</a:t>
                      </a:r>
                      <a:endParaRPr lang="en-US" sz="900" kern="1200" spc="-20" baseline="0">
                        <a:solidFill>
                          <a:schemeClr val="dk1"/>
                        </a:solidFill>
                        <a:latin typeface="+mn-lt"/>
                        <a:ea typeface="+mn-ea"/>
                        <a:cs typeface="+mn-cs"/>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14735337"/>
                  </a:ext>
                </a:extLst>
              </a:tr>
              <a:tr h="519966">
                <a:tc>
                  <a:txBody>
                    <a:bodyPr/>
                    <a:lstStyle/>
                    <a:p>
                      <a:pPr algn="l" rtl="0" fontAlgn="ctr"/>
                      <a:r>
                        <a:rPr lang="en-US" sz="900" kern="1200" spc="-20" baseline="0">
                          <a:solidFill>
                            <a:schemeClr val="dk1"/>
                          </a:solidFill>
                          <a:latin typeface="+mn-lt"/>
                          <a:ea typeface="+mn-ea"/>
                          <a:cs typeface="+mn-cs"/>
                        </a:rPr>
                        <a:t>Can you export completion data in CSV using the fields listed? Do you support API push? </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b="1" spc="-20" baseline="0"/>
                        <a:t>Yes.</a:t>
                      </a:r>
                      <a:r>
                        <a:rPr lang="en-US" sz="900" spc="-20" baseline="0"/>
                        <a:t> Training completion and performance data can be exported in CSV </a:t>
                      </a:r>
                      <a:r>
                        <a:rPr lang="en-US" sz="900" b="0" spc="-20" baseline="0"/>
                        <a:t>format using the specified fields. API-based data push is supported for integration with external systems where required.</a:t>
                      </a:r>
                      <a:endParaRPr lang="en-US" sz="900" b="0" kern="1200" spc="-20" baseline="0">
                        <a:solidFill>
                          <a:schemeClr val="dk1"/>
                        </a:solidFill>
                        <a:latin typeface="+mn-lt"/>
                        <a:ea typeface="+mn-ea"/>
                        <a:cs typeface="+mn-cs"/>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4021111"/>
                  </a:ext>
                </a:extLst>
              </a:tr>
              <a:tr h="519966">
                <a:tc>
                  <a:txBody>
                    <a:bodyPr/>
                    <a:lstStyle/>
                    <a:p>
                      <a:pPr algn="l" rtl="0" fontAlgn="ctr"/>
                      <a:r>
                        <a:rPr lang="en-US" sz="900" kern="1200" spc="-20" baseline="0">
                          <a:solidFill>
                            <a:schemeClr val="dk1"/>
                          </a:solidFill>
                          <a:latin typeface="+mn-lt"/>
                          <a:ea typeface="+mn-ea"/>
                          <a:cs typeface="+mn-cs"/>
                        </a:rPr>
                        <a:t>Will headset comfort for users with glasses be met with included accessories in the base kit? </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900" b="1" spc="-20" baseline="0"/>
                        <a:t>Yes.</a:t>
                      </a:r>
                      <a:r>
                        <a:rPr lang="en-US" sz="900" spc="-20" baseline="0"/>
                        <a:t> The base hardware kit includes headset configurations and fit accessories designed to support comfortable use with glasses. Additional fit options can be accommodated as needed through the hardware provisioning process.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846184102"/>
                  </a:ext>
                </a:extLst>
              </a:tr>
              <a:tr h="381374">
                <a:tc>
                  <a:txBody>
                    <a:bodyPr/>
                    <a:lstStyle/>
                    <a:p>
                      <a:pPr algn="l" rtl="0" fontAlgn="ctr"/>
                      <a:r>
                        <a:rPr lang="en-US" sz="900" kern="1200" spc="-20" baseline="0">
                          <a:solidFill>
                            <a:schemeClr val="dk1"/>
                          </a:solidFill>
                          <a:latin typeface="+mn-lt"/>
                          <a:ea typeface="+mn-ea"/>
                          <a:cs typeface="+mn-cs"/>
                        </a:rPr>
                        <a:t>Do you require any platform or runtime fees to operate the program? If none, state “None.” </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b="1" spc="-20" baseline="0"/>
                        <a:t>None for the training application.</a:t>
                      </a:r>
                      <a:r>
                        <a:rPr lang="en-US" sz="900" spc="-20" baseline="0"/>
                        <a:t> ForgeFX’s software does not require any platform or runtime fees to operate. </a:t>
                      </a:r>
                      <a:endParaRPr lang="en-US" sz="900" kern="1200" spc="-20" baseline="0">
                        <a:solidFill>
                          <a:schemeClr val="dk1"/>
                        </a:solidFill>
                        <a:latin typeface="+mn-lt"/>
                        <a:ea typeface="+mn-ea"/>
                        <a:cs typeface="+mn-cs"/>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95117764"/>
                  </a:ext>
                </a:extLst>
              </a:tr>
              <a:tr h="519966">
                <a:tc>
                  <a:txBody>
                    <a:bodyPr/>
                    <a:lstStyle/>
                    <a:p>
                      <a:pPr algn="l" rtl="0" fontAlgn="ctr"/>
                      <a:r>
                        <a:rPr lang="en-US" sz="900" kern="1200" spc="-20" baseline="0">
                          <a:solidFill>
                            <a:schemeClr val="dk1"/>
                          </a:solidFill>
                          <a:latin typeface="+mn-lt"/>
                          <a:ea typeface="+mn-ea"/>
                          <a:cs typeface="+mn-cs"/>
                        </a:rPr>
                        <a:t>Do you agree to perpetual internal use rights and asset handoff terms previously stated? </a:t>
                      </a:r>
                    </a:p>
                  </a:txBody>
                  <a:tcPr marL="45720" marR="4572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lang="en-US" sz="900" b="1" spc="-20" baseline="0"/>
                        <a:t>Yes.</a:t>
                      </a:r>
                      <a:r>
                        <a:rPr lang="en-US" sz="900" spc="-20" baseline="0"/>
                        <a:t> ForgeFX agrees to the perpetual internal use rights and asset handoff terms as previously stated for the custom training software and project-specific assets developed and delivered under this engagement.</a:t>
                      </a:r>
                      <a:endParaRPr lang="en-US" sz="900" kern="1200" spc="-20" baseline="0">
                        <a:solidFill>
                          <a:schemeClr val="dk1"/>
                        </a:solidFill>
                        <a:latin typeface="+mn-lt"/>
                        <a:ea typeface="+mn-ea"/>
                        <a:cs typeface="+mn-cs"/>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630996741"/>
                  </a:ext>
                </a:extLst>
              </a:tr>
              <a:tr h="803584">
                <a:tc>
                  <a:txBody>
                    <a:bodyPr/>
                    <a:lstStyle/>
                    <a:p>
                      <a:pPr algn="l" rtl="0" fontAlgn="ctr"/>
                      <a:r>
                        <a:rPr lang="en-US" sz="900" kern="1200" spc="-20" baseline="0">
                          <a:solidFill>
                            <a:schemeClr val="dk1"/>
                          </a:solidFill>
                          <a:latin typeface="+mn-lt"/>
                          <a:ea typeface="+mn-ea"/>
                          <a:cs typeface="+mn-cs"/>
                        </a:rPr>
                        <a:t>Can you meet the September 2026 pilot start constraint? List risks and mitigations if tight. </a:t>
                      </a:r>
                    </a:p>
                  </a:txBody>
                  <a:tcPr marL="45720" marR="45720">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900" b="1" spc="-20" baseline="0"/>
                        <a:t>Yes.</a:t>
                      </a:r>
                      <a:r>
                        <a:rPr lang="en-US" sz="900" spc="-20" baseline="0"/>
                        <a:t> Assuming the start date of March 1, 2026, ForgeFX can meet a September 2026 pilot start. Schedule risk is primarily associated with content scope definition and stakeholder review timing. These risks are mitigated through phased delivery, early prototyping, and regular milestone reviews to maintain schedule alignment. ForgeFX is assuming a six-month period of performance.</a:t>
                      </a:r>
                      <a:endParaRPr lang="en-US" sz="900" kern="1200" spc="-20" baseline="0">
                        <a:solidFill>
                          <a:schemeClr val="dk1"/>
                        </a:solidFill>
                        <a:latin typeface="+mn-lt"/>
                        <a:ea typeface="+mn-ea"/>
                        <a:cs typeface="+mn-cs"/>
                      </a:endParaRPr>
                    </a:p>
                  </a:txBody>
                  <a:tcPr>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58830588"/>
                  </a:ext>
                </a:extLst>
              </a:tr>
            </a:tbl>
          </a:graphicData>
        </a:graphic>
      </p:graphicFrame>
    </p:spTree>
    <p:extLst>
      <p:ext uri="{BB962C8B-B14F-4D97-AF65-F5344CB8AC3E}">
        <p14:creationId xmlns:p14="http://schemas.microsoft.com/office/powerpoint/2010/main" val="8387157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ABDFE-F4C1-A960-9BAA-AF59E9E0F4B1}"/>
            </a:ext>
          </a:extLst>
        </p:cNvPr>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1C50ABCF-0954-13EC-261B-0A0572101075}"/>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6" name="Picture Placeholder 3">
            <a:extLst>
              <a:ext uri="{FF2B5EF4-FFF2-40B4-BE49-F238E27FC236}">
                <a16:creationId xmlns:a16="http://schemas.microsoft.com/office/drawing/2014/main" id="{798EF3B9-3BA9-A60D-50EE-C5C9FCED74D6}"/>
              </a:ext>
            </a:extLst>
          </p:cNvPr>
          <p:cNvPicPr>
            <a:picLocks noChangeAspect="1"/>
          </p:cNvPicPr>
          <p:nvPr/>
        </p:nvPicPr>
        <p:blipFill>
          <a:blip r:embed="rId3">
            <a:alphaModFix amt="48000"/>
          </a:blip>
          <a:srcRect t="15327" b="15327"/>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a:extLst>
              <a:ext uri="{FF2B5EF4-FFF2-40B4-BE49-F238E27FC236}">
                <a16:creationId xmlns:a16="http://schemas.microsoft.com/office/drawing/2014/main" id="{9C4D51AD-3750-2796-EEAA-A9BD27C6B387}"/>
              </a:ext>
            </a:extLst>
          </p:cNvPr>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C3C89AEB-9DE8-4941-14DE-4A901E6656F3}"/>
              </a:ext>
            </a:extLst>
          </p:cNvPr>
          <p:cNvSpPr/>
          <p:nvPr/>
        </p:nvSpPr>
        <p:spPr>
          <a:xfrm>
            <a:off x="914399" y="5486400"/>
            <a:ext cx="3387437" cy="1536446"/>
          </a:xfrm>
          <a:prstGeom prst="rect">
            <a:avLst/>
          </a:prstGeom>
        </p:spPr>
        <p:txBody>
          <a:bodyPr wrap="square" lIns="0" tIns="0" rIns="0" bIns="0">
            <a:spAutoFit/>
          </a:bodyPr>
          <a:lstStyle/>
          <a:p>
            <a:pPr marL="0" lvl="1" defTabSz="274320">
              <a:lnSpc>
                <a:spcPct val="120000"/>
              </a:lnSpc>
            </a:pPr>
            <a:r>
              <a:rPr lang="en-US" sz="1200" spc="-20">
                <a:solidFill>
                  <a:schemeClr val="bg1">
                    <a:lumMod val="95000"/>
                  </a:schemeClr>
                </a:solidFill>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p>
        </p:txBody>
      </p:sp>
      <p:sp>
        <p:nvSpPr>
          <p:cNvPr id="22" name="EDIT tag" hidden="1">
            <a:extLst>
              <a:ext uri="{FF2B5EF4-FFF2-40B4-BE49-F238E27FC236}">
                <a16:creationId xmlns:a16="http://schemas.microsoft.com/office/drawing/2014/main" id="{A9C17707-2173-E38E-4204-3B11F60C7C18}"/>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66407308-BD77-44BD-9C25-E0D328D7D510}"/>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Plan</a:t>
            </a:r>
          </a:p>
        </p:txBody>
      </p:sp>
      <p:pic>
        <p:nvPicPr>
          <p:cNvPr id="12" name="ANVIL">
            <a:extLst>
              <a:ext uri="{FF2B5EF4-FFF2-40B4-BE49-F238E27FC236}">
                <a16:creationId xmlns:a16="http://schemas.microsoft.com/office/drawing/2014/main" id="{DA384A5E-E058-F414-838F-D2A574D6449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2E3536A9-A488-2A54-4F8C-EBF0A73D0444}"/>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2133898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7E87B-6DC6-0EB1-DE71-845B6BF1BFC1}"/>
            </a:ext>
          </a:extLst>
        </p:cNvPr>
        <p:cNvGrpSpPr/>
        <p:nvPr/>
      </p:nvGrpSpPr>
      <p:grpSpPr>
        <a:xfrm>
          <a:off x="0" y="0"/>
          <a:ext cx="0" cy="0"/>
          <a:chOff x="0" y="0"/>
          <a:chExt cx="0" cy="0"/>
        </a:xfrm>
      </p:grpSpPr>
      <p:sp>
        <p:nvSpPr>
          <p:cNvPr id="2" name="Picture Placeholder 1" hidden="1">
            <a:extLst>
              <a:ext uri="{FF2B5EF4-FFF2-40B4-BE49-F238E27FC236}">
                <a16:creationId xmlns:a16="http://schemas.microsoft.com/office/drawing/2014/main" id="{94E6E71C-D588-5102-CE67-A1F7D1E1BB70}"/>
              </a:ext>
            </a:extLst>
          </p:cNvPr>
          <p:cNvSpPr>
            <a:spLocks noGrp="1"/>
          </p:cNvSpPr>
          <p:nvPr>
            <p:ph type="pic" sz="quarter" idx="10"/>
          </p:nvPr>
        </p:nvSpPr>
        <p:spPr/>
        <p:txBody>
          <a:bodyPr/>
          <a:lstStyle/>
          <a:p>
            <a:endParaRPr lang="en-US"/>
          </a:p>
        </p:txBody>
      </p:sp>
      <p:sp>
        <p:nvSpPr>
          <p:cNvPr id="3" name="Title 2">
            <a:extLst>
              <a:ext uri="{FF2B5EF4-FFF2-40B4-BE49-F238E27FC236}">
                <a16:creationId xmlns:a16="http://schemas.microsoft.com/office/drawing/2014/main" id="{18D9533C-DE0F-8B43-2CC4-1E089705FBFF}"/>
              </a:ext>
            </a:extLst>
          </p:cNvPr>
          <p:cNvSpPr txBox="1">
            <a:spLocks/>
          </p:cNvSpPr>
          <p:nvPr/>
        </p:nvSpPr>
        <p:spPr>
          <a:xfrm>
            <a:off x="457201" y="589209"/>
            <a:ext cx="3467099" cy="878983"/>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a:solidFill>
                  <a:schemeClr val="tx1">
                    <a:lumMod val="75000"/>
                    <a:lumOff val="25000"/>
                  </a:schemeClr>
                </a:solidFill>
              </a:rPr>
              <a:t>PROJECT PLAN </a:t>
            </a:r>
            <a:r>
              <a:rPr lang="en-US" sz="2400">
                <a:gradFill>
                  <a:gsLst>
                    <a:gs pos="34000">
                      <a:schemeClr val="accent1">
                        <a:lumMod val="60000"/>
                        <a:lumOff val="40000"/>
                      </a:schemeClr>
                    </a:gs>
                    <a:gs pos="100000">
                      <a:schemeClr val="accent1"/>
                    </a:gs>
                  </a:gsLst>
                  <a:lin ang="2700000" scaled="1"/>
                </a:gradFill>
                <a:cs typeface="Lato Black" panose="020F0A02020204030203" pitchFamily="34" charset="0"/>
              </a:rPr>
              <a:t>PHASED PRODUCTION</a:t>
            </a:r>
          </a:p>
        </p:txBody>
      </p:sp>
      <p:sp>
        <p:nvSpPr>
          <p:cNvPr id="4" name="Text Placeholder 8">
            <a:extLst>
              <a:ext uri="{FF2B5EF4-FFF2-40B4-BE49-F238E27FC236}">
                <a16:creationId xmlns:a16="http://schemas.microsoft.com/office/drawing/2014/main" id="{AB546259-FB98-A502-E44F-FE87278A040B}"/>
              </a:ext>
            </a:extLst>
          </p:cNvPr>
          <p:cNvSpPr txBox="1">
            <a:spLocks/>
          </p:cNvSpPr>
          <p:nvPr/>
        </p:nvSpPr>
        <p:spPr>
          <a:xfrm>
            <a:off x="1885952" y="1371599"/>
            <a:ext cx="4514847" cy="7315201"/>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spcAft>
                <a:spcPts val="300"/>
              </a:spcAft>
            </a:pPr>
            <a:r>
              <a:rPr lang="en-US" sz="1000"/>
              <a:t>ForgeFX will execute this program using a structured, milestone-driven development process that combines agile iteration with formal schedule and quality controls. This approach is designed to reduce risk, provide early validation with subject matter experts, and ensure pilot readiness by the September 2026 delivery milestone. A high-level Gantt chart on page 22 accompanies this plan and reflects the phases, milestones, and anticipated deliverables described below.</a:t>
            </a:r>
          </a:p>
          <a:p>
            <a:pPr>
              <a:spcBef>
                <a:spcPts val="0"/>
              </a:spcBef>
              <a:spcAft>
                <a:spcPts val="300"/>
              </a:spcAft>
            </a:pPr>
            <a:r>
              <a:rPr lang="en-US" sz="1000" b="1"/>
              <a:t>Phased Development and Schedule Control: </a:t>
            </a:r>
            <a:r>
              <a:rPr lang="en-US" sz="1000"/>
              <a:t>Development is organized into clearly defined phases, each with specific objectives, deliverables, and acceptance criteria. ForgeFX establishes a baseline project schedule at kickoff and tracks progress using Gantt-based scheduling and milestone reviews. Progress is monitored at both the phase and feature level, enabling early identification and communication of schedule risks, dependencies, and variances so adjustments can be made without impacting delivery commitments.</a:t>
            </a:r>
          </a:p>
          <a:p>
            <a:pPr>
              <a:spcBef>
                <a:spcPts val="0"/>
              </a:spcBef>
              <a:spcAft>
                <a:spcPts val="300"/>
              </a:spcAft>
            </a:pPr>
            <a:r>
              <a:rPr lang="en-US" sz="1000" b="1"/>
              <a:t>Agile Execution and Incremental Builds: </a:t>
            </a:r>
            <a:r>
              <a:rPr lang="en-US" sz="1000"/>
              <a:t>ForgeFX employs an agile, sprint-based development model to deliver functional software increments on a regular cadence. Short, time-boxed sprints include planning, implementation, testing, and review, with a working build delivered at the conclusion of each sprint for stakeholder and SME review. This iterative approach enables early validation of training flows, interactions, variability, and scoring, reducing rework and minimizing late-stage risk.</a:t>
            </a:r>
          </a:p>
          <a:p>
            <a:pPr>
              <a:spcBef>
                <a:spcPts val="0"/>
              </a:spcBef>
              <a:spcAft>
                <a:spcPts val="300"/>
              </a:spcAft>
            </a:pPr>
            <a:r>
              <a:rPr lang="en-US" sz="1000" b="1"/>
              <a:t>Subject Matter Expert Integration and Build Reviews: Subject matter expert participation is integral to the success of the program</a:t>
            </a:r>
            <a:r>
              <a:rPr lang="en-US" sz="1000"/>
              <a:t>, and SMEs are embedded throughout the development lifecycle rather than consulted only at the beginning or end. SME engagement occurs during requirements validation, scenario development, and milestone-based build reviews to confirm procedural accuracy, instructional intent, and operational realism. Feedback is formally captured, prioritized, and incorporated into subsequent sprints to ensure continued alignment with training objectives as the system evolves.</a:t>
            </a:r>
          </a:p>
          <a:p>
            <a:pPr>
              <a:spcBef>
                <a:spcPts val="0"/>
              </a:spcBef>
            </a:pPr>
            <a:r>
              <a:rPr lang="en-US" sz="1000" b="1"/>
              <a:t>Quality Control and Readiness Assurance: </a:t>
            </a:r>
            <a:r>
              <a:rPr lang="en-US" sz="1000"/>
              <a:t>Quality assurance is conducted throughout the development process, with identified issues and change logs incorporated into regular sprint releases. Automated testing is performed alongside feature development to ensure system stability and prevent regressions. Prior to major milestone releases, each build undergoes a comprehensive review to confirm functional completeness, performance stability, reporting compliance, and readiness for stakeholder evaluation.</a:t>
            </a:r>
          </a:p>
          <a:p>
            <a:pPr>
              <a:spcBef>
                <a:spcPts val="0"/>
              </a:spcBef>
            </a:pPr>
            <a:r>
              <a:rPr lang="en-US" sz="1000"/>
              <a:t>Each milestone includes a validation checkpoint aligned to the approved baseline scope, confirming required functionality, variability and stressor behavior, escalation logic, reporting fields, and stable operation on the selected standalone hardware platform. Prior to final delivery, a User Acceptance Testing (UAT) period will allow Walden Security stakeholders to evaluate the system against the approved requirements. Final acceptance will occur upon confirmation that required baseline scope elements operate as specified and that any critical or major defects have been resolved or formally documented with agreed remediation plans.</a:t>
            </a:r>
          </a:p>
          <a:p>
            <a:pPr>
              <a:spcBef>
                <a:spcPts val="0"/>
              </a:spcBef>
              <a:spcAft>
                <a:spcPts val="300"/>
              </a:spcAft>
            </a:pPr>
            <a:endParaRPr lang="en-US" sz="1050" spc="-20"/>
          </a:p>
        </p:txBody>
      </p:sp>
      <p:graphicFrame>
        <p:nvGraphicFramePr>
          <p:cNvPr id="8" name="Diagram 7">
            <a:extLst>
              <a:ext uri="{FF2B5EF4-FFF2-40B4-BE49-F238E27FC236}">
                <a16:creationId xmlns:a16="http://schemas.microsoft.com/office/drawing/2014/main" id="{A16991F9-2E90-A6C1-4019-E384D18FB162}"/>
              </a:ext>
            </a:extLst>
          </p:cNvPr>
          <p:cNvGraphicFramePr/>
          <p:nvPr>
            <p:extLst>
              <p:ext uri="{D42A27DB-BD31-4B8C-83A1-F6EECF244321}">
                <p14:modId xmlns:p14="http://schemas.microsoft.com/office/powerpoint/2010/main" val="3924066232"/>
              </p:ext>
            </p:extLst>
          </p:nvPr>
        </p:nvGraphicFramePr>
        <p:xfrm>
          <a:off x="454918" y="1612900"/>
          <a:ext cx="1322368" cy="45412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338E9D3E-954A-D4CE-6F51-0D0A679A9176}"/>
              </a:ext>
            </a:extLst>
          </p:cNvPr>
          <p:cNvSpPr txBox="1"/>
          <p:nvPr/>
        </p:nvSpPr>
        <p:spPr>
          <a:xfrm>
            <a:off x="373673" y="6237882"/>
            <a:ext cx="1394167" cy="1200329"/>
          </a:xfrm>
          <a:prstGeom prst="rect">
            <a:avLst/>
          </a:prstGeom>
          <a:noFill/>
        </p:spPr>
        <p:txBody>
          <a:bodyPr wrap="square">
            <a:spAutoFit/>
          </a:bodyPr>
          <a:lstStyle/>
          <a:p>
            <a:r>
              <a:rPr lang="en-US" sz="800" i="1"/>
              <a:t>The phased milestones shown represent the program’s formal development deliverables, with each phase culminating in a reviewable build and defined acceptance criteria aligned to feature completeness and readiness.</a:t>
            </a:r>
          </a:p>
        </p:txBody>
      </p:sp>
    </p:spTree>
    <p:extLst>
      <p:ext uri="{BB962C8B-B14F-4D97-AF65-F5344CB8AC3E}">
        <p14:creationId xmlns:p14="http://schemas.microsoft.com/office/powerpoint/2010/main" val="2469588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4D8EC-3981-4EF2-C987-E3CC0CB29512}"/>
            </a:ext>
          </a:extLst>
        </p:cNvPr>
        <p:cNvGrpSpPr/>
        <p:nvPr/>
      </p:nvGrpSpPr>
      <p:grpSpPr>
        <a:xfrm>
          <a:off x="0" y="0"/>
          <a:ext cx="0" cy="0"/>
          <a:chOff x="0" y="0"/>
          <a:chExt cx="0" cy="0"/>
        </a:xfrm>
      </p:grpSpPr>
      <p:sp>
        <p:nvSpPr>
          <p:cNvPr id="2" name="Picture Placeholder 1" hidden="1">
            <a:extLst>
              <a:ext uri="{FF2B5EF4-FFF2-40B4-BE49-F238E27FC236}">
                <a16:creationId xmlns:a16="http://schemas.microsoft.com/office/drawing/2014/main" id="{8641A2C9-DC71-6221-8050-EF5456CFFD62}"/>
              </a:ext>
            </a:extLst>
          </p:cNvPr>
          <p:cNvSpPr>
            <a:spLocks noGrp="1"/>
          </p:cNvSpPr>
          <p:nvPr>
            <p:ph type="pic" sz="quarter" idx="10"/>
          </p:nvPr>
        </p:nvSpPr>
        <p:spPr/>
        <p:txBody>
          <a:bodyPr/>
          <a:lstStyle/>
          <a:p>
            <a:endParaRPr lang="en-US"/>
          </a:p>
        </p:txBody>
      </p:sp>
      <p:sp>
        <p:nvSpPr>
          <p:cNvPr id="3" name="Title 2">
            <a:extLst>
              <a:ext uri="{FF2B5EF4-FFF2-40B4-BE49-F238E27FC236}">
                <a16:creationId xmlns:a16="http://schemas.microsoft.com/office/drawing/2014/main" id="{0677A8E9-28C9-AAB2-8B58-E5F9D1778A93}"/>
              </a:ext>
            </a:extLst>
          </p:cNvPr>
          <p:cNvSpPr txBox="1">
            <a:spLocks/>
          </p:cNvSpPr>
          <p:nvPr/>
        </p:nvSpPr>
        <p:spPr>
          <a:xfrm>
            <a:off x="457201" y="589209"/>
            <a:ext cx="3619499" cy="878983"/>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a:solidFill>
                  <a:schemeClr val="tx1">
                    <a:lumMod val="75000"/>
                    <a:lumOff val="25000"/>
                  </a:schemeClr>
                </a:solidFill>
              </a:rPr>
              <a:t>PROJECT PLAN </a:t>
            </a:r>
            <a:r>
              <a:rPr lang="en-US" sz="2400">
                <a:gradFill>
                  <a:gsLst>
                    <a:gs pos="34000">
                      <a:schemeClr val="accent1">
                        <a:lumMod val="60000"/>
                        <a:lumOff val="40000"/>
                      </a:schemeClr>
                    </a:gs>
                    <a:gs pos="100000">
                      <a:schemeClr val="accent1"/>
                    </a:gs>
                  </a:gsLst>
                  <a:lin ang="2700000" scaled="1"/>
                </a:gradFill>
                <a:cs typeface="Lato Black" panose="020F0A02020204030203" pitchFamily="34" charset="0"/>
              </a:rPr>
              <a:t>SCHEDULE </a:t>
            </a:r>
          </a:p>
        </p:txBody>
      </p:sp>
      <p:sp>
        <p:nvSpPr>
          <p:cNvPr id="6" name="TextBox 5">
            <a:extLst>
              <a:ext uri="{FF2B5EF4-FFF2-40B4-BE49-F238E27FC236}">
                <a16:creationId xmlns:a16="http://schemas.microsoft.com/office/drawing/2014/main" id="{2C897947-89D9-9D17-0152-045E1B9FFE9B}"/>
              </a:ext>
            </a:extLst>
          </p:cNvPr>
          <p:cNvSpPr txBox="1"/>
          <p:nvPr/>
        </p:nvSpPr>
        <p:spPr>
          <a:xfrm>
            <a:off x="457201" y="1371600"/>
            <a:ext cx="5943600" cy="2307555"/>
          </a:xfrm>
          <a:prstGeom prst="rect">
            <a:avLst/>
          </a:prstGeom>
          <a:noFill/>
        </p:spPr>
        <p:txBody>
          <a:bodyPr wrap="square" lIns="0" tIns="0" rIns="0" bIns="0">
            <a:spAutoFit/>
          </a:bodyPr>
          <a:lstStyle/>
          <a:p>
            <a:pPr>
              <a:lnSpc>
                <a:spcPct val="110000"/>
              </a:lnSpc>
              <a:spcAft>
                <a:spcPts val="300"/>
              </a:spcAft>
            </a:pPr>
            <a:r>
              <a:rPr lang="en-US" sz="1000">
                <a:latin typeface="Calibri" panose="020F0502020204030204" pitchFamily="34" charset="0"/>
                <a:ea typeface="Calibri" panose="020F0502020204030204" pitchFamily="34" charset="0"/>
                <a:cs typeface="Calibri" panose="020F0502020204030204" pitchFamily="34" charset="0"/>
              </a:rPr>
              <a:t>ForgeFX will execute the Walden Security VR Screening and Active Intruder Training Program using a phased delivery schedule designed to support early validation, controlled iteration, and a successful pilot launch in September 2026.</a:t>
            </a:r>
          </a:p>
          <a:p>
            <a:pPr>
              <a:lnSpc>
                <a:spcPct val="110000"/>
              </a:lnSpc>
              <a:spcAft>
                <a:spcPts val="300"/>
              </a:spcAft>
            </a:pPr>
            <a:r>
              <a:rPr lang="en-US" sz="1000">
                <a:latin typeface="Calibri" panose="020F0502020204030204" pitchFamily="34" charset="0"/>
                <a:ea typeface="Calibri" panose="020F0502020204030204" pitchFamily="34" charset="0"/>
                <a:cs typeface="Calibri" panose="020F0502020204030204" pitchFamily="34" charset="0"/>
              </a:rPr>
              <a:t>The high-level Gantt chart and accompanying phase summary table on this page illustrate the planned sequencing of work, major milestones, key outputs, and the anticipated progression of development across phases.</a:t>
            </a:r>
          </a:p>
          <a:p>
            <a:pPr>
              <a:lnSpc>
                <a:spcPct val="110000"/>
              </a:lnSpc>
              <a:spcAft>
                <a:spcPts val="300"/>
              </a:spcAft>
            </a:pPr>
            <a:r>
              <a:rPr lang="en-US" sz="1000">
                <a:latin typeface="Calibri" panose="020F0502020204030204" pitchFamily="34" charset="0"/>
                <a:ea typeface="Calibri" panose="020F0502020204030204" pitchFamily="34" charset="0"/>
                <a:cs typeface="Calibri" panose="020F0502020204030204" pitchFamily="34" charset="0"/>
              </a:rPr>
              <a:t>Dates, progress indicators, and status markers shown represent planning assumptions and illustrative examples of how schedule progress will be tracked. Upon contract award, ForgeFX will finalize the detailed project schedule and phase-level Gantt chart in collaboration with Walden Security and present the approved baseline schedule at project kickoff.</a:t>
            </a:r>
          </a:p>
          <a:p>
            <a:pPr>
              <a:lnSpc>
                <a:spcPct val="110000"/>
              </a:lnSpc>
              <a:spcAft>
                <a:spcPts val="300"/>
              </a:spcAft>
            </a:pPr>
            <a:r>
              <a:rPr lang="en-US" sz="1000">
                <a:latin typeface="Calibri" panose="020F0502020204030204" pitchFamily="34" charset="0"/>
                <a:ea typeface="Calibri" panose="020F0502020204030204" pitchFamily="34" charset="0"/>
                <a:cs typeface="Calibri" panose="020F0502020204030204" pitchFamily="34" charset="0"/>
              </a:rPr>
              <a:t>During execution, ForgeFX will manage development using time-boxed sprints and will reference the approved Gantt chart to track progress against the baseline schedule. Sprint-level progress and milestone completion will be used to demonstrate adherence to the plan, identify risks early, and ensure the program remains aligned with the September 2026 pilot start.</a:t>
            </a:r>
          </a:p>
        </p:txBody>
      </p:sp>
      <p:pic>
        <p:nvPicPr>
          <p:cNvPr id="7" name="Picture 6">
            <a:extLst>
              <a:ext uri="{FF2B5EF4-FFF2-40B4-BE49-F238E27FC236}">
                <a16:creationId xmlns:a16="http://schemas.microsoft.com/office/drawing/2014/main" id="{B40EBF1C-40B6-84D5-F935-0C1DAE5CD7BF}"/>
              </a:ext>
            </a:extLst>
          </p:cNvPr>
          <p:cNvPicPr>
            <a:picLocks noChangeAspect="1"/>
          </p:cNvPicPr>
          <p:nvPr/>
        </p:nvPicPr>
        <p:blipFill>
          <a:blip r:embed="rId2"/>
          <a:stretch>
            <a:fillRect/>
          </a:stretch>
        </p:blipFill>
        <p:spPr>
          <a:xfrm>
            <a:off x="457200" y="3938948"/>
            <a:ext cx="5943600" cy="3365706"/>
          </a:xfrm>
          <a:prstGeom prst="rect">
            <a:avLst/>
          </a:prstGeom>
        </p:spPr>
      </p:pic>
      <p:sp>
        <p:nvSpPr>
          <p:cNvPr id="10" name="TextBox 9">
            <a:extLst>
              <a:ext uri="{FF2B5EF4-FFF2-40B4-BE49-F238E27FC236}">
                <a16:creationId xmlns:a16="http://schemas.microsoft.com/office/drawing/2014/main" id="{3D70F195-68BF-61B6-F8D7-52CB50A263C5}"/>
              </a:ext>
            </a:extLst>
          </p:cNvPr>
          <p:cNvSpPr txBox="1"/>
          <p:nvPr/>
        </p:nvSpPr>
        <p:spPr>
          <a:xfrm>
            <a:off x="457200" y="7495401"/>
            <a:ext cx="5943600" cy="276999"/>
          </a:xfrm>
          <a:prstGeom prst="rect">
            <a:avLst/>
          </a:prstGeom>
          <a:noFill/>
        </p:spPr>
        <p:txBody>
          <a:bodyPr wrap="square" lIns="0" tIns="0" rIns="0" bIns="0" rtlCol="0">
            <a:spAutoFit/>
          </a:bodyPr>
          <a:lstStyle/>
          <a:p>
            <a:r>
              <a:rPr lang="en-US" sz="900" i="1"/>
              <a:t>Dates and progress indicators are illustrative planning assumptions, with the finalized schedule and phase-level Gantt chart to be confirmed with Walden Security at project kickoff.</a:t>
            </a:r>
          </a:p>
        </p:txBody>
      </p:sp>
    </p:spTree>
    <p:extLst>
      <p:ext uri="{BB962C8B-B14F-4D97-AF65-F5344CB8AC3E}">
        <p14:creationId xmlns:p14="http://schemas.microsoft.com/office/powerpoint/2010/main" val="14661862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37047-DCAF-6849-C4E8-5A9519FA9557}"/>
            </a:ext>
          </a:extLst>
        </p:cNvPr>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E834A011-38A5-B35D-A256-B39913C8EF5D}"/>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6" name="Picture Placeholder 3">
            <a:extLst>
              <a:ext uri="{FF2B5EF4-FFF2-40B4-BE49-F238E27FC236}">
                <a16:creationId xmlns:a16="http://schemas.microsoft.com/office/drawing/2014/main" id="{2EF83A54-175E-8818-0805-A199E80D0298}"/>
              </a:ext>
            </a:extLst>
          </p:cNvPr>
          <p:cNvPicPr>
            <a:picLocks noChangeAspect="1"/>
          </p:cNvPicPr>
          <p:nvPr/>
        </p:nvPicPr>
        <p:blipFill>
          <a:blip r:embed="rId3">
            <a:alphaModFix amt="48000"/>
          </a:blip>
          <a:srcRect t="15327" b="15327"/>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a:extLst>
              <a:ext uri="{FF2B5EF4-FFF2-40B4-BE49-F238E27FC236}">
                <a16:creationId xmlns:a16="http://schemas.microsoft.com/office/drawing/2014/main" id="{2122A763-1749-DDD4-350E-78F62F452F15}"/>
              </a:ext>
            </a:extLst>
          </p:cNvPr>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EDIT tag" hidden="1">
            <a:extLst>
              <a:ext uri="{FF2B5EF4-FFF2-40B4-BE49-F238E27FC236}">
                <a16:creationId xmlns:a16="http://schemas.microsoft.com/office/drawing/2014/main" id="{D625C6B9-411C-B512-1AE9-7085D31E65E1}"/>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C70FCBA5-9023-2B5B-D88A-79AD401D1515}"/>
              </a:ext>
            </a:extLst>
          </p:cNvPr>
          <p:cNvSpPr>
            <a:spLocks noGrp="1"/>
          </p:cNvSpPr>
          <p:nvPr>
            <p:ph type="title" idx="4294967295"/>
          </p:nvPr>
        </p:nvSpPr>
        <p:spPr>
          <a:xfrm>
            <a:off x="914400" y="3972485"/>
            <a:ext cx="3683358" cy="1199030"/>
          </a:xfrm>
          <a:prstGeom prst="rect">
            <a:avLst/>
          </a:prstGeom>
        </p:spPr>
        <p:txBody>
          <a:bodyPr lIns="0" rIns="0"/>
          <a:lstStyle/>
          <a:p>
            <a:r>
              <a:rPr lang="en-US" sz="3600" b="1" cap="all">
                <a:solidFill>
                  <a:schemeClr val="bg1"/>
                </a:solidFill>
                <a:latin typeface="Lato Black" panose="020F0A02020204030203" pitchFamily="34" charset="0"/>
                <a:ea typeface="+mn-ea"/>
                <a:cs typeface="Lato Black" panose="020F0A02020204030203" pitchFamily="34" charset="0"/>
              </a:rPr>
              <a:t>Warranty, Support, SLA</a:t>
            </a:r>
            <a:r>
              <a:rPr lang="en-US" sz="3600" b="1">
                <a:solidFill>
                  <a:schemeClr val="bg1"/>
                </a:solidFill>
                <a:latin typeface="Lato Black" panose="020F0A02020204030203" pitchFamily="34" charset="0"/>
                <a:ea typeface="+mn-ea"/>
                <a:cs typeface="Lato Black" panose="020F0A02020204030203" pitchFamily="34" charset="0"/>
              </a:rPr>
              <a:t>s</a:t>
            </a:r>
            <a:r>
              <a:rPr lang="en-US" sz="2800"/>
              <a:t> </a:t>
            </a:r>
            <a:r>
              <a:rPr lang="en-US" sz="36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Plan</a:t>
            </a:r>
          </a:p>
        </p:txBody>
      </p:sp>
      <p:pic>
        <p:nvPicPr>
          <p:cNvPr id="12" name="ANVIL">
            <a:extLst>
              <a:ext uri="{FF2B5EF4-FFF2-40B4-BE49-F238E27FC236}">
                <a16:creationId xmlns:a16="http://schemas.microsoft.com/office/drawing/2014/main" id="{1C00EAA8-2FC6-9C62-914A-7B7AD84F28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DCA408A4-A1B3-FC4D-94E0-34CFBFED58E3}"/>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3747049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680403-69AA-882D-1EC5-14CFD0ECB257}"/>
              </a:ext>
            </a:extLst>
          </p:cNvPr>
          <p:cNvSpPr txBox="1">
            <a:spLocks/>
          </p:cNvSpPr>
          <p:nvPr/>
        </p:nvSpPr>
        <p:spPr>
          <a:xfrm>
            <a:off x="457201" y="589209"/>
            <a:ext cx="5589430" cy="421783"/>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rPr>
              <a:t>Warranty, Support &amp; </a:t>
            </a:r>
            <a:r>
              <a:rPr lang="en-US" sz="2400" cap="all">
                <a:solidFill>
                  <a:schemeClr val="tx1">
                    <a:lumMod val="75000"/>
                    <a:lumOff val="25000"/>
                  </a:schemeClr>
                </a:solidFill>
                <a:cs typeface="Lato Black" panose="020F0A02020204030203" pitchFamily="34" charset="0"/>
              </a:rPr>
              <a:t>SLA</a:t>
            </a:r>
            <a:r>
              <a:rPr lang="en-US" sz="2400">
                <a:solidFill>
                  <a:schemeClr val="tx1">
                    <a:lumMod val="75000"/>
                    <a:lumOff val="25000"/>
                  </a:schemeClr>
                </a:solidFill>
                <a:cs typeface="Lato Black" panose="020F0A02020204030203" pitchFamily="34" charset="0"/>
              </a:rPr>
              <a:t>s</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 Details</a:t>
            </a:r>
          </a:p>
        </p:txBody>
      </p:sp>
      <p:sp>
        <p:nvSpPr>
          <p:cNvPr id="4" name="Text Placeholder 8">
            <a:extLst>
              <a:ext uri="{FF2B5EF4-FFF2-40B4-BE49-F238E27FC236}">
                <a16:creationId xmlns:a16="http://schemas.microsoft.com/office/drawing/2014/main" id="{C80A0EC4-819A-CA08-C5BF-76E2B499DC61}"/>
              </a:ext>
            </a:extLst>
          </p:cNvPr>
          <p:cNvSpPr txBox="1">
            <a:spLocks/>
          </p:cNvSpPr>
          <p:nvPr/>
        </p:nvSpPr>
        <p:spPr>
          <a:xfrm>
            <a:off x="457200" y="1371600"/>
            <a:ext cx="5943600" cy="616898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Aft>
                <a:spcPts val="300"/>
              </a:spcAft>
            </a:pPr>
            <a:r>
              <a:rPr lang="en-US" sz="1000" spc="-20"/>
              <a:t>ForgeFX provides a structured warranty, support, and service-level framework designed to ensure reliable operation of the VR training program during pilot deployment and ongoing use. This framework defines warranty coverage, response expectations, and post-warranty support options while establishing clear boundaries between maintenance and new development.</a:t>
            </a:r>
          </a:p>
          <a:p>
            <a:pPr marL="0" marR="0" lvl="0" indent="0" algn="l" defTabSz="457200" rtl="0" eaLnBrk="1" fontAlgn="auto" latinLnBrk="0" hangingPunct="1">
              <a:spcBef>
                <a:spcPts val="0"/>
              </a:spcBef>
              <a:spcAft>
                <a:spcPts val="300"/>
              </a:spcAft>
              <a:buClrTx/>
              <a:buSzTx/>
              <a:buFontTx/>
              <a:buNone/>
              <a:tabLst/>
              <a:defRPr/>
            </a:pPr>
            <a:r>
              <a:rPr kumimoji="0" lang="en-US" sz="1000" b="1" i="0" u="none" strike="noStrike" kern="1200" cap="none" spc="-20" normalizeH="0" baseline="0" noProof="0">
                <a:ln>
                  <a:noFill/>
                </a:ln>
                <a:solidFill>
                  <a:prstClr val="black"/>
                </a:solidFill>
                <a:effectLst/>
                <a:uLnTx/>
                <a:uFillTx/>
                <a:latin typeface="Calibri"/>
                <a:ea typeface="+mn-ea"/>
                <a:cs typeface="+mn-cs"/>
              </a:rPr>
              <a:t>Software Warranty:   </a:t>
            </a:r>
            <a:r>
              <a:rPr lang="en-US" sz="1000" spc="-20"/>
              <a:t>ForgeFX provides a ninety (90) day operational integrity warranty beginning at final acceptance of the VR training program. During the warranty period, ForgeFX will correct software defects that materially impact program stability, offline operation, scoring accuracy, or required data exports at no additional cost. The warranty applies to the custom VR software requirements and deliverables and does not include enhancements, scope changes, or feature additions.</a:t>
            </a:r>
            <a:endParaRPr kumimoji="0" lang="en-US" sz="1000" b="0" i="0" u="none" strike="noStrike" kern="1200" cap="none" spc="-20" normalizeH="0" baseline="0" noProof="0">
              <a:ln>
                <a:noFill/>
              </a:ln>
              <a:solidFill>
                <a:prstClr val="black"/>
              </a:solidFill>
              <a:effectLst/>
              <a:uLnTx/>
              <a:uFillTx/>
              <a:latin typeface="Calibri"/>
              <a:ea typeface="+mn-ea"/>
              <a:cs typeface="+mn-cs"/>
            </a:endParaRPr>
          </a:p>
          <a:p>
            <a:pPr marL="0" marR="0" lvl="0" indent="0" algn="l" defTabSz="457200" rtl="0" eaLnBrk="1" fontAlgn="auto" latinLnBrk="0" hangingPunct="1">
              <a:spcBef>
                <a:spcPts val="0"/>
              </a:spcBef>
              <a:spcAft>
                <a:spcPts val="300"/>
              </a:spcAft>
              <a:buClrTx/>
              <a:buSzTx/>
              <a:buFontTx/>
              <a:buNone/>
              <a:tabLst/>
              <a:defRPr/>
            </a:pPr>
            <a:r>
              <a:rPr kumimoji="0" lang="en-US" sz="1000" b="1" i="0" u="none" strike="noStrike" kern="1200" cap="none" spc="-20" normalizeH="0" baseline="0" noProof="0">
                <a:ln>
                  <a:noFill/>
                </a:ln>
                <a:solidFill>
                  <a:prstClr val="black"/>
                </a:solidFill>
                <a:effectLst/>
                <a:uLnTx/>
                <a:uFillTx/>
                <a:latin typeface="Calibri"/>
                <a:ea typeface="+mn-ea"/>
                <a:cs typeface="+mn-cs"/>
              </a:rPr>
              <a:t>Optional Post-Warranty Software Support and Maintenance: </a:t>
            </a:r>
            <a:r>
              <a:rPr lang="en-US" sz="1000" spc="-20"/>
              <a:t>ForgeFX establishes customer ownership of the delivered training system, with minor fixes supported over the life of the program through an optional post-warranty support and maintenance agreement to ensure continued reliability and operational readiness. Post-warranty support is provided only while an active support agreement is in place and may be delivered through either a retainer-based support agreement or time-and-materials support billed at vendor-supplied rates.</a:t>
            </a:r>
          </a:p>
          <a:p>
            <a:pPr lvl="0" defTabSz="457200">
              <a:spcBef>
                <a:spcPts val="0"/>
              </a:spcBef>
              <a:spcAft>
                <a:spcPts val="300"/>
              </a:spcAft>
              <a:defRPr/>
            </a:pPr>
            <a:r>
              <a:rPr lang="en-US" sz="1000" spc="-20"/>
              <a:t>Minor fixes are limited to defect corrections and small adjustments that restore the program to its originally accepted functional state and do not materially alter scope, instructional intent, or system architecture. </a:t>
            </a:r>
            <a:endParaRPr lang="en-US" sz="1000" b="1"/>
          </a:p>
        </p:txBody>
      </p:sp>
      <p:graphicFrame>
        <p:nvGraphicFramePr>
          <p:cNvPr id="5" name="Table 4">
            <a:extLst>
              <a:ext uri="{FF2B5EF4-FFF2-40B4-BE49-F238E27FC236}">
                <a16:creationId xmlns:a16="http://schemas.microsoft.com/office/drawing/2014/main" id="{D79D287F-FC1E-1F96-5AEF-3FCDC9DA6E9D}"/>
              </a:ext>
            </a:extLst>
          </p:cNvPr>
          <p:cNvGraphicFramePr>
            <a:graphicFrameLocks noGrp="1"/>
          </p:cNvGraphicFramePr>
          <p:nvPr>
            <p:extLst>
              <p:ext uri="{D42A27DB-BD31-4B8C-83A1-F6EECF244321}">
                <p14:modId xmlns:p14="http://schemas.microsoft.com/office/powerpoint/2010/main" val="3966504444"/>
              </p:ext>
            </p:extLst>
          </p:nvPr>
        </p:nvGraphicFramePr>
        <p:xfrm>
          <a:off x="476251" y="7080160"/>
          <a:ext cx="5924549" cy="1371600"/>
        </p:xfrm>
        <a:graphic>
          <a:graphicData uri="http://schemas.openxmlformats.org/drawingml/2006/table">
            <a:tbl>
              <a:tblPr/>
              <a:tblGrid>
                <a:gridCol w="1333500">
                  <a:extLst>
                    <a:ext uri="{9D8B030D-6E8A-4147-A177-3AD203B41FA5}">
                      <a16:colId xmlns:a16="http://schemas.microsoft.com/office/drawing/2014/main" val="2325994992"/>
                    </a:ext>
                  </a:extLst>
                </a:gridCol>
                <a:gridCol w="2952749">
                  <a:extLst>
                    <a:ext uri="{9D8B030D-6E8A-4147-A177-3AD203B41FA5}">
                      <a16:colId xmlns:a16="http://schemas.microsoft.com/office/drawing/2014/main" val="2036164903"/>
                    </a:ext>
                  </a:extLst>
                </a:gridCol>
                <a:gridCol w="1638300">
                  <a:extLst>
                    <a:ext uri="{9D8B030D-6E8A-4147-A177-3AD203B41FA5}">
                      <a16:colId xmlns:a16="http://schemas.microsoft.com/office/drawing/2014/main" val="4182520190"/>
                    </a:ext>
                  </a:extLst>
                </a:gridCol>
              </a:tblGrid>
              <a:tr h="229521">
                <a:tc>
                  <a:txBody>
                    <a:bodyPr/>
                    <a:lstStyle/>
                    <a:p>
                      <a:pPr>
                        <a:buNone/>
                      </a:pPr>
                      <a:r>
                        <a:rPr lang="en-US" sz="1000" b="1"/>
                        <a:t>Severity Level</a:t>
                      </a:r>
                    </a:p>
                  </a:txBody>
                  <a:tcPr anchor="ctr">
                    <a:lnL>
                      <a:noFill/>
                    </a:lnL>
                    <a:lnR>
                      <a:noFill/>
                    </a:lnR>
                    <a:lnT>
                      <a:noFill/>
                    </a:lnT>
                    <a:lnB w="12700" cap="flat" cmpd="sng" algn="ctr">
                      <a:solidFill>
                        <a:schemeClr val="accent1"/>
                      </a:solidFill>
                      <a:prstDash val="solid"/>
                      <a:round/>
                      <a:headEnd type="none" w="med" len="med"/>
                      <a:tailEnd type="none" w="med" len="med"/>
                    </a:lnB>
                    <a:solidFill>
                      <a:schemeClr val="accent5">
                        <a:lumMod val="20000"/>
                        <a:lumOff val="80000"/>
                      </a:schemeClr>
                    </a:solidFill>
                  </a:tcPr>
                </a:tc>
                <a:tc>
                  <a:txBody>
                    <a:bodyPr/>
                    <a:lstStyle/>
                    <a:p>
                      <a:pPr>
                        <a:buNone/>
                      </a:pPr>
                      <a:r>
                        <a:rPr lang="en-US" sz="1000" b="1"/>
                        <a:t>Description</a:t>
                      </a:r>
                    </a:p>
                  </a:txBody>
                  <a:tcPr anchor="ctr">
                    <a:lnL>
                      <a:noFill/>
                    </a:lnL>
                    <a:lnR>
                      <a:noFill/>
                    </a:lnR>
                    <a:lnT>
                      <a:noFill/>
                    </a:lnT>
                    <a:lnB w="12700" cap="flat" cmpd="sng" algn="ctr">
                      <a:solidFill>
                        <a:schemeClr val="accent1"/>
                      </a:solidFill>
                      <a:prstDash val="solid"/>
                      <a:round/>
                      <a:headEnd type="none" w="med" len="med"/>
                      <a:tailEnd type="none" w="med" len="med"/>
                    </a:lnB>
                    <a:solidFill>
                      <a:schemeClr val="accent5">
                        <a:lumMod val="20000"/>
                        <a:lumOff val="80000"/>
                      </a:schemeClr>
                    </a:solidFill>
                  </a:tcPr>
                </a:tc>
                <a:tc>
                  <a:txBody>
                    <a:bodyPr/>
                    <a:lstStyle/>
                    <a:p>
                      <a:pPr>
                        <a:buNone/>
                      </a:pPr>
                      <a:r>
                        <a:rPr lang="en-US" sz="1000" b="1"/>
                        <a:t>Initial Response Target</a:t>
                      </a:r>
                    </a:p>
                  </a:txBody>
                  <a:tcPr anchor="ctr">
                    <a:lnL>
                      <a:noFill/>
                    </a:lnL>
                    <a:lnR>
                      <a:noFill/>
                    </a:lnR>
                    <a:lnT>
                      <a:noFill/>
                    </a:lnT>
                    <a:lnB w="12700" cap="flat" cmpd="sng" algn="ctr">
                      <a:solidFill>
                        <a:schemeClr val="accent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998402080"/>
                  </a:ext>
                </a:extLst>
              </a:tr>
              <a:tr h="290404">
                <a:tc>
                  <a:txBody>
                    <a:bodyPr/>
                    <a:lstStyle/>
                    <a:p>
                      <a:pPr>
                        <a:buNone/>
                      </a:pPr>
                      <a:r>
                        <a:rPr lang="en-US" sz="1000" b="1"/>
                        <a:t>Severity 1 – Critical</a:t>
                      </a:r>
                      <a:endParaRPr lang="en-US" sz="1000"/>
                    </a:p>
                  </a:txBody>
                  <a:tcPr>
                    <a:lnL>
                      <a:noFill/>
                    </a:lnL>
                    <a:lnR>
                      <a:noFill/>
                    </a:lnR>
                    <a:lnT w="1270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5">
                        <a:lumMod val="20000"/>
                        <a:lumOff val="80000"/>
                      </a:schemeClr>
                    </a:solidFill>
                  </a:tcPr>
                </a:tc>
                <a:tc>
                  <a:txBody>
                    <a:bodyPr/>
                    <a:lstStyle/>
                    <a:p>
                      <a:pPr>
                        <a:buNone/>
                      </a:pPr>
                      <a:r>
                        <a:rPr lang="en-US" sz="1000"/>
                        <a:t>Program inoperable; training cannot proceed; data loss or corruption</a:t>
                      </a:r>
                    </a:p>
                  </a:txBody>
                  <a:tcPr>
                    <a:lnL>
                      <a:noFill/>
                    </a:lnL>
                    <a:lnR>
                      <a:noFill/>
                    </a:lnR>
                    <a:lnT w="1270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5">
                        <a:lumMod val="20000"/>
                        <a:lumOff val="80000"/>
                      </a:schemeClr>
                    </a:solidFill>
                  </a:tcPr>
                </a:tc>
                <a:tc>
                  <a:txBody>
                    <a:bodyPr/>
                    <a:lstStyle/>
                    <a:p>
                      <a:pPr>
                        <a:buNone/>
                      </a:pPr>
                      <a:r>
                        <a:rPr lang="en-US" sz="1000"/>
                        <a:t>1 business day</a:t>
                      </a:r>
                    </a:p>
                  </a:txBody>
                  <a:tcPr>
                    <a:lnL>
                      <a:noFill/>
                    </a:lnL>
                    <a:lnR>
                      <a:noFill/>
                    </a:lnR>
                    <a:lnT w="1270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27848600"/>
                  </a:ext>
                </a:extLst>
              </a:tr>
              <a:tr h="236220">
                <a:tc>
                  <a:txBody>
                    <a:bodyPr/>
                    <a:lstStyle/>
                    <a:p>
                      <a:pPr>
                        <a:buNone/>
                      </a:pPr>
                      <a:r>
                        <a:rPr lang="en-US" sz="1000" b="1"/>
                        <a:t>Severity 2 – High</a:t>
                      </a:r>
                      <a:endParaRPr lang="en-US" sz="1000"/>
                    </a:p>
                  </a:txBody>
                  <a:tcPr>
                    <a:lnL>
                      <a:noFill/>
                    </a:lnL>
                    <a:lnR>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5">
                        <a:lumMod val="20000"/>
                        <a:lumOff val="80000"/>
                      </a:schemeClr>
                    </a:solidFill>
                  </a:tcPr>
                </a:tc>
                <a:tc>
                  <a:txBody>
                    <a:bodyPr/>
                    <a:lstStyle/>
                    <a:p>
                      <a:pPr>
                        <a:buNone/>
                      </a:pPr>
                      <a:r>
                        <a:rPr lang="en-US" sz="1000"/>
                        <a:t>Major functionality impaired</a:t>
                      </a:r>
                    </a:p>
                  </a:txBody>
                  <a:tcPr>
                    <a:lnL>
                      <a:noFill/>
                    </a:lnL>
                    <a:lnR>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5">
                        <a:lumMod val="20000"/>
                        <a:lumOff val="80000"/>
                      </a:schemeClr>
                    </a:solidFill>
                  </a:tcPr>
                </a:tc>
                <a:tc>
                  <a:txBody>
                    <a:bodyPr/>
                    <a:lstStyle/>
                    <a:p>
                      <a:pPr>
                        <a:buNone/>
                      </a:pPr>
                      <a:r>
                        <a:rPr lang="en-US" sz="1000"/>
                        <a:t>2 business days</a:t>
                      </a:r>
                    </a:p>
                  </a:txBody>
                  <a:tcPr>
                    <a:lnL>
                      <a:noFill/>
                    </a:lnL>
                    <a:lnR>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503569892"/>
                  </a:ext>
                </a:extLst>
              </a:tr>
              <a:tr h="229521">
                <a:tc>
                  <a:txBody>
                    <a:bodyPr/>
                    <a:lstStyle/>
                    <a:p>
                      <a:pPr>
                        <a:buNone/>
                      </a:pPr>
                      <a:r>
                        <a:rPr lang="en-US" sz="1000" b="1"/>
                        <a:t>Severity 3 – Medium</a:t>
                      </a:r>
                      <a:endParaRPr lang="en-US" sz="1000"/>
                    </a:p>
                  </a:txBody>
                  <a:tcPr>
                    <a:lnL>
                      <a:noFill/>
                    </a:lnL>
                    <a:lnR>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5">
                        <a:lumMod val="20000"/>
                        <a:lumOff val="80000"/>
                      </a:schemeClr>
                    </a:solidFill>
                  </a:tcPr>
                </a:tc>
                <a:tc>
                  <a:txBody>
                    <a:bodyPr/>
                    <a:lstStyle/>
                    <a:p>
                      <a:pPr>
                        <a:buNone/>
                      </a:pPr>
                      <a:r>
                        <a:rPr lang="en-US" sz="1000"/>
                        <a:t>Limited impact; non-blocking defect</a:t>
                      </a:r>
                    </a:p>
                  </a:txBody>
                  <a:tcPr>
                    <a:lnL>
                      <a:noFill/>
                    </a:lnL>
                    <a:lnR>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5">
                        <a:lumMod val="20000"/>
                        <a:lumOff val="80000"/>
                      </a:schemeClr>
                    </a:solidFill>
                  </a:tcPr>
                </a:tc>
                <a:tc>
                  <a:txBody>
                    <a:bodyPr/>
                    <a:lstStyle/>
                    <a:p>
                      <a:pPr>
                        <a:buNone/>
                      </a:pPr>
                      <a:r>
                        <a:rPr lang="en-US" sz="1000"/>
                        <a:t>3 business days</a:t>
                      </a:r>
                    </a:p>
                  </a:txBody>
                  <a:tcPr>
                    <a:lnL>
                      <a:noFill/>
                    </a:lnL>
                    <a:lnR>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933338681"/>
                  </a:ext>
                </a:extLst>
              </a:tr>
              <a:tr h="191501">
                <a:tc>
                  <a:txBody>
                    <a:bodyPr/>
                    <a:lstStyle/>
                    <a:p>
                      <a:pPr>
                        <a:buNone/>
                      </a:pPr>
                      <a:r>
                        <a:rPr lang="en-US" sz="1000" b="1"/>
                        <a:t>Severity 4 – Low</a:t>
                      </a:r>
                      <a:endParaRPr lang="en-US" sz="1000"/>
                    </a:p>
                  </a:txBody>
                  <a:tcPr>
                    <a:lnL>
                      <a:noFill/>
                    </a:lnL>
                    <a:lnR>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5">
                        <a:lumMod val="20000"/>
                        <a:lumOff val="80000"/>
                      </a:schemeClr>
                    </a:solidFill>
                  </a:tcPr>
                </a:tc>
                <a:tc>
                  <a:txBody>
                    <a:bodyPr/>
                    <a:lstStyle/>
                    <a:p>
                      <a:pPr>
                        <a:buNone/>
                      </a:pPr>
                      <a:r>
                        <a:rPr lang="en-US" sz="1000"/>
                        <a:t>Cosmetic issues, usability feedback, documentation </a:t>
                      </a:r>
                    </a:p>
                  </a:txBody>
                  <a:tcPr>
                    <a:lnL>
                      <a:noFill/>
                    </a:lnL>
                    <a:lnR>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5">
                        <a:lumMod val="20000"/>
                        <a:lumOff val="80000"/>
                      </a:schemeClr>
                    </a:solidFill>
                  </a:tcPr>
                </a:tc>
                <a:tc>
                  <a:txBody>
                    <a:bodyPr/>
                    <a:lstStyle/>
                    <a:p>
                      <a:pPr>
                        <a:buNone/>
                      </a:pPr>
                      <a:r>
                        <a:rPr lang="en-US" sz="1000"/>
                        <a:t>Based on availability</a:t>
                      </a:r>
                    </a:p>
                  </a:txBody>
                  <a:tcPr>
                    <a:lnL>
                      <a:noFill/>
                    </a:lnL>
                    <a:lnR>
                      <a:noFill/>
                    </a:lnR>
                    <a:lnT w="635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553565582"/>
                  </a:ext>
                </a:extLst>
              </a:tr>
            </a:tbl>
          </a:graphicData>
        </a:graphic>
      </p:graphicFrame>
      <p:sp>
        <p:nvSpPr>
          <p:cNvPr id="2" name="Text Placeholder 8">
            <a:extLst>
              <a:ext uri="{FF2B5EF4-FFF2-40B4-BE49-F238E27FC236}">
                <a16:creationId xmlns:a16="http://schemas.microsoft.com/office/drawing/2014/main" id="{DCF18B11-1AC6-F914-0AA3-BB3F51CC73BF}"/>
              </a:ext>
            </a:extLst>
          </p:cNvPr>
          <p:cNvSpPr txBox="1">
            <a:spLocks/>
          </p:cNvSpPr>
          <p:nvPr/>
        </p:nvSpPr>
        <p:spPr>
          <a:xfrm>
            <a:off x="476251" y="4329222"/>
            <a:ext cx="2724149" cy="2041301"/>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lgn="ctr" defTabSz="457200">
              <a:lnSpc>
                <a:spcPct val="100000"/>
              </a:lnSpc>
              <a:spcBef>
                <a:spcPts val="0"/>
              </a:spcBef>
              <a:spcAft>
                <a:spcPts val="300"/>
              </a:spcAft>
              <a:buClr>
                <a:srgbClr val="F6B104"/>
              </a:buClr>
              <a:defRPr/>
            </a:pPr>
            <a:r>
              <a:rPr lang="en-US" sz="1000" b="1"/>
              <a:t>Examples of minor fixes include: </a:t>
            </a:r>
          </a:p>
          <a:p>
            <a:pPr marL="171450" lvl="0" indent="-171450" defTabSz="457200">
              <a:lnSpc>
                <a:spcPct val="100000"/>
              </a:lnSpc>
              <a:spcBef>
                <a:spcPts val="0"/>
              </a:spcBef>
              <a:spcAft>
                <a:spcPts val="300"/>
              </a:spcAft>
              <a:buClr>
                <a:srgbClr val="F6B104"/>
              </a:buClr>
              <a:buFont typeface="Wingdings" panose="05000000000000000000" pitchFamily="2" charset="2"/>
              <a:buChar char="§"/>
              <a:defRPr/>
            </a:pPr>
            <a:r>
              <a:rPr lang="en-US" sz="1000">
                <a:solidFill>
                  <a:prstClr val="black"/>
                </a:solidFill>
                <a:latin typeface="Calibri"/>
              </a:rPr>
              <a:t>Bug fixes affecting program stability or performance</a:t>
            </a:r>
          </a:p>
          <a:p>
            <a:pPr marL="171450" lvl="0" indent="-171450" defTabSz="457200">
              <a:lnSpc>
                <a:spcPct val="100000"/>
              </a:lnSpc>
              <a:spcBef>
                <a:spcPts val="0"/>
              </a:spcBef>
              <a:spcAft>
                <a:spcPts val="300"/>
              </a:spcAft>
              <a:buClr>
                <a:srgbClr val="F6B104"/>
              </a:buClr>
              <a:buFont typeface="Wingdings" panose="05000000000000000000" pitchFamily="2" charset="2"/>
              <a:buChar char="§"/>
              <a:defRPr/>
            </a:pPr>
            <a:r>
              <a:rPr lang="en-US" sz="1000">
                <a:solidFill>
                  <a:prstClr val="black"/>
                </a:solidFill>
                <a:latin typeface="Calibri"/>
              </a:rPr>
              <a:t>Corrections related to scoring accuracy or telemetry capture</a:t>
            </a:r>
          </a:p>
          <a:p>
            <a:pPr marL="171450" lvl="0" indent="-171450" defTabSz="457200">
              <a:lnSpc>
                <a:spcPct val="100000"/>
              </a:lnSpc>
              <a:spcBef>
                <a:spcPts val="0"/>
              </a:spcBef>
              <a:spcAft>
                <a:spcPts val="300"/>
              </a:spcAft>
              <a:buClr>
                <a:srgbClr val="F6B104"/>
              </a:buClr>
              <a:buFont typeface="Wingdings" panose="05000000000000000000" pitchFamily="2" charset="2"/>
              <a:buChar char="§"/>
              <a:defRPr/>
            </a:pPr>
            <a:r>
              <a:rPr lang="en-US" sz="1000">
                <a:solidFill>
                  <a:prstClr val="black"/>
                </a:solidFill>
                <a:latin typeface="Calibri"/>
              </a:rPr>
              <a:t>Fixes for offline operation or CSV export integrity</a:t>
            </a:r>
          </a:p>
          <a:p>
            <a:pPr marL="171450" lvl="0" indent="-171450" defTabSz="457200">
              <a:lnSpc>
                <a:spcPct val="100000"/>
              </a:lnSpc>
              <a:spcBef>
                <a:spcPts val="0"/>
              </a:spcBef>
              <a:spcAft>
                <a:spcPts val="300"/>
              </a:spcAft>
              <a:buClr>
                <a:srgbClr val="F6B104"/>
              </a:buClr>
              <a:buFont typeface="Wingdings" panose="05000000000000000000" pitchFamily="2" charset="2"/>
              <a:buChar char="§"/>
              <a:defRPr/>
            </a:pPr>
            <a:r>
              <a:rPr lang="en-US" sz="1000">
                <a:solidFill>
                  <a:prstClr val="black"/>
                </a:solidFill>
                <a:latin typeface="Calibri"/>
              </a:rPr>
              <a:t>Compatibility fixes for supported headset firmware or operating system updates</a:t>
            </a:r>
          </a:p>
          <a:p>
            <a:pPr marL="171450" lvl="0" indent="-171450" defTabSz="457200">
              <a:lnSpc>
                <a:spcPct val="100000"/>
              </a:lnSpc>
              <a:spcBef>
                <a:spcPts val="0"/>
              </a:spcBef>
              <a:spcAft>
                <a:spcPts val="300"/>
              </a:spcAft>
              <a:buClr>
                <a:srgbClr val="F6B104"/>
              </a:buClr>
              <a:buFont typeface="Wingdings" panose="05000000000000000000" pitchFamily="2" charset="2"/>
              <a:buChar char="§"/>
              <a:defRPr/>
            </a:pPr>
            <a:r>
              <a:rPr lang="en-US" sz="1000">
                <a:solidFill>
                  <a:prstClr val="black"/>
                </a:solidFill>
                <a:latin typeface="Calibri"/>
              </a:rPr>
              <a:t>Performance tuning that does not alter instructional flow or scenario logic</a:t>
            </a:r>
          </a:p>
        </p:txBody>
      </p:sp>
      <p:sp>
        <p:nvSpPr>
          <p:cNvPr id="6" name="Text Placeholder 8">
            <a:extLst>
              <a:ext uri="{FF2B5EF4-FFF2-40B4-BE49-F238E27FC236}">
                <a16:creationId xmlns:a16="http://schemas.microsoft.com/office/drawing/2014/main" id="{505A040D-4B28-7875-D18A-1027A30BCA1A}"/>
              </a:ext>
            </a:extLst>
          </p:cNvPr>
          <p:cNvSpPr txBox="1">
            <a:spLocks/>
          </p:cNvSpPr>
          <p:nvPr/>
        </p:nvSpPr>
        <p:spPr>
          <a:xfrm>
            <a:off x="3505200" y="4329222"/>
            <a:ext cx="2895600" cy="220228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lvl="0" algn="ctr" defTabSz="457200">
              <a:lnSpc>
                <a:spcPct val="100000"/>
              </a:lnSpc>
              <a:spcBef>
                <a:spcPts val="0"/>
              </a:spcBef>
              <a:spcAft>
                <a:spcPts val="300"/>
              </a:spcAft>
              <a:buClr>
                <a:srgbClr val="F6B104"/>
              </a:buClr>
              <a:defRPr/>
            </a:pPr>
            <a:r>
              <a:rPr lang="en-US" sz="1000" b="1"/>
              <a:t>Post-warranty support and maintenance: </a:t>
            </a:r>
          </a:p>
          <a:p>
            <a:pPr marL="171450" lvl="0" indent="-171450" defTabSz="457200">
              <a:lnSpc>
                <a:spcPct val="100000"/>
              </a:lnSpc>
              <a:spcBef>
                <a:spcPts val="0"/>
              </a:spcBef>
              <a:spcAft>
                <a:spcPts val="300"/>
              </a:spcAft>
              <a:buClr>
                <a:srgbClr val="F6B104"/>
              </a:buClr>
              <a:buFont typeface="Wingdings" panose="05000000000000000000" pitchFamily="2" charset="2"/>
              <a:buChar char="§"/>
              <a:defRPr/>
            </a:pPr>
            <a:r>
              <a:rPr lang="en-US" sz="1000">
                <a:solidFill>
                  <a:prstClr val="black"/>
                </a:solidFill>
                <a:latin typeface="Calibri"/>
              </a:rPr>
              <a:t>Technical troubleshooting and issue diagnosis</a:t>
            </a:r>
          </a:p>
          <a:p>
            <a:pPr marL="171450" lvl="0" indent="-171450" defTabSz="457200">
              <a:lnSpc>
                <a:spcPct val="100000"/>
              </a:lnSpc>
              <a:spcBef>
                <a:spcPts val="0"/>
              </a:spcBef>
              <a:spcAft>
                <a:spcPts val="300"/>
              </a:spcAft>
              <a:buClr>
                <a:srgbClr val="F6B104"/>
              </a:buClr>
              <a:buFont typeface="Wingdings" panose="05000000000000000000" pitchFamily="2" charset="2"/>
              <a:buChar char="§"/>
              <a:defRPr/>
            </a:pPr>
            <a:r>
              <a:rPr lang="en-US" sz="1000">
                <a:solidFill>
                  <a:prstClr val="black"/>
                </a:solidFill>
                <a:latin typeface="Calibri"/>
              </a:rPr>
              <a:t>Correction of software defects</a:t>
            </a:r>
          </a:p>
          <a:p>
            <a:pPr marL="171450" lvl="0" indent="-171450" defTabSz="457200">
              <a:lnSpc>
                <a:spcPct val="100000"/>
              </a:lnSpc>
              <a:spcBef>
                <a:spcPts val="0"/>
              </a:spcBef>
              <a:spcAft>
                <a:spcPts val="300"/>
              </a:spcAft>
              <a:buClr>
                <a:srgbClr val="F6B104"/>
              </a:buClr>
              <a:buFont typeface="Wingdings" panose="05000000000000000000" pitchFamily="2" charset="2"/>
              <a:buChar char="§"/>
              <a:defRPr/>
            </a:pPr>
            <a:r>
              <a:rPr lang="en-US" sz="1000">
                <a:solidFill>
                  <a:prstClr val="black"/>
                </a:solidFill>
                <a:latin typeface="Calibri"/>
              </a:rPr>
              <a:t>Minor compatibility updates for supported devices and operating systems</a:t>
            </a:r>
          </a:p>
          <a:p>
            <a:pPr marL="171450" lvl="0" indent="-171450" defTabSz="457200">
              <a:lnSpc>
                <a:spcPct val="100000"/>
              </a:lnSpc>
              <a:spcBef>
                <a:spcPts val="0"/>
              </a:spcBef>
              <a:spcAft>
                <a:spcPts val="300"/>
              </a:spcAft>
              <a:buClr>
                <a:srgbClr val="F6B104"/>
              </a:buClr>
              <a:buFont typeface="Wingdings" panose="05000000000000000000" pitchFamily="2" charset="2"/>
              <a:buChar char="§"/>
              <a:defRPr/>
            </a:pPr>
            <a:r>
              <a:rPr lang="en-US" sz="1000">
                <a:solidFill>
                  <a:prstClr val="black"/>
                </a:solidFill>
                <a:latin typeface="Calibri"/>
              </a:rPr>
              <a:t>Quality assurance and regression testing associated with fixes</a:t>
            </a:r>
          </a:p>
          <a:p>
            <a:pPr marL="171450" lvl="0" indent="-171450" defTabSz="457200">
              <a:lnSpc>
                <a:spcPct val="100000"/>
              </a:lnSpc>
              <a:spcBef>
                <a:spcPts val="0"/>
              </a:spcBef>
              <a:spcAft>
                <a:spcPts val="300"/>
              </a:spcAft>
              <a:buClr>
                <a:srgbClr val="F6B104"/>
              </a:buClr>
              <a:buFont typeface="Wingdings" panose="05000000000000000000" pitchFamily="2" charset="2"/>
              <a:buChar char="§"/>
              <a:defRPr/>
            </a:pPr>
            <a:r>
              <a:rPr lang="en-US" sz="1000">
                <a:solidFill>
                  <a:prstClr val="black"/>
                </a:solidFill>
                <a:latin typeface="Calibri"/>
              </a:rPr>
              <a:t>Assistance related to offline operation, session completion, and data export workflows</a:t>
            </a:r>
          </a:p>
          <a:p>
            <a:pPr marL="171450" lvl="0" indent="-171450" defTabSz="457200">
              <a:lnSpc>
                <a:spcPct val="100000"/>
              </a:lnSpc>
              <a:spcBef>
                <a:spcPts val="0"/>
              </a:spcBef>
              <a:spcAft>
                <a:spcPts val="300"/>
              </a:spcAft>
              <a:buClr>
                <a:srgbClr val="F6B104"/>
              </a:buClr>
              <a:buFont typeface="Wingdings" panose="05000000000000000000" pitchFamily="2" charset="2"/>
              <a:buChar char="§"/>
              <a:defRPr/>
            </a:pPr>
            <a:r>
              <a:rPr lang="en-US" sz="1000">
                <a:solidFill>
                  <a:prstClr val="black"/>
                </a:solidFill>
                <a:latin typeface="Calibri"/>
              </a:rPr>
              <a:t>Coordination with third-party platform providers (e.g., headset OEM or MDM vendors)</a:t>
            </a:r>
          </a:p>
        </p:txBody>
      </p:sp>
      <p:sp>
        <p:nvSpPr>
          <p:cNvPr id="10" name="TextBox 9">
            <a:extLst>
              <a:ext uri="{FF2B5EF4-FFF2-40B4-BE49-F238E27FC236}">
                <a16:creationId xmlns:a16="http://schemas.microsoft.com/office/drawing/2014/main" id="{91C36F3E-83B5-CA83-C7C2-8F2153F1BFBD}"/>
              </a:ext>
            </a:extLst>
          </p:cNvPr>
          <p:cNvSpPr txBox="1"/>
          <p:nvPr/>
        </p:nvSpPr>
        <p:spPr>
          <a:xfrm>
            <a:off x="386366" y="6390569"/>
            <a:ext cx="6014434" cy="591700"/>
          </a:xfrm>
          <a:prstGeom prst="rect">
            <a:avLst/>
          </a:prstGeom>
          <a:noFill/>
        </p:spPr>
        <p:txBody>
          <a:bodyPr wrap="square">
            <a:spAutoFit/>
          </a:bodyPr>
          <a:lstStyle/>
          <a:p>
            <a:pPr defTabSz="457200">
              <a:lnSpc>
                <a:spcPct val="110000"/>
              </a:lnSpc>
              <a:spcBef>
                <a:spcPts val="0"/>
              </a:spcBef>
              <a:spcAft>
                <a:spcPts val="300"/>
              </a:spcAft>
              <a:buClr>
                <a:srgbClr val="F6B104"/>
              </a:buClr>
              <a:defRPr/>
            </a:pPr>
            <a:r>
              <a:rPr lang="en-US" sz="1000" b="1"/>
              <a:t>Software Coverage Support Hours:</a:t>
            </a:r>
            <a:r>
              <a:rPr lang="en-US" sz="1000"/>
              <a:t> Monday through Friday, 9:00 a.m. to 5:00 p.m. Pacific Time, excluding U.S. federal holidays. Issues reported outside standard hours are logged and triaged on the next business day unless covered under an active support agreement with defined escalation terms.</a:t>
            </a:r>
            <a:endParaRPr lang="en-US" sz="1000" spc="-20"/>
          </a:p>
        </p:txBody>
      </p:sp>
    </p:spTree>
    <p:extLst>
      <p:ext uri="{BB962C8B-B14F-4D97-AF65-F5344CB8AC3E}">
        <p14:creationId xmlns:p14="http://schemas.microsoft.com/office/powerpoint/2010/main" val="35739224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AA3D6-0E10-F287-F8E7-D064D34F0DB7}"/>
            </a:ext>
          </a:extLst>
        </p:cNvPr>
        <p:cNvGrpSpPr/>
        <p:nvPr/>
      </p:nvGrpSpPr>
      <p:grpSpPr>
        <a:xfrm>
          <a:off x="0" y="0"/>
          <a:ext cx="0" cy="0"/>
          <a:chOff x="0" y="0"/>
          <a:chExt cx="0" cy="0"/>
        </a:xfrm>
      </p:grpSpPr>
      <p:sp>
        <p:nvSpPr>
          <p:cNvPr id="2" name="Picture Placeholder 1" hidden="1">
            <a:extLst>
              <a:ext uri="{FF2B5EF4-FFF2-40B4-BE49-F238E27FC236}">
                <a16:creationId xmlns:a16="http://schemas.microsoft.com/office/drawing/2014/main" id="{A955EB39-2D7F-7418-5C15-30F1C17B4283}"/>
              </a:ext>
            </a:extLst>
          </p:cNvPr>
          <p:cNvSpPr>
            <a:spLocks noGrp="1"/>
          </p:cNvSpPr>
          <p:nvPr>
            <p:ph type="pic" sz="quarter" idx="10"/>
          </p:nvPr>
        </p:nvSpPr>
        <p:spPr/>
        <p:txBody>
          <a:bodyPr/>
          <a:lstStyle/>
          <a:p>
            <a:endParaRPr lang="en-US"/>
          </a:p>
        </p:txBody>
      </p:sp>
      <p:sp>
        <p:nvSpPr>
          <p:cNvPr id="3" name="Title 2">
            <a:extLst>
              <a:ext uri="{FF2B5EF4-FFF2-40B4-BE49-F238E27FC236}">
                <a16:creationId xmlns:a16="http://schemas.microsoft.com/office/drawing/2014/main" id="{8886289E-B32A-ED3D-915B-3BE7F7A11023}"/>
              </a:ext>
            </a:extLst>
          </p:cNvPr>
          <p:cNvSpPr txBox="1">
            <a:spLocks/>
          </p:cNvSpPr>
          <p:nvPr/>
        </p:nvSpPr>
        <p:spPr>
          <a:xfrm>
            <a:off x="457200" y="589210"/>
            <a:ext cx="4514849" cy="402464"/>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rPr>
              <a:t>Warranty, Support &amp; </a:t>
            </a:r>
            <a:r>
              <a:rPr lang="en-US" sz="2400" cap="all">
                <a:solidFill>
                  <a:schemeClr val="tx1">
                    <a:lumMod val="75000"/>
                    <a:lumOff val="25000"/>
                  </a:schemeClr>
                </a:solidFill>
                <a:cs typeface="Lato Black" panose="020F0A02020204030203" pitchFamily="34" charset="0"/>
              </a:rPr>
              <a:t>SLA</a:t>
            </a:r>
            <a:r>
              <a:rPr lang="en-US" sz="2400">
                <a:solidFill>
                  <a:schemeClr val="tx1">
                    <a:lumMod val="75000"/>
                    <a:lumOff val="25000"/>
                  </a:schemeClr>
                </a:solidFill>
                <a:cs typeface="Lato Black" panose="020F0A02020204030203" pitchFamily="34" charset="0"/>
              </a:rPr>
              <a:t>s</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 Details</a:t>
            </a:r>
          </a:p>
        </p:txBody>
      </p:sp>
      <p:sp>
        <p:nvSpPr>
          <p:cNvPr id="4" name="Text Placeholder 8">
            <a:extLst>
              <a:ext uri="{FF2B5EF4-FFF2-40B4-BE49-F238E27FC236}">
                <a16:creationId xmlns:a16="http://schemas.microsoft.com/office/drawing/2014/main" id="{CC66FB5C-6ED9-47C4-668F-21F6CBC3CAA5}"/>
              </a:ext>
            </a:extLst>
          </p:cNvPr>
          <p:cNvSpPr txBox="1">
            <a:spLocks/>
          </p:cNvSpPr>
          <p:nvPr/>
        </p:nvSpPr>
        <p:spPr>
          <a:xfrm>
            <a:off x="457200" y="1371600"/>
            <a:ext cx="5943600" cy="4597654"/>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spcAft>
                <a:spcPts val="300"/>
              </a:spcAft>
            </a:pPr>
            <a:r>
              <a:rPr lang="en-US" sz="1000" b="1"/>
              <a:t>Post Warranty Software Major Changes, Updates, or Fixes: </a:t>
            </a:r>
            <a:r>
              <a:rPr lang="en-US" sz="1000"/>
              <a:t>Building on the baseline system delivered and supported through minor fixes, major software work encompasses changes, updates, or fixes that extend beyond the originally accepted configuration. In general, fixes restore existing functionality, updates enhance or extend capabilities within the original instructional intent, and changes introduce new scope, behaviors, or architectural elements. Major software work is distinct from minor fixes and is addressed through separately scoped and authorized effort. Examples of major software work includes:</a:t>
            </a:r>
          </a:p>
          <a:p>
            <a:pPr marL="285750" indent="-171450">
              <a:spcBef>
                <a:spcPts val="0"/>
              </a:spcBef>
              <a:spcAft>
                <a:spcPts val="300"/>
              </a:spcAft>
              <a:buClr>
                <a:srgbClr val="EE9B07"/>
              </a:buClr>
              <a:buFont typeface="Wingdings" panose="05000000000000000000" pitchFamily="2" charset="2"/>
              <a:buChar char="§"/>
            </a:pPr>
            <a:r>
              <a:rPr lang="en-US" sz="1000"/>
              <a:t>Addition of new training roles, scenarios, environments, or locations</a:t>
            </a:r>
          </a:p>
          <a:p>
            <a:pPr marL="285750" indent="-171450">
              <a:spcBef>
                <a:spcPts val="0"/>
              </a:spcBef>
              <a:spcAft>
                <a:spcPts val="300"/>
              </a:spcAft>
              <a:buClr>
                <a:srgbClr val="EE9B07"/>
              </a:buClr>
              <a:buFont typeface="Wingdings" panose="05000000000000000000" pitchFamily="2" charset="2"/>
              <a:buChar char="§"/>
            </a:pPr>
            <a:r>
              <a:rPr lang="en-US" sz="1000"/>
              <a:t>Expansion of instructional scope or changes to scoring models, evaluation criteria, or reporting structures</a:t>
            </a:r>
          </a:p>
          <a:p>
            <a:pPr marL="285750" indent="-171450">
              <a:spcBef>
                <a:spcPts val="0"/>
              </a:spcBef>
              <a:spcAft>
                <a:spcPts val="300"/>
              </a:spcAft>
              <a:buClr>
                <a:srgbClr val="EE9B07"/>
              </a:buClr>
              <a:buFont typeface="Wingdings" panose="05000000000000000000" pitchFamily="2" charset="2"/>
              <a:buChar char="§"/>
            </a:pPr>
            <a:r>
              <a:rPr lang="en-US" sz="1000"/>
              <a:t>New system integrations or data connectivity (e.g., API-based integrations or LMS connectivity)</a:t>
            </a:r>
          </a:p>
          <a:p>
            <a:pPr marL="285750" indent="-171450">
              <a:spcBef>
                <a:spcPts val="0"/>
              </a:spcBef>
              <a:spcAft>
                <a:spcPts val="300"/>
              </a:spcAft>
              <a:buClr>
                <a:srgbClr val="EE9B07"/>
              </a:buClr>
              <a:buFont typeface="Wingdings" panose="05000000000000000000" pitchFamily="2" charset="2"/>
              <a:buChar char="§"/>
            </a:pPr>
            <a:r>
              <a:rPr lang="en-US" sz="1000"/>
              <a:t>Support for new headset models or hardware classes not originally specified</a:t>
            </a:r>
          </a:p>
          <a:p>
            <a:pPr marL="285750" indent="-171450">
              <a:spcBef>
                <a:spcPts val="0"/>
              </a:spcBef>
              <a:spcAft>
                <a:spcPts val="300"/>
              </a:spcAft>
              <a:buClr>
                <a:srgbClr val="EE9B07"/>
              </a:buClr>
              <a:buFont typeface="Wingdings" panose="05000000000000000000" pitchFamily="2" charset="2"/>
              <a:buChar char="§"/>
            </a:pPr>
            <a:r>
              <a:rPr lang="en-US" sz="1000"/>
              <a:t>Introduction of new behaviors, interaction methods, or variability systems beyond the approved design</a:t>
            </a:r>
          </a:p>
          <a:p>
            <a:pPr>
              <a:spcAft>
                <a:spcPts val="300"/>
              </a:spcAft>
            </a:pPr>
            <a:r>
              <a:rPr lang="en-US" sz="1000"/>
              <a:t>Major software changes and updates are typically delivered on a firm fixed-price basis. ForgeFX will provide a detailed statement of work defining scope, schedule, and cost for review and approval prior to initiating any major software effort and does not proceed based on assumed level of effort.</a:t>
            </a:r>
          </a:p>
          <a:p>
            <a:pPr>
              <a:spcAft>
                <a:spcPts val="300"/>
              </a:spcAft>
            </a:pPr>
            <a:r>
              <a:rPr lang="en-US" sz="1000"/>
              <a:t>For RFP compliance and estimation purposes only, ForgeFX provides an average blended hourly rate in the rate card; however, this rate is used solely as a reference for budgeting and comparative evaluation, and not as a commitment to time-and-materials delivery.</a:t>
            </a:r>
          </a:p>
          <a:p>
            <a:pPr>
              <a:spcAft>
                <a:spcPts val="300"/>
              </a:spcAft>
            </a:pPr>
            <a:r>
              <a:rPr lang="en-US" sz="1000"/>
              <a:t>All HTC Vive headsets (or equivalent) included in this solution are covered by the manufacturer’s standard one-year warranty, which covers defects in materials and workmanship and includes access to enterprise-level support services. </a:t>
            </a:r>
          </a:p>
          <a:p>
            <a:pPr>
              <a:spcAft>
                <a:spcPts val="300"/>
              </a:spcAft>
            </a:pPr>
            <a:r>
              <a:rPr lang="en-US" sz="1000"/>
              <a:t>Additional hardware protection options, extended warranties, replacement services, and enhanced support tiers are available through ArborXR and can be provided upon request.</a:t>
            </a:r>
          </a:p>
          <a:p>
            <a:pPr>
              <a:spcAft>
                <a:spcPts val="300"/>
              </a:spcAft>
            </a:pPr>
            <a:endParaRPr lang="en-US" sz="1100">
              <a:highlight>
                <a:srgbClr val="FFFF00"/>
              </a:highlight>
            </a:endParaRPr>
          </a:p>
          <a:p>
            <a:pPr>
              <a:spcAft>
                <a:spcPts val="300"/>
              </a:spcAft>
            </a:pPr>
            <a:endParaRPr lang="en-US" sz="1100"/>
          </a:p>
          <a:p>
            <a:pPr>
              <a:spcAft>
                <a:spcPts val="300"/>
              </a:spcAft>
            </a:pPr>
            <a:endParaRPr lang="en-US" sz="1100"/>
          </a:p>
        </p:txBody>
      </p:sp>
    </p:spTree>
    <p:extLst>
      <p:ext uri="{BB962C8B-B14F-4D97-AF65-F5344CB8AC3E}">
        <p14:creationId xmlns:p14="http://schemas.microsoft.com/office/powerpoint/2010/main" val="2006236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69159-B3CB-0668-5B76-7626EF746A06}"/>
            </a:ext>
          </a:extLst>
        </p:cNvPr>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2CECD408-D88C-6153-8F56-638D6765A081}"/>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6" name="Picture Placeholder 3">
            <a:extLst>
              <a:ext uri="{FF2B5EF4-FFF2-40B4-BE49-F238E27FC236}">
                <a16:creationId xmlns:a16="http://schemas.microsoft.com/office/drawing/2014/main" id="{19FA8B51-1990-7FE6-5A96-265475DE226F}"/>
              </a:ext>
            </a:extLst>
          </p:cNvPr>
          <p:cNvPicPr>
            <a:picLocks noChangeAspect="1"/>
          </p:cNvPicPr>
          <p:nvPr/>
        </p:nvPicPr>
        <p:blipFill>
          <a:blip r:embed="rId3">
            <a:alphaModFix amt="48000"/>
          </a:blip>
          <a:srcRect t="15327" b="15327"/>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a:extLst>
              <a:ext uri="{FF2B5EF4-FFF2-40B4-BE49-F238E27FC236}">
                <a16:creationId xmlns:a16="http://schemas.microsoft.com/office/drawing/2014/main" id="{F9D813CF-80A5-CF1B-D513-3AC6F1D757B6}"/>
              </a:ext>
            </a:extLst>
          </p:cNvPr>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86ED58E2-092F-709C-0E1A-F1462F58F257}"/>
              </a:ext>
            </a:extLst>
          </p:cNvPr>
          <p:cNvSpPr/>
          <p:nvPr/>
        </p:nvSpPr>
        <p:spPr>
          <a:xfrm>
            <a:off x="914400" y="5486400"/>
            <a:ext cx="3408218" cy="871649"/>
          </a:xfrm>
          <a:prstGeom prst="rect">
            <a:avLst/>
          </a:prstGeom>
        </p:spPr>
        <p:txBody>
          <a:bodyPr wrap="square" lIns="0" tIns="0" rIns="0" bIns="0">
            <a:spAutoFit/>
          </a:bodyPr>
          <a:lstStyle/>
          <a:p>
            <a:pPr>
              <a:lnSpc>
                <a:spcPct val="120000"/>
              </a:lnSpc>
            </a:pPr>
            <a:r>
              <a:rPr lang="en-US" sz="1200">
                <a:solidFill>
                  <a:schemeClr val="bg1"/>
                </a:solidFill>
              </a:rPr>
              <a:t>This section identifies specific clarifications and exceptions to the RFP requirements, where applicable, and describes ForgeFX’s proposed approach to meeting the underlying intent of each requirement.</a:t>
            </a:r>
            <a:endParaRPr lang="en-US" sz="1200">
              <a:solidFill>
                <a:schemeClr val="bg1"/>
              </a:solidFill>
              <a:latin typeface="Calibri"/>
              <a:cs typeface="Calibri"/>
            </a:endParaRPr>
          </a:p>
        </p:txBody>
      </p:sp>
      <p:sp>
        <p:nvSpPr>
          <p:cNvPr id="22" name="EDIT tag" hidden="1">
            <a:extLst>
              <a:ext uri="{FF2B5EF4-FFF2-40B4-BE49-F238E27FC236}">
                <a16:creationId xmlns:a16="http://schemas.microsoft.com/office/drawing/2014/main" id="{9BE9CA8A-97F2-3079-5198-98DC50E8DEAC}"/>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559F948E-E278-00A9-C1BC-70684BC9C1D6}"/>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Exceptions</a:t>
            </a:r>
            <a:endPar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endParaRPr>
          </a:p>
        </p:txBody>
      </p:sp>
      <p:pic>
        <p:nvPicPr>
          <p:cNvPr id="12" name="ANVIL">
            <a:extLst>
              <a:ext uri="{FF2B5EF4-FFF2-40B4-BE49-F238E27FC236}">
                <a16:creationId xmlns:a16="http://schemas.microsoft.com/office/drawing/2014/main" id="{8B197E0A-7E6B-4E26-B267-22E04EF2E8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71D89079-A685-3684-743B-7099997C6DBC}"/>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3072203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01C3A-7EDC-BA6F-358D-6B74B7D95991}"/>
            </a:ext>
          </a:extLst>
        </p:cNvPr>
        <p:cNvGrpSpPr/>
        <p:nvPr/>
      </p:nvGrpSpPr>
      <p:grpSpPr>
        <a:xfrm>
          <a:off x="0" y="0"/>
          <a:ext cx="0" cy="0"/>
          <a:chOff x="0" y="0"/>
          <a:chExt cx="0" cy="0"/>
        </a:xfrm>
      </p:grpSpPr>
      <p:sp>
        <p:nvSpPr>
          <p:cNvPr id="27" name="Title">
            <a:extLst>
              <a:ext uri="{FF2B5EF4-FFF2-40B4-BE49-F238E27FC236}">
                <a16:creationId xmlns:a16="http://schemas.microsoft.com/office/drawing/2014/main" id="{58044CE3-AD46-3A81-9CC0-6A46BCB11905}"/>
              </a:ext>
            </a:extLst>
          </p:cNvPr>
          <p:cNvSpPr>
            <a:spLocks noGrp="1"/>
          </p:cNvSpPr>
          <p:nvPr>
            <p:ph type="title" idx="4294967295"/>
          </p:nvPr>
        </p:nvSpPr>
        <p:spPr>
          <a:xfrm>
            <a:off x="457200" y="585216"/>
            <a:ext cx="4908698" cy="404037"/>
          </a:xfrm>
          <a:prstGeom prst="rect">
            <a:avLst/>
          </a:prstGeom>
        </p:spPr>
        <p:txBody>
          <a:bodyPr lIns="0" tIns="0" rIns="0" bIns="0" anchor="t"/>
          <a:lstStyle/>
          <a:p>
            <a:r>
              <a:rPr lang="en-US" sz="2400" cap="all">
                <a:solidFill>
                  <a:schemeClr val="tx1">
                    <a:lumMod val="75000"/>
                    <a:lumOff val="25000"/>
                  </a:schemeClr>
                </a:solidFill>
                <a:cs typeface="Lato Black"/>
              </a:rPr>
              <a:t>EXCEPTIONS</a:t>
            </a:r>
            <a:endParaRPr lang="en-US" sz="2400" cap="all">
              <a:solidFill>
                <a:schemeClr val="tx1">
                  <a:lumMod val="75000"/>
                  <a:lumOff val="25000"/>
                </a:schemeClr>
              </a:solidFill>
              <a:cs typeface="Lato Black" panose="020F0A02020204030203" pitchFamily="34" charset="0"/>
            </a:endParaRPr>
          </a:p>
        </p:txBody>
      </p:sp>
      <p:sp>
        <p:nvSpPr>
          <p:cNvPr id="3" name="BodyText">
            <a:extLst>
              <a:ext uri="{FF2B5EF4-FFF2-40B4-BE49-F238E27FC236}">
                <a16:creationId xmlns:a16="http://schemas.microsoft.com/office/drawing/2014/main" id="{EC2C0F69-4EF6-658B-C5BE-C2492CC24321}"/>
              </a:ext>
            </a:extLst>
          </p:cNvPr>
          <p:cNvSpPr txBox="1"/>
          <p:nvPr/>
        </p:nvSpPr>
        <p:spPr>
          <a:xfrm>
            <a:off x="457196" y="1092558"/>
            <a:ext cx="5943599" cy="7601862"/>
          </a:xfrm>
          <a:prstGeom prst="rect">
            <a:avLst/>
          </a:prstGeom>
          <a:solidFill>
            <a:schemeClr val="bg1"/>
          </a:solidFill>
        </p:spPr>
        <p:txBody>
          <a:bodyPr wrap="square" lIns="0" tIns="0" rIns="0" bIns="0" rtlCol="0" anchor="t">
            <a:noAutofit/>
          </a:bodyPr>
          <a:lstStyle/>
          <a:p>
            <a:pPr>
              <a:defRPr/>
            </a:pPr>
            <a:r>
              <a:rPr lang="en-US" sz="1000">
                <a:latin typeface="Calibri" panose="020F0502020204030204" pitchFamily="34" charset="0"/>
                <a:ea typeface="Calibri" panose="020F0502020204030204" pitchFamily="34" charset="0"/>
                <a:cs typeface="Calibri" panose="020F0502020204030204" pitchFamily="34" charset="0"/>
              </a:rPr>
              <a:t>Exceptions are the assumptions embedded in our proposal that define the boundaries of scope, pricing, and deliverables. Where a specific count, method, or constraint has been assumed, it is listed here so both parties share a clear understanding of what this investment includes and what falls outside it.</a:t>
            </a:r>
          </a:p>
          <a:p>
            <a:pPr>
              <a:defRPr/>
            </a:pPr>
            <a:br>
              <a:rPr lang="en-US" sz="1000" b="1">
                <a:latin typeface="Calibri" panose="020F0502020204030204" pitchFamily="34" charset="0"/>
                <a:ea typeface="Calibri" panose="020F0502020204030204" pitchFamily="34" charset="0"/>
                <a:cs typeface="Calibri" panose="020F0502020204030204" pitchFamily="34" charset="0"/>
              </a:rPr>
            </a:br>
            <a:r>
              <a:rPr lang="en-US" sz="1000" b="1">
                <a:latin typeface="Calibri" panose="020F0502020204030204" pitchFamily="34" charset="0"/>
                <a:ea typeface="Calibri" panose="020F0502020204030204" pitchFamily="34" charset="0"/>
                <a:cs typeface="Calibri" panose="020F0502020204030204" pitchFamily="34" charset="0"/>
              </a:rPr>
              <a:t>1.  NPC Scope. </a:t>
            </a:r>
            <a:r>
              <a:rPr lang="en-US" sz="1000">
                <a:latin typeface="Calibri" panose="020F0502020204030204" pitchFamily="34" charset="0"/>
                <a:ea typeface="Calibri" panose="020F0502020204030204" pitchFamily="34" charset="0"/>
                <a:cs typeface="Calibri" panose="020F0502020204030204" pitchFamily="34" charset="0"/>
              </a:rPr>
              <a:t>Pricing includes six 3D character models sourced from professional asset marketplaces, not hand-modeled to custom specifications. Voice lines are pre-generated using text-to-speech services with six distinct voice profiles; speech is not synthesized in real-time. Lip synchronization is implemented at a level appropriate for training effectiveness, not cinematic quality.  Additional characters, custom modeling, or enhanced lip sync are available as separately priced options.</a:t>
            </a:r>
          </a:p>
          <a:p>
            <a:pPr>
              <a:defRPr/>
            </a:pPr>
            <a:br>
              <a:rPr lang="en-US" sz="500" b="1">
                <a:latin typeface="Calibri" panose="020F0502020204030204" pitchFamily="34" charset="0"/>
                <a:ea typeface="Calibri" panose="020F0502020204030204" pitchFamily="34" charset="0"/>
                <a:cs typeface="Calibri" panose="020F0502020204030204" pitchFamily="34" charset="0"/>
              </a:rPr>
            </a:br>
            <a:r>
              <a:rPr lang="en-US" sz="1000" b="1">
                <a:latin typeface="Calibri" panose="020F0502020204030204" pitchFamily="34" charset="0"/>
                <a:ea typeface="Calibri" panose="020F0502020204030204" pitchFamily="34" charset="0"/>
                <a:cs typeface="Calibri" panose="020F0502020204030204" pitchFamily="34" charset="0"/>
              </a:rPr>
              <a:t>2.  NPC Intelligence</a:t>
            </a:r>
            <a:r>
              <a:rPr lang="en-US" sz="1000">
                <a:latin typeface="Calibri" panose="020F0502020204030204" pitchFamily="34" charset="0"/>
                <a:ea typeface="Calibri" panose="020F0502020204030204" pitchFamily="34" charset="0"/>
                <a:cs typeface="Calibri" panose="020F0502020204030204" pitchFamily="34" charset="0"/>
              </a:rPr>
              <a:t>. NPC interactions use menu-driven dialogue where trainees select from predefined response options, not open-ended natural language processing. Behavior follows deterministic rule-based logic (if/then decision trees), not machine learning or neural network models. The system does not include subjective-reasoning capacity to detect or flag inappropriate player actions; behavior is recorded for instructor review but not evaluated in real-time for misconduct or sentiment.</a:t>
            </a:r>
          </a:p>
          <a:p>
            <a:pPr>
              <a:defRPr/>
            </a:pPr>
            <a:br>
              <a:rPr lang="en-US" sz="500" b="1">
                <a:latin typeface="Calibri" panose="020F0502020204030204" pitchFamily="34" charset="0"/>
                <a:ea typeface="Calibri" panose="020F0502020204030204" pitchFamily="34" charset="0"/>
                <a:cs typeface="Calibri" panose="020F0502020204030204" pitchFamily="34" charset="0"/>
              </a:rPr>
            </a:br>
            <a:r>
              <a:rPr lang="en-US" sz="1000" b="1">
                <a:latin typeface="Calibri" panose="020F0502020204030204" pitchFamily="34" charset="0"/>
                <a:ea typeface="Calibri" panose="020F0502020204030204" pitchFamily="34" charset="0"/>
                <a:cs typeface="Calibri" panose="020F0502020204030204" pitchFamily="34" charset="0"/>
              </a:rPr>
              <a:t>3.  Instructor and Admin Tools. </a:t>
            </a:r>
            <a:r>
              <a:rPr lang="en-US" sz="1000">
                <a:latin typeface="Calibri" panose="020F0502020204030204" pitchFamily="34" charset="0"/>
                <a:ea typeface="Calibri" panose="020F0502020204030204" pitchFamily="34" charset="0"/>
                <a:cs typeface="Calibri" panose="020F0502020204030204" pitchFamily="34" charset="0"/>
              </a:rPr>
              <a:t>The system supports CSV data export and instructor after-action review, not real-time session control. There is no live monitoring of active sessions and no ability to intervene mid-scenario. The application operates locally on the VR headset or connected device with or without internet connectivity. New custom scenario authoring tools and real-time scene control are not included; configuration uses preset options. Live monitoring and authoring tools are available as optional add-ons.</a:t>
            </a:r>
            <a:endParaRPr lang="en-US">
              <a:latin typeface="Calibri" panose="020F0502020204030204" pitchFamily="34" charset="0"/>
              <a:ea typeface="Calibri" panose="020F0502020204030204" pitchFamily="34" charset="0"/>
              <a:cs typeface="Calibri" panose="020F0502020204030204" pitchFamily="34" charset="0"/>
            </a:endParaRPr>
          </a:p>
          <a:p>
            <a:pPr>
              <a:defRPr/>
            </a:pPr>
            <a:br>
              <a:rPr lang="en-US" sz="600" b="1">
                <a:latin typeface="Calibri" panose="020F0502020204030204" pitchFamily="34" charset="0"/>
                <a:ea typeface="Calibri" panose="020F0502020204030204" pitchFamily="34" charset="0"/>
                <a:cs typeface="Calibri" panose="020F0502020204030204" pitchFamily="34" charset="0"/>
              </a:rPr>
            </a:br>
            <a:r>
              <a:rPr lang="en-US" sz="1000" b="1">
                <a:latin typeface="Calibri" panose="020F0502020204030204" pitchFamily="34" charset="0"/>
                <a:ea typeface="Calibri" panose="020F0502020204030204" pitchFamily="34" charset="0"/>
                <a:cs typeface="Calibri" panose="020F0502020204030204" pitchFamily="34" charset="0"/>
              </a:rPr>
              <a:t>4.  Training Structure. </a:t>
            </a:r>
            <a:r>
              <a:rPr lang="en-US" sz="1000">
                <a:latin typeface="Calibri" panose="020F0502020204030204" pitchFamily="34" charset="0"/>
                <a:ea typeface="Calibri" panose="020F0502020204030204" pitchFamily="34" charset="0"/>
                <a:cs typeface="Calibri" panose="020F0502020204030204" pitchFamily="34" charset="0"/>
              </a:rPr>
              <a:t>The primary training experience is free open-ended simulation mode with randomized scenarios. Session completion criteria (count-based, time-based, or hybrid) will be finalized during design with tunable instructor parameters.</a:t>
            </a:r>
            <a:endParaRPr lang="en-US">
              <a:latin typeface="Calibri" panose="020F0502020204030204" pitchFamily="34" charset="0"/>
              <a:ea typeface="Calibri" panose="020F0502020204030204" pitchFamily="34" charset="0"/>
              <a:cs typeface="Calibri" panose="020F0502020204030204" pitchFamily="34" charset="0"/>
            </a:endParaRPr>
          </a:p>
          <a:p>
            <a:pPr>
              <a:defRPr/>
            </a:pPr>
            <a:br>
              <a:rPr lang="en-US" sz="500" b="1">
                <a:latin typeface="Calibri" panose="020F0502020204030204" pitchFamily="34" charset="0"/>
                <a:ea typeface="Calibri" panose="020F0502020204030204" pitchFamily="34" charset="0"/>
                <a:cs typeface="Calibri" panose="020F0502020204030204" pitchFamily="34" charset="0"/>
              </a:rPr>
            </a:br>
            <a:r>
              <a:rPr lang="en-US" sz="1000" b="1">
                <a:latin typeface="Calibri" panose="020F0502020204030204" pitchFamily="34" charset="0"/>
                <a:ea typeface="Calibri" panose="020F0502020204030204" pitchFamily="34" charset="0"/>
                <a:cs typeface="Calibri" panose="020F0502020204030204" pitchFamily="34" charset="0"/>
              </a:rPr>
              <a:t>5.  Data and Language. </a:t>
            </a:r>
            <a:r>
              <a:rPr lang="en-US" sz="1000">
                <a:latin typeface="Calibri" panose="020F0502020204030204" pitchFamily="34" charset="0"/>
                <a:ea typeface="Calibri" panose="020F0502020204030204" pitchFamily="34" charset="0"/>
                <a:cs typeface="Calibri" panose="020F0502020204030204" pitchFamily="34" charset="0"/>
              </a:rPr>
              <a:t>Session data exports as CSV files per the client-defined schema. API push to external systems is available as an add-on; scope and pricing would be defined collaboratively. All software, UI, NPC dialogue, and documentation are delivered in English only. Localization to additional languages is also available as an add-on with scope and pricing defined collaboratively.</a:t>
            </a:r>
            <a:endParaRPr lang="en-US">
              <a:latin typeface="Calibri" panose="020F0502020204030204" pitchFamily="34" charset="0"/>
              <a:ea typeface="Calibri" panose="020F0502020204030204" pitchFamily="34" charset="0"/>
              <a:cs typeface="Calibri" panose="020F0502020204030204" pitchFamily="34" charset="0"/>
            </a:endParaRPr>
          </a:p>
          <a:p>
            <a:pPr>
              <a:defRPr/>
            </a:pPr>
            <a:br>
              <a:rPr lang="en-US" sz="400" b="1">
                <a:latin typeface="Calibri" panose="020F0502020204030204" pitchFamily="34" charset="0"/>
                <a:ea typeface="Calibri" panose="020F0502020204030204" pitchFamily="34" charset="0"/>
                <a:cs typeface="Calibri" panose="020F0502020204030204" pitchFamily="34" charset="0"/>
              </a:rPr>
            </a:br>
            <a:r>
              <a:rPr lang="en-US" sz="1000" b="1">
                <a:latin typeface="Calibri" panose="020F0502020204030204" pitchFamily="34" charset="0"/>
                <a:ea typeface="Calibri" panose="020F0502020204030204" pitchFamily="34" charset="0"/>
                <a:cs typeface="Calibri" panose="020F0502020204030204" pitchFamily="34" charset="0"/>
              </a:rPr>
              <a:t>6.  Hardware and Physical Simulation. </a:t>
            </a:r>
            <a:r>
              <a:rPr lang="en-US" sz="1000">
                <a:latin typeface="Calibri" panose="020F0502020204030204" pitchFamily="34" charset="0"/>
                <a:ea typeface="Calibri" panose="020F0502020204030204" pitchFamily="34" charset="0"/>
                <a:cs typeface="Calibri" panose="020F0502020204030204" pitchFamily="34" charset="0"/>
              </a:rPr>
              <a:t>Pat-down and </a:t>
            </a:r>
            <a:r>
              <a:rPr lang="en-US" sz="1000" err="1">
                <a:latin typeface="Calibri" panose="020F0502020204030204" pitchFamily="34" charset="0"/>
                <a:ea typeface="Calibri" panose="020F0502020204030204" pitchFamily="34" charset="0"/>
                <a:cs typeface="Calibri" panose="020F0502020204030204" pitchFamily="34" charset="0"/>
              </a:rPr>
              <a:t>wanding</a:t>
            </a:r>
            <a:r>
              <a:rPr lang="en-US" sz="1000">
                <a:latin typeface="Calibri" panose="020F0502020204030204" pitchFamily="34" charset="0"/>
                <a:ea typeface="Calibri" panose="020F0502020204030204" pitchFamily="34" charset="0"/>
                <a:cs typeface="Calibri" panose="020F0502020204030204" pitchFamily="34" charset="0"/>
              </a:rPr>
              <a:t> evaluation uses spatial zone tracking or equivalent approach to verify body area coverage, not gesture recognition or pressure detection. The weapon peripheral is a commercially available VR-compatible controller mount, not a custom-fabricated device. Holster draw time is not captured unless the selected peripheral includes an integrated sensor. Physical contact sensation is not simulated; no haptic or force-feedback hardware is included.</a:t>
            </a:r>
            <a:endParaRPr lang="en-US">
              <a:latin typeface="Calibri" panose="020F0502020204030204" pitchFamily="34" charset="0"/>
              <a:ea typeface="Calibri" panose="020F0502020204030204" pitchFamily="34" charset="0"/>
              <a:cs typeface="Calibri" panose="020F0502020204030204" pitchFamily="34" charset="0"/>
            </a:endParaRPr>
          </a:p>
          <a:p>
            <a:pPr>
              <a:defRPr/>
            </a:pPr>
            <a:br>
              <a:rPr lang="en-US" sz="600" b="1">
                <a:latin typeface="Calibri" panose="020F0502020204030204" pitchFamily="34" charset="0"/>
                <a:ea typeface="Calibri" panose="020F0502020204030204" pitchFamily="34" charset="0"/>
                <a:cs typeface="Calibri" panose="020F0502020204030204" pitchFamily="34" charset="0"/>
              </a:rPr>
            </a:br>
            <a:r>
              <a:rPr lang="en-US" sz="1000" b="1">
                <a:latin typeface="Calibri" panose="020F0502020204030204" pitchFamily="34" charset="0"/>
                <a:ea typeface="Calibri" panose="020F0502020204030204" pitchFamily="34" charset="0"/>
                <a:cs typeface="Calibri" panose="020F0502020204030204" pitchFamily="34" charset="0"/>
              </a:rPr>
              <a:t>7.  Delivery and Dependencies. </a:t>
            </a:r>
            <a:r>
              <a:rPr lang="en-US" sz="1000">
                <a:latin typeface="Calibri" panose="020F0502020204030204" pitchFamily="34" charset="0"/>
                <a:ea typeface="Calibri" panose="020F0502020204030204" pitchFamily="34" charset="0"/>
                <a:cs typeface="Calibri" panose="020F0502020204030204" pitchFamily="34" charset="0"/>
              </a:rPr>
              <a:t>The September 2026 pilot pricing assumes the client provides reference materials (facility photos, SOPs, equipment specs, CAD files, etc.) within 30 days of contract execution. Delays in receiving materials may impact the project timeline.</a:t>
            </a:r>
          </a:p>
          <a:p>
            <a:pPr>
              <a:defRPr/>
            </a:pPr>
            <a:endParaRPr lang="en-US" sz="600">
              <a:latin typeface="Calibri" panose="020F0502020204030204" pitchFamily="34" charset="0"/>
              <a:ea typeface="Calibri" panose="020F0502020204030204" pitchFamily="34" charset="0"/>
              <a:cs typeface="Calibri" panose="020F0502020204030204" pitchFamily="34" charset="0"/>
            </a:endParaRPr>
          </a:p>
          <a:p>
            <a:r>
              <a:rPr lang="en-US" sz="1000">
                <a:latin typeface="Calibri" panose="020F0502020204030204" pitchFamily="34" charset="0"/>
                <a:ea typeface="Calibri" panose="020F0502020204030204" pitchFamily="34" charset="0"/>
                <a:cs typeface="Calibri" panose="020F0502020204030204" pitchFamily="34" charset="0"/>
              </a:rPr>
              <a:t>8. </a:t>
            </a:r>
            <a:r>
              <a:rPr lang="en-US" sz="1000" b="1">
                <a:latin typeface="Calibri" panose="020F0502020204030204" pitchFamily="34" charset="0"/>
                <a:ea typeface="Calibri" panose="020F0502020204030204" pitchFamily="34" charset="0"/>
                <a:cs typeface="Calibri" panose="020F0502020204030204" pitchFamily="34" charset="0"/>
              </a:rPr>
              <a:t>Third-Party Components. </a:t>
            </a:r>
            <a:r>
              <a:rPr lang="en-US" sz="1000">
                <a:latin typeface="Calibri" panose="020F0502020204030204" pitchFamily="34" charset="0"/>
                <a:ea typeface="Calibri" panose="020F0502020204030204" pitchFamily="34" charset="0"/>
                <a:cs typeface="Calibri" panose="020F0502020204030204" pitchFamily="34" charset="0"/>
              </a:rPr>
              <a:t>The solution will incorporate commercially available third-party asset packs for non-core visual content, including (but not limited to):</a:t>
            </a:r>
          </a:p>
          <a:p>
            <a:endParaRPr lang="en-US" sz="300">
              <a:latin typeface="Calibri" panose="020F0502020204030204" pitchFamily="34" charset="0"/>
              <a:ea typeface="Calibri" panose="020F0502020204030204" pitchFamily="34" charset="0"/>
              <a:cs typeface="Calibri" panose="020F0502020204030204" pitchFamily="34" charset="0"/>
            </a:endParaRPr>
          </a:p>
          <a:p>
            <a:pPr marL="171450" indent="-171450">
              <a:buClr>
                <a:srgbClr val="EE9B07"/>
              </a:buClr>
              <a:buFont typeface="Wingdings" panose="05000000000000000000" pitchFamily="2" charset="2"/>
              <a:buChar char="§"/>
            </a:pPr>
            <a:r>
              <a:rPr lang="en-US" sz="1000">
                <a:latin typeface="Calibri" panose="020F0502020204030204" pitchFamily="34" charset="0"/>
                <a:ea typeface="Calibri" panose="020F0502020204030204" pitchFamily="34" charset="0"/>
                <a:cs typeface="Calibri" panose="020F0502020204030204" pitchFamily="34" charset="0"/>
              </a:rPr>
              <a:t>Human character models used to represent screening subjects and bystanders</a:t>
            </a:r>
          </a:p>
          <a:p>
            <a:pPr marL="171450" indent="-171450">
              <a:buClr>
                <a:srgbClr val="EE9B07"/>
              </a:buClr>
              <a:buFont typeface="Wingdings" panose="05000000000000000000" pitchFamily="2" charset="2"/>
              <a:buChar char="§"/>
            </a:pPr>
            <a:r>
              <a:rPr lang="en-US" sz="1000">
                <a:latin typeface="Calibri" panose="020F0502020204030204" pitchFamily="34" charset="0"/>
                <a:ea typeface="Calibri" panose="020F0502020204030204" pitchFamily="34" charset="0"/>
                <a:cs typeface="Calibri" panose="020F0502020204030204" pitchFamily="34" charset="0"/>
              </a:rPr>
              <a:t>Prop models representing common personal items (e.g., bags, electronics, clothing, benign objects, and threat items) used within the X-ray and manual screening workflows</a:t>
            </a:r>
          </a:p>
          <a:p>
            <a:endParaRPr lang="en-US" sz="500">
              <a:latin typeface="Calibri" panose="020F0502020204030204" pitchFamily="34" charset="0"/>
              <a:ea typeface="Calibri" panose="020F0502020204030204" pitchFamily="34" charset="0"/>
              <a:cs typeface="Calibri" panose="020F0502020204030204" pitchFamily="34" charset="0"/>
            </a:endParaRPr>
          </a:p>
          <a:p>
            <a:r>
              <a:rPr lang="en-US" sz="1000">
                <a:latin typeface="Calibri" panose="020F0502020204030204" pitchFamily="34" charset="0"/>
                <a:ea typeface="Calibri" panose="020F0502020204030204" pitchFamily="34" charset="0"/>
                <a:cs typeface="Calibri" panose="020F0502020204030204" pitchFamily="34" charset="0"/>
              </a:rPr>
              <a:t>These assets will be sourced under standard commercial licenses that permit royalty-free runtime redistribution as part of a compiled application (e.g., Unity Asset Store EULA or equivalent). Third-party assets will be used strictly as replaceable visual content and will not be required to operate, extend, or maintain the core training logic, scoring systems, AI behavior, or data pipeline. A complete inventory of third-party assets used, including publisher, version, license type, and redistribution rights, will be provided at final delivery as part of the asset handoff manifest.</a:t>
            </a:r>
          </a:p>
          <a:p>
            <a:pPr>
              <a:defRPr/>
            </a:pPr>
            <a:endParaRPr lang="en-US" sz="1000">
              <a:ea typeface="Calibri"/>
              <a:cs typeface="Calibri"/>
            </a:endParaRPr>
          </a:p>
        </p:txBody>
      </p:sp>
    </p:spTree>
    <p:extLst>
      <p:ext uri="{BB962C8B-B14F-4D97-AF65-F5344CB8AC3E}">
        <p14:creationId xmlns:p14="http://schemas.microsoft.com/office/powerpoint/2010/main" val="42922692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alphaModFix amt="79000"/>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Terms &amp;</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Conditions</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a:t>2109 N Street, Suite N | Sacramento, CA 95816</a:t>
            </a:r>
            <a:r>
              <a:rPr lang="en-US" b="1">
                <a:solidFill>
                  <a:schemeClr val="tx1">
                    <a:lumMod val="65000"/>
                    <a:lumOff val="35000"/>
                  </a:schemeClr>
                </a:solidFill>
              </a:rPr>
              <a:t>.</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822405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ForgeFX’s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ForgeFX’s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ForgeFX’s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ForgeFX’s duties once assigned by </a:t>
            </a:r>
            <a:r>
              <a:rPr lang="en-US">
                <a:solidFill>
                  <a:srgbClr val="FF0000"/>
                </a:solidFill>
              </a:rPr>
              <a:t>Company Name</a:t>
            </a:r>
            <a:r>
              <a:rPr lang="en-US">
                <a:solidFill>
                  <a:schemeClr val="tx1">
                    <a:lumMod val="65000"/>
                    <a:lumOff val="35000"/>
                  </a:schemeClr>
                </a:solidFill>
              </a:rPr>
              <a:t>.</a:t>
            </a:r>
          </a:p>
          <a:p>
            <a:pPr>
              <a:lnSpc>
                <a:spcPct val="120000"/>
              </a:lnSpc>
              <a:spcBef>
                <a:spcPts val="600"/>
              </a:spcBef>
              <a:buFont typeface="+mj-lt"/>
              <a:buAutoNum type="arabicPeriod" startAt="10"/>
            </a:pPr>
            <a:r>
              <a:rPr lang="en-US"/>
              <a:t>Liability.</a:t>
            </a:r>
          </a:p>
          <a:p>
            <a:pPr lvl="1">
              <a:lnSpc>
                <a:spcPct val="120000"/>
              </a:lnSpc>
              <a:spcBef>
                <a:spcPts val="0"/>
              </a:spcBef>
            </a:pPr>
            <a:r>
              <a:rPr lang="en-US">
                <a:solidFill>
                  <a:schemeClr val="tx1">
                    <a:lumMod val="65000"/>
                    <a:lumOff val="35000"/>
                  </a:schemeClr>
                </a:solidFill>
              </a:rPr>
              <a:t>The work to be performed under this Agreement will be performed entirely at ForgeFX’s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ForgeFX’s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laws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ForgeSIM™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ForgeFX’s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ForgeFX’s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ForgeFX’s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ForgeFX’s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403573"/>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4292894084"/>
              </p:ext>
            </p:extLst>
          </p:nvPr>
        </p:nvGraphicFramePr>
        <p:xfrm>
          <a:off x="761628" y="1942501"/>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endParaRPr lang="en-US" sz="1000">
                        <a:effectLst/>
                        <a:latin typeface="+mn-lt"/>
                        <a:ea typeface="Calibri" panose="020F0502020204030204" pitchFamily="34" charset="0"/>
                      </a:endParaRP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endParaRPr lang="en-US" sz="1000">
                        <a:effectLst/>
                        <a:latin typeface="+mn-lt"/>
                        <a:ea typeface="Calibri" panose="020F0502020204030204" pitchFamily="34" charset="0"/>
                      </a:endParaRP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endParaRPr lang="en-US" sz="1000">
                        <a:effectLst/>
                        <a:latin typeface="+mn-lt"/>
                        <a:ea typeface="Calibri" panose="020F0502020204030204" pitchFamily="34" charset="0"/>
                      </a:endParaRP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endParaRPr lang="en-US" sz="1000" b="1" kern="1200">
                        <a:solidFill>
                          <a:schemeClr val="tx1">
                            <a:lumMod val="75000"/>
                            <a:lumOff val="25000"/>
                          </a:schemeClr>
                        </a:solidFill>
                        <a:latin typeface="+mn-lt"/>
                        <a:ea typeface="+mn-ea"/>
                        <a:cs typeface="+mn-cs"/>
                      </a:endParaRP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endParaRPr lang="en-US" sz="1000" b="1" kern="1200">
                        <a:solidFill>
                          <a:schemeClr val="tx1">
                            <a:lumMod val="75000"/>
                            <a:lumOff val="25000"/>
                          </a:schemeClr>
                        </a:solidFill>
                        <a:latin typeface="+mn-lt"/>
                        <a:ea typeface="+mn-ea"/>
                        <a:cs typeface="+mn-cs"/>
                      </a:endParaRP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10" name="Text Placeholder 3">
            <a:extLst>
              <a:ext uri="{FF2B5EF4-FFF2-40B4-BE49-F238E27FC236}">
                <a16:creationId xmlns:a16="http://schemas.microsoft.com/office/drawing/2014/main" id="{8A27CB3B-380E-4E2D-B3B0-BBEC7518209B}"/>
              </a:ext>
            </a:extLst>
          </p:cNvPr>
          <p:cNvSpPr txBox="1">
            <a:spLocks/>
          </p:cNvSpPr>
          <p:nvPr/>
        </p:nvSpPr>
        <p:spPr>
          <a:xfrm>
            <a:off x="352425" y="4220370"/>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atin typeface="Lato Black" panose="020F0502020204030203" pitchFamily="34" charset="0"/>
                <a:ea typeface="Lato Black" panose="020F0502020204030203" pitchFamily="34" charset="0"/>
                <a:cs typeface="Lato Black" panose="020F0502020204030203" pitchFamily="34" charset="0"/>
              </a:rPr>
              <a:t>          Post Warranty Support and Maintenance Service</a:t>
            </a:r>
          </a:p>
          <a:p>
            <a:pPr lvl="1"/>
            <a:r>
              <a:rPr lang="en-US">
                <a:solidFill>
                  <a:schemeClr val="tx1">
                    <a:lumMod val="65000"/>
                    <a:lumOff val="35000"/>
                  </a:schemeClr>
                </a:solidFill>
              </a:rPr>
              <a:t>Post launch support will be available on an as needed basis at an hourly rate of $200.00 for 40 hours a month for a period of 12 months. At which point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may arrange a support extension with ForgeFX.</a:t>
            </a:r>
          </a:p>
        </p:txBody>
      </p:sp>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52424" y="4982316"/>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6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extLst>
              <p:ext uri="{D42A27DB-BD31-4B8C-83A1-F6EECF244321}">
                <p14:modId xmlns:p14="http://schemas.microsoft.com/office/powerpoint/2010/main" val="2949452534"/>
              </p:ext>
            </p:extLst>
          </p:nvPr>
        </p:nvGraphicFramePr>
        <p:xfrm>
          <a:off x="778577" y="5685575"/>
          <a:ext cx="5476733" cy="2336848"/>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Pre-Alpha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405895517"/>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56897638"/>
                  </a:ext>
                </a:extLst>
              </a:tr>
              <a:tr h="292106">
                <a:tc>
                  <a:txBody>
                    <a:bodyPr/>
                    <a:lstStyle/>
                    <a:p>
                      <a:pPr algn="ctr"/>
                      <a:r>
                        <a:rPr lang="en-US" sz="1000">
                          <a:solidFill>
                            <a:schemeClr val="tx1">
                              <a:lumMod val="75000"/>
                              <a:lumOff val="25000"/>
                            </a:schemeClr>
                          </a:solidFill>
                        </a:rPr>
                        <a:t>4</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25656744"/>
                  </a:ext>
                </a:extLst>
              </a:tr>
              <a:tr h="292106">
                <a:tc>
                  <a:txBody>
                    <a:bodyPr/>
                    <a:lstStyle/>
                    <a:p>
                      <a:pPr algn="ctr"/>
                      <a:r>
                        <a:rPr lang="en-US" sz="1000">
                          <a:solidFill>
                            <a:schemeClr val="tx1">
                              <a:lumMod val="75000"/>
                              <a:lumOff val="25000"/>
                            </a:schemeClr>
                          </a:solidFill>
                        </a:rPr>
                        <a:t>5</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US" sz="1000" b="1">
                        <a:solidFill>
                          <a:schemeClr val="tx1">
                            <a:lumMod val="75000"/>
                            <a:lumOff val="25000"/>
                          </a:schemeClr>
                        </a:solidFill>
                      </a:endParaRP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endParaRPr lang="en-US" sz="1000" b="1">
                        <a:solidFill>
                          <a:schemeClr val="tx1">
                            <a:lumMod val="75000"/>
                            <a:lumOff val="25000"/>
                          </a:schemeClr>
                        </a:solidFill>
                      </a:endParaRP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Tree>
    <p:extLst>
      <p:ext uri="{BB962C8B-B14F-4D97-AF65-F5344CB8AC3E}">
        <p14:creationId xmlns:p14="http://schemas.microsoft.com/office/powerpoint/2010/main" val="15301869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Tax ID: </a:t>
            </a:r>
            <a:endParaRPr lang="en-US" sz="1100" u="sng">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84867-1159-6C29-8B9C-C20AD4B06069}"/>
            </a:ext>
          </a:extLst>
        </p:cNvPr>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DDE456A6-65D9-C45F-79C5-6E3D0BEC3AED}"/>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E0274CE2-DC80-24A4-CBB0-60D3D2A77A9B}"/>
              </a:ext>
            </a:extLst>
          </p:cNvPr>
          <p:cNvPicPr>
            <a:picLocks noChangeAspect="1"/>
          </p:cNvPicPr>
          <p:nvPr/>
        </p:nvPicPr>
        <p:blipFill rotWithShape="1">
          <a:blip r:embed="rId3" cstate="email">
            <a:alphaModFix amt="60000"/>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a:extLst>
              <a:ext uri="{FF2B5EF4-FFF2-40B4-BE49-F238E27FC236}">
                <a16:creationId xmlns:a16="http://schemas.microsoft.com/office/drawing/2014/main" id="{FBD05822-5E84-FD82-AA5E-C6C09A23EC61}"/>
              </a:ext>
            </a:extLst>
          </p:cNvPr>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22A2AA0C-0EFE-B169-727C-C31C8964DE1B}"/>
              </a:ext>
            </a:extLst>
          </p:cNvPr>
          <p:cNvSpPr/>
          <p:nvPr/>
        </p:nvSpPr>
        <p:spPr>
          <a:xfrm>
            <a:off x="914400" y="5486400"/>
            <a:ext cx="3467100" cy="428451"/>
          </a:xfrm>
          <a:prstGeom prst="rect">
            <a:avLst/>
          </a:prstGeom>
        </p:spPr>
        <p:txBody>
          <a:bodyPr wrap="square" lIns="0" tIns="0" rIns="0" bIns="0">
            <a:spAutoFit/>
          </a:bodyPr>
          <a:lstStyle/>
          <a:p>
            <a:pPr>
              <a:lnSpc>
                <a:spcPct val="120000"/>
              </a:lnSpc>
            </a:pPr>
            <a:r>
              <a:rPr lang="en-US" sz="1200">
                <a:solidFill>
                  <a:schemeClr val="bg1"/>
                </a:solidFill>
              </a:rPr>
              <a:t>All detailed pricing tables referenced in this proposal are provided in the accompanying Excel files.</a:t>
            </a:r>
            <a:endParaRPr lang="en-US" sz="1200">
              <a:solidFill>
                <a:schemeClr val="bg1"/>
              </a:solidFill>
              <a:latin typeface="Calibri"/>
              <a:cs typeface="Calibri"/>
            </a:endParaRPr>
          </a:p>
        </p:txBody>
      </p:sp>
      <p:pic>
        <p:nvPicPr>
          <p:cNvPr id="3" name="ANVIL">
            <a:extLst>
              <a:ext uri="{FF2B5EF4-FFF2-40B4-BE49-F238E27FC236}">
                <a16:creationId xmlns:a16="http://schemas.microsoft.com/office/drawing/2014/main" id="{BBFC2FE3-9284-DF69-EFD0-B6AD9DC8D7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86027B12-37F5-8F8E-B8F7-130F26DCFA9E}"/>
              </a:ext>
            </a:extLst>
          </p:cNvPr>
          <p:cNvSpPr>
            <a:spLocks noGrp="1"/>
          </p:cNvSpPr>
          <p:nvPr>
            <p:ph type="title" idx="4294967295"/>
          </p:nvPr>
        </p:nvSpPr>
        <p:spPr>
          <a:xfrm>
            <a:off x="914400" y="3968496"/>
            <a:ext cx="3657600" cy="1235111"/>
          </a:xfrm>
          <a:prstGeom prst="rect">
            <a:avLst/>
          </a:prstGeom>
        </p:spPr>
        <p:txBody>
          <a:bodyPr lIns="0" tIns="45720" rIns="0" bIns="45720" anchor="t"/>
          <a:lstStyle/>
          <a:p>
            <a:r>
              <a:rPr lang="en-US" sz="3200" b="1" cap="all">
                <a:solidFill>
                  <a:schemeClr val="bg1"/>
                </a:solidFill>
                <a:ea typeface="Lato Black"/>
                <a:cs typeface="Lato Black"/>
              </a:rPr>
              <a:t>Software, Hardware, &amp; MDM</a:t>
            </a:r>
            <a:r>
              <a:rPr lang="en-US" sz="3200"/>
              <a:t> </a:t>
            </a:r>
            <a:r>
              <a:rPr lang="en-US" sz="3200" b="1" cap="all">
                <a:gradFill>
                  <a:gsLst>
                    <a:gs pos="34000">
                      <a:srgbClr val="F6B104">
                        <a:lumMod val="60000"/>
                        <a:lumOff val="40000"/>
                      </a:srgbClr>
                    </a:gs>
                    <a:gs pos="100000">
                      <a:srgbClr val="F6B104"/>
                    </a:gs>
                  </a:gsLst>
                  <a:lin ang="2700000" scaled="1"/>
                </a:gradFill>
                <a:ea typeface="Lato Black"/>
                <a:cs typeface="Lato Black"/>
              </a:rPr>
              <a:t>Pricing</a:t>
            </a:r>
          </a:p>
        </p:txBody>
      </p:sp>
      <p:sp>
        <p:nvSpPr>
          <p:cNvPr id="5" name="EDIT tag" hidden="1">
            <a:extLst>
              <a:ext uri="{FF2B5EF4-FFF2-40B4-BE49-F238E27FC236}">
                <a16:creationId xmlns:a16="http://schemas.microsoft.com/office/drawing/2014/main" id="{BCE7D303-C34E-C860-F4EF-CCCA0886DAA0}"/>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261418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a:blip r:embed="rId3">
            <a:alphaModFix amt="46000"/>
          </a:blip>
          <a:srcRect l="17719" t="888" r="17647" b="815"/>
          <a:stretch>
            <a:fill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t>
            </a:r>
            <a:br>
              <a:rPr lang="en-US" sz="4000" b="1">
                <a:solidFill>
                  <a:schemeClr val="bg1"/>
                </a:solidFill>
                <a:latin typeface="Lato" panose="020F0502020204030203" pitchFamily="34" charset="0"/>
                <a:ea typeface="Lato" panose="020F0502020204030203" pitchFamily="34" charset="0"/>
                <a:cs typeface="Lato" panose="020F0502020204030203" pitchFamily="34" charset="0"/>
              </a:rPr>
            </a:br>
            <a:r>
              <a:rPr lang="en-US" sz="4000" b="1">
                <a:solidFill>
                  <a:schemeClr val="bg1"/>
                </a:solidFill>
                <a:latin typeface="Lato" panose="020F0502020204030203" pitchFamily="34" charset="0"/>
                <a:ea typeface="Lato" panose="020F0502020204030203" pitchFamily="34" charset="0"/>
                <a:cs typeface="Lato" panose="020F0502020204030203" pitchFamily="34" charset="0"/>
              </a:rPr>
              <a:t>Letter of Partnership Intent</a:t>
            </a:r>
            <a:endPar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endParaRP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dyText1" hidden="1">
            <a:extLst>
              <a:ext uri="{FF2B5EF4-FFF2-40B4-BE49-F238E27FC236}">
                <a16:creationId xmlns:a16="http://schemas.microsoft.com/office/drawing/2014/main" id="{0ABCCB5B-4D10-03B0-DBB5-E61DB0E1F19D}"/>
              </a:ext>
            </a:extLst>
          </p:cNvPr>
          <p:cNvSpPr/>
          <p:nvPr/>
        </p:nvSpPr>
        <p:spPr>
          <a:xfrm>
            <a:off x="914399" y="4625919"/>
            <a:ext cx="3467100" cy="428451"/>
          </a:xfrm>
          <a:prstGeom prst="rect">
            <a:avLst/>
          </a:prstGeom>
        </p:spPr>
        <p:txBody>
          <a:bodyPr wrap="square" lIns="0" tIns="0" rIns="0" bIns="0">
            <a:spAutoFit/>
          </a:bodyPr>
          <a:lstStyle/>
          <a:p>
            <a:pPr>
              <a:lnSpc>
                <a:spcPct val="120000"/>
              </a:lnSpc>
            </a:pPr>
            <a:r>
              <a:rPr lang="en-US" sz="1200">
                <a:solidFill>
                  <a:schemeClr val="bg1"/>
                </a:solidFill>
              </a:rPr>
              <a:t>Letter of Partnership from ArborXR for hardware procurement and MDM services.</a:t>
            </a:r>
            <a:endParaRPr lang="en-US" sz="1200">
              <a:solidFill>
                <a:schemeClr val="bg1"/>
              </a:solidFill>
              <a:latin typeface="Calibri"/>
              <a:cs typeface="Calibri"/>
            </a:endParaRPr>
          </a:p>
        </p:txBody>
      </p:sp>
    </p:spTree>
    <p:extLst>
      <p:ext uri="{BB962C8B-B14F-4D97-AF65-F5344CB8AC3E}">
        <p14:creationId xmlns:p14="http://schemas.microsoft.com/office/powerpoint/2010/main" val="7996125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02E536A-3BC5-9A9A-978E-C546604F69D0}"/>
              </a:ext>
            </a:extLst>
          </p:cNvPr>
          <p:cNvSpPr>
            <a:spLocks noGrp="1"/>
          </p:cNvSpPr>
          <p:nvPr>
            <p:ph type="pic" sz="quarter" idx="10"/>
          </p:nvPr>
        </p:nvSpPr>
        <p:spPr/>
        <p:txBody>
          <a:bodyPr/>
          <a:lstStyle/>
          <a:p>
            <a:endParaRPr lang="en-US"/>
          </a:p>
        </p:txBody>
      </p:sp>
      <p:pic>
        <p:nvPicPr>
          <p:cNvPr id="4" name="Picture 3">
            <a:extLst>
              <a:ext uri="{FF2B5EF4-FFF2-40B4-BE49-F238E27FC236}">
                <a16:creationId xmlns:a16="http://schemas.microsoft.com/office/drawing/2014/main" id="{005F999C-5749-F80A-714D-1F196EAF570A}"/>
              </a:ext>
            </a:extLst>
          </p:cNvPr>
          <p:cNvPicPr>
            <a:picLocks noChangeAspect="1"/>
          </p:cNvPicPr>
          <p:nvPr/>
        </p:nvPicPr>
        <p:blipFill>
          <a:blip r:embed="rId2"/>
          <a:stretch>
            <a:fillRect/>
          </a:stretch>
        </p:blipFill>
        <p:spPr>
          <a:xfrm>
            <a:off x="242443" y="1052080"/>
            <a:ext cx="6373114" cy="6201640"/>
          </a:xfrm>
          <a:prstGeom prst="rect">
            <a:avLst/>
          </a:prstGeom>
        </p:spPr>
      </p:pic>
    </p:spTree>
    <p:extLst>
      <p:ext uri="{BB962C8B-B14F-4D97-AF65-F5344CB8AC3E}">
        <p14:creationId xmlns:p14="http://schemas.microsoft.com/office/powerpoint/2010/main" val="25157449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Simulations</a:t>
            </a:r>
          </a:p>
          <a:p>
            <a:pPr lvl="0" algn="ctr">
              <a:lnSpc>
                <a:spcPct val="120000"/>
              </a:lnSpc>
              <a:defRPr/>
            </a:pPr>
            <a:r>
              <a:rPr lang="pt-BR" sz="1200"/>
              <a:t>2109 N Street, Suite N</a:t>
            </a:r>
            <a:br>
              <a:rPr lang="pt-BR" sz="1200"/>
            </a:br>
            <a:r>
              <a:rPr lang="pt-BR" sz="1200"/>
              <a:t>Sacramento, CA 95816</a:t>
            </a:r>
            <a:br>
              <a:rPr lang="pt-BR" sz="1200"/>
            </a:b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(415) 788-5725 </a:t>
            </a:r>
            <a:r>
              <a:rPr kumimoji="0" lang="en-US"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hlinkClick r:id="rId2"/>
              </a:rPr>
              <a:t>www.forgefx.com</a:t>
            </a:r>
            <a:r>
              <a:rPr kumimoji="0" lang="en-US"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hlinkClick r:id="rId2"/>
              </a:rPr>
              <a:t> </a:t>
            </a:r>
            <a:endParaRPr kumimoji="0" lang="id-ID"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850D880-7887-AE13-6713-F9B845686DA9}"/>
              </a:ext>
            </a:extLst>
          </p:cNvPr>
          <p:cNvSpPr>
            <a:spLocks noGrp="1"/>
          </p:cNvSpPr>
          <p:nvPr>
            <p:ph type="pic" sz="quarter" idx="10"/>
          </p:nvPr>
        </p:nvSpPr>
        <p:spPr/>
        <p:txBody>
          <a:bodyPr/>
          <a:lstStyle/>
          <a:p>
            <a:endParaRPr lang="en-US"/>
          </a:p>
        </p:txBody>
      </p:sp>
    </p:spTree>
    <p:extLst>
      <p:ext uri="{BB962C8B-B14F-4D97-AF65-F5344CB8AC3E}">
        <p14:creationId xmlns:p14="http://schemas.microsoft.com/office/powerpoint/2010/main" val="36531020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286F9E6-2464-D243-5788-E99B9D8802B8}"/>
              </a:ext>
            </a:extLst>
          </p:cNvPr>
          <p:cNvSpPr>
            <a:spLocks noGrp="1"/>
          </p:cNvSpPr>
          <p:nvPr>
            <p:ph type="pic" sz="quarter" idx="10"/>
          </p:nvPr>
        </p:nvSpPr>
        <p:spPr/>
        <p:txBody>
          <a:bodyPr/>
          <a:lstStyle/>
          <a:p>
            <a:endParaRPr lang="en-US"/>
          </a:p>
        </p:txBody>
      </p:sp>
    </p:spTree>
    <p:extLst>
      <p:ext uri="{BB962C8B-B14F-4D97-AF65-F5344CB8AC3E}">
        <p14:creationId xmlns:p14="http://schemas.microsoft.com/office/powerpoint/2010/main" val="32952921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2632DA00-E6BB-4A9A-EC06-5E9F72E8CECA}"/>
              </a:ext>
            </a:extLst>
          </p:cNvPr>
          <p:cNvSpPr>
            <a:spLocks noGrp="1"/>
          </p:cNvSpPr>
          <p:nvPr>
            <p:ph type="pic" sz="quarter" idx="10"/>
          </p:nvPr>
        </p:nvSpPr>
        <p:spPr/>
        <p:txBody>
          <a:bodyPr/>
          <a:lstStyle/>
          <a:p>
            <a:endParaRPr lang="en-US"/>
          </a:p>
        </p:txBody>
      </p:sp>
    </p:spTree>
    <p:extLst>
      <p:ext uri="{BB962C8B-B14F-4D97-AF65-F5344CB8AC3E}">
        <p14:creationId xmlns:p14="http://schemas.microsoft.com/office/powerpoint/2010/main" val="38246647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6C438-54C2-7CD2-6D58-272E152F0FD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DAFBBF6B-BA88-3441-277B-1963AFFB9E0B}"/>
              </a:ext>
            </a:extLst>
          </p:cNvPr>
          <p:cNvPicPr preferRelativeResize="0">
            <a:picLocks noGrp="1" noChangeAspect="1"/>
          </p:cNvPicPr>
          <p:nvPr>
            <p:ph type="pic" sz="quarter" idx="10"/>
          </p:nvPr>
        </p:nvPicPr>
        <p:blipFill>
          <a:blip r:embed="rId2"/>
          <a:srcRect t="18887" r="1597" b="22071"/>
          <a:stretch>
            <a:fillRect/>
          </a:stretch>
        </p:blipFill>
        <p:spPr>
          <a:xfrm>
            <a:off x="0" y="0"/>
            <a:ext cx="6858000" cy="1187736"/>
          </a:xfrm>
        </p:spPr>
      </p:pic>
      <p:sp>
        <p:nvSpPr>
          <p:cNvPr id="5" name="HeaderGradient">
            <a:extLst>
              <a:ext uri="{FF2B5EF4-FFF2-40B4-BE49-F238E27FC236}">
                <a16:creationId xmlns:a16="http://schemas.microsoft.com/office/drawing/2014/main" id="{06C8EB6C-5920-55A0-D97B-87424C50E70F}"/>
              </a:ext>
            </a:extLst>
          </p:cNvPr>
          <p:cNvSpPr/>
          <p:nvPr/>
        </p:nvSpPr>
        <p:spPr>
          <a:xfrm>
            <a:off x="0" y="38386"/>
            <a:ext cx="6857999" cy="1149350"/>
          </a:xfrm>
          <a:prstGeom prst="rect">
            <a:avLst/>
          </a:prstGeom>
          <a:gradFill flip="none" rotWithShape="1">
            <a:gsLst>
              <a:gs pos="0">
                <a:schemeClr val="tx1">
                  <a:lumMod val="95000"/>
                  <a:lumOff val="5000"/>
                  <a:alpha val="64000"/>
                </a:schemeClr>
              </a:gs>
              <a:gs pos="65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2A355F2-99B9-2EE8-EEF8-4902DFC3657E}"/>
              </a:ext>
            </a:extLst>
          </p:cNvPr>
          <p:cNvSpPr>
            <a:spLocks noGrp="1"/>
          </p:cNvSpPr>
          <p:nvPr>
            <p:ph type="title"/>
          </p:nvPr>
        </p:nvSpPr>
        <p:spPr>
          <a:xfrm>
            <a:off x="457200" y="493776"/>
            <a:ext cx="3070432" cy="411480"/>
          </a:xfrm>
        </p:spPr>
        <p:txBody>
          <a:bodyPr/>
          <a:lstStyle/>
          <a:p>
            <a:r>
              <a:rPr lang="en-US">
                <a:solidFill>
                  <a:schemeClr val="bg1"/>
                </a:solidFill>
              </a:rPr>
              <a:t>Price Impact</a:t>
            </a:r>
            <a:br>
              <a:rPr lang="en-US">
                <a:solidFill>
                  <a:schemeClr val="bg1"/>
                </a:solidFill>
              </a:rPr>
            </a:br>
            <a:r>
              <a:rPr lang="en-US"/>
              <a:t>Quick-Take </a:t>
            </a:r>
          </a:p>
        </p:txBody>
      </p:sp>
      <p:pic>
        <p:nvPicPr>
          <p:cNvPr id="13" name="Picture 12" hidden="1">
            <a:extLst>
              <a:ext uri="{FF2B5EF4-FFF2-40B4-BE49-F238E27FC236}">
                <a16:creationId xmlns:a16="http://schemas.microsoft.com/office/drawing/2014/main" id="{1711C2E4-F46C-8A61-6C74-343359D73649}"/>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37202478-044B-F244-98A7-4C4094B6CF77}"/>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graphicFrame>
        <p:nvGraphicFramePr>
          <p:cNvPr id="2" name="Table 1">
            <a:extLst>
              <a:ext uri="{FF2B5EF4-FFF2-40B4-BE49-F238E27FC236}">
                <a16:creationId xmlns:a16="http://schemas.microsoft.com/office/drawing/2014/main" id="{927ADD26-CF26-3345-32C0-D93C699AA0B2}"/>
              </a:ext>
            </a:extLst>
          </p:cNvPr>
          <p:cNvGraphicFramePr>
            <a:graphicFrameLocks noGrp="1"/>
          </p:cNvGraphicFramePr>
          <p:nvPr>
            <p:extLst>
              <p:ext uri="{D42A27DB-BD31-4B8C-83A1-F6EECF244321}">
                <p14:modId xmlns:p14="http://schemas.microsoft.com/office/powerpoint/2010/main" val="3923023793"/>
              </p:ext>
            </p:extLst>
          </p:nvPr>
        </p:nvGraphicFramePr>
        <p:xfrm>
          <a:off x="481116" y="1347485"/>
          <a:ext cx="5949954" cy="4730852"/>
        </p:xfrm>
        <a:graphic>
          <a:graphicData uri="http://schemas.openxmlformats.org/drawingml/2006/table">
            <a:tbl>
              <a:tblPr>
                <a:tableStyleId>{5C22544A-7EE6-4342-B048-85BDC9FD1C3A}</a:tableStyleId>
              </a:tblPr>
              <a:tblGrid>
                <a:gridCol w="2656440">
                  <a:extLst>
                    <a:ext uri="{9D8B030D-6E8A-4147-A177-3AD203B41FA5}">
                      <a16:colId xmlns:a16="http://schemas.microsoft.com/office/drawing/2014/main" val="1280262148"/>
                    </a:ext>
                  </a:extLst>
                </a:gridCol>
                <a:gridCol w="1646757">
                  <a:extLst>
                    <a:ext uri="{9D8B030D-6E8A-4147-A177-3AD203B41FA5}">
                      <a16:colId xmlns:a16="http://schemas.microsoft.com/office/drawing/2014/main" val="176063229"/>
                    </a:ext>
                  </a:extLst>
                </a:gridCol>
                <a:gridCol w="1646757">
                  <a:extLst>
                    <a:ext uri="{9D8B030D-6E8A-4147-A177-3AD203B41FA5}">
                      <a16:colId xmlns:a16="http://schemas.microsoft.com/office/drawing/2014/main" val="2695612354"/>
                    </a:ext>
                  </a:extLst>
                </a:gridCol>
              </a:tblGrid>
              <a:tr h="463652">
                <a:tc>
                  <a:txBody>
                    <a:bodyPr/>
                    <a:lstStyle/>
                    <a:p>
                      <a:pPr algn="l" rtl="0" fontAlgn="ctr"/>
                      <a:r>
                        <a:rPr lang="en-US" sz="1200" b="1" kern="1200" spc="-20" baseline="0">
                          <a:solidFill>
                            <a:schemeClr val="dk1"/>
                          </a:solidFill>
                          <a:latin typeface="+mn-lt"/>
                          <a:ea typeface="+mn-ea"/>
                          <a:cs typeface="+mn-cs"/>
                        </a:rPr>
                        <a:t>Feature</a:t>
                      </a:r>
                    </a:p>
                  </a:txBody>
                  <a:tcPr marL="45720" marR="45720" marT="0" marB="0" anchor="ctr">
                    <a:lnL w="12700" cmpd="sng">
                      <a:noFill/>
                    </a:lnL>
                    <a:lnR w="12700" cmpd="sng">
                      <a:noFill/>
                    </a:lnR>
                    <a:lnT w="12700" cap="flat" cmpd="sng" algn="ctr">
                      <a:solidFill>
                        <a:schemeClr val="accent1"/>
                      </a:solidFill>
                      <a:prstDash val="solid"/>
                      <a:round/>
                      <a:headEnd type="none" w="med" len="med"/>
                      <a:tailEnd type="none" w="med" len="med"/>
                    </a:lnT>
                    <a:lnB w="63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lvl="0" algn="ctr">
                        <a:buNone/>
                      </a:pPr>
                      <a:r>
                        <a:rPr lang="en-US" sz="1200" b="1" kern="1200" spc="-20" baseline="0">
                          <a:solidFill>
                            <a:schemeClr val="dk1"/>
                          </a:solidFill>
                          <a:latin typeface="+mn-lt"/>
                          <a:ea typeface="+mn-ea"/>
                          <a:cs typeface="+mn-cs"/>
                        </a:rPr>
                        <a:t>Scope Impact</a:t>
                      </a:r>
                      <a:endParaRPr lang="en-US"/>
                    </a:p>
                  </a:txBody>
                  <a:tcPr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lvl="0" algn="ctr">
                        <a:buNone/>
                      </a:pPr>
                      <a:r>
                        <a:rPr lang="en-US" sz="1200" b="1" kern="1200" spc="-20" baseline="0">
                          <a:solidFill>
                            <a:schemeClr val="dk1"/>
                          </a:solidFill>
                          <a:latin typeface="+mn-lt"/>
                          <a:ea typeface="+mn-ea"/>
                          <a:cs typeface="+mn-cs"/>
                        </a:rPr>
                        <a:t>Timeline Impact</a:t>
                      </a:r>
                    </a:p>
                    <a:p>
                      <a:pPr lvl="0" algn="ctr">
                        <a:buNone/>
                      </a:pPr>
                      <a:r>
                        <a:rPr lang="en-US" sz="1200" b="1" kern="1200" spc="-20" baseline="0">
                          <a:solidFill>
                            <a:schemeClr val="dk1"/>
                          </a:solidFill>
                          <a:latin typeface="+mn-lt"/>
                          <a:ea typeface="+mn-ea"/>
                          <a:cs typeface="+mn-cs"/>
                        </a:rPr>
                        <a:t>Week(s)</a:t>
                      </a:r>
                    </a:p>
                  </a:txBody>
                  <a:tcPr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345099677"/>
                  </a:ext>
                </a:extLst>
              </a:tr>
              <a:tr h="0">
                <a:tc>
                  <a:txBody>
                    <a:bodyPr/>
                    <a:lstStyle/>
                    <a:p>
                      <a:pPr algn="r" rtl="0" fontAlgn="ctr"/>
                      <a:r>
                        <a:rPr lang="en-US" sz="1200"/>
                        <a:t>Two Posts (vs 1 post)</a:t>
                      </a:r>
                      <a:endParaRPr lang="en-US" sz="1200" kern="1200" spc="-20" baseline="0">
                        <a:solidFill>
                          <a:schemeClr val="dk1"/>
                        </a:solidFill>
                        <a:latin typeface="+mn-lt"/>
                        <a:ea typeface="+mn-ea"/>
                        <a:cs typeface="+mn-cs"/>
                      </a:endParaRPr>
                    </a:p>
                  </a:txBody>
                  <a:tcPr marL="45720" marR="45720" anchor="ctr">
                    <a:lnL w="12700" cmpd="sng">
                      <a:noFill/>
                    </a:lnL>
                    <a:lnR w="1270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400" b="1" kern="1200" spc="-20" baseline="0" noProof="0">
                          <a:solidFill>
                            <a:schemeClr val="dk1"/>
                          </a:solidFill>
                          <a:latin typeface="+mn-lt"/>
                          <a:ea typeface="+mn-ea"/>
                          <a:cs typeface="+mn-cs"/>
                        </a:rPr>
                        <a:t>Major</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C10100"/>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400" b="1" kern="1200" spc="-20" baseline="0" noProof="0">
                          <a:solidFill>
                            <a:schemeClr val="dk1"/>
                          </a:solidFill>
                          <a:latin typeface="+mn-lt"/>
                          <a:ea typeface="+mn-ea"/>
                          <a:cs typeface="+mn-cs"/>
                        </a:rPr>
                        <a:t>4 - 6</a:t>
                      </a:r>
                      <a:r>
                        <a:rPr lang="en-US" sz="1400" b="1" kern="1200" spc="-20" baseline="30000" noProof="0">
                          <a:solidFill>
                            <a:schemeClr val="dk1"/>
                          </a:solidFill>
                          <a:latin typeface="+mn-lt"/>
                          <a:ea typeface="+mn-ea"/>
                          <a:cs typeface="+mn-cs"/>
                        </a:rPr>
                        <a:t>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3067078085"/>
                  </a:ext>
                </a:extLst>
              </a:tr>
              <a:tr h="134690">
                <a:tc>
                  <a:txBody>
                    <a:bodyPr/>
                    <a:lstStyle/>
                    <a:p>
                      <a:pPr marL="0" marR="0" lvl="0" indent="0" algn="r" defTabSz="685800" rtl="0" eaLnBrk="1" fontAlgn="ctr" latinLnBrk="0" hangingPunct="1">
                        <a:lnSpc>
                          <a:spcPct val="100000"/>
                        </a:lnSpc>
                        <a:spcBef>
                          <a:spcPts val="0"/>
                        </a:spcBef>
                        <a:spcAft>
                          <a:spcPts val="0"/>
                        </a:spcAft>
                        <a:buClrTx/>
                        <a:buSzTx/>
                        <a:buFontTx/>
                        <a:buNone/>
                        <a:tabLst/>
                        <a:defRPr/>
                      </a:pPr>
                      <a:r>
                        <a:rPr lang="en-US" sz="1200" kern="1200" spc="-20" baseline="0">
                          <a:solidFill>
                            <a:schemeClr val="dk1"/>
                          </a:solidFill>
                          <a:latin typeface="+mn-lt"/>
                          <a:ea typeface="+mn-ea"/>
                          <a:cs typeface="+mn-cs"/>
                        </a:rPr>
                        <a:t>Active-intruder elements</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a:lnSpc>
                          <a:spcPct val="100000"/>
                        </a:lnSpc>
                        <a:spcBef>
                          <a:spcPts val="0"/>
                        </a:spcBef>
                        <a:spcAft>
                          <a:spcPts val="0"/>
                        </a:spcAft>
                        <a:buNone/>
                        <a:tabLst/>
                        <a:defRPr/>
                      </a:pPr>
                      <a:r>
                        <a:rPr lang="en-US" sz="1400" b="1" i="0" u="none" strike="noStrike" kern="1200" spc="-20" baseline="0" noProof="0">
                          <a:solidFill>
                            <a:schemeClr val="dk1"/>
                          </a:solidFill>
                          <a:latin typeface="Calibri"/>
                        </a:rPr>
                        <a:t>Significant</a:t>
                      </a:r>
                      <a:endParaRPr lang="en-US" sz="1400" b="1" kern="1200" spc="-20" baseline="0" noProof="0">
                        <a:solidFill>
                          <a:schemeClr val="tx1"/>
                        </a:solidFill>
                        <a:latin typeface="+mn-lt"/>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48217"/>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Wingdings" panose="05000000000000000000" pitchFamily="2" charset="2"/>
                        <a:buNone/>
                        <a:tabLst/>
                        <a:defRPr/>
                      </a:pPr>
                      <a:r>
                        <a:rPr lang="en-US" sz="1400" b="1" kern="1200" spc="-20" baseline="0" noProof="0">
                          <a:solidFill>
                            <a:schemeClr val="dk1"/>
                          </a:solidFill>
                          <a:latin typeface="+mn-lt"/>
                          <a:ea typeface="+mn-ea"/>
                          <a:cs typeface="+mn-cs"/>
                        </a:rPr>
                        <a:t>3</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2630133325"/>
                  </a:ext>
                </a:extLst>
              </a:tr>
              <a:tr h="0">
                <a:tc>
                  <a:txBody>
                    <a:bodyPr/>
                    <a:lstStyle/>
                    <a:p>
                      <a:pPr marL="0" marR="0" lvl="0" indent="0" algn="r" defTabSz="685800" rtl="0" eaLnBrk="1" fontAlgn="ctr" latinLnBrk="0" hangingPunct="1">
                        <a:lnSpc>
                          <a:spcPct val="100000"/>
                        </a:lnSpc>
                        <a:spcBef>
                          <a:spcPts val="0"/>
                        </a:spcBef>
                        <a:spcAft>
                          <a:spcPts val="0"/>
                        </a:spcAft>
                        <a:buClrTx/>
                        <a:buSzTx/>
                        <a:buFontTx/>
                        <a:buNone/>
                        <a:tabLst/>
                        <a:defRPr/>
                      </a:pPr>
                      <a:r>
                        <a:rPr lang="en-US" sz="1200"/>
                        <a:t>Two Worlds (vs 1 world)</a:t>
                      </a:r>
                      <a:endParaRPr lang="en-US" sz="1200" kern="1200" spc="-20" baseline="0">
                        <a:solidFill>
                          <a:schemeClr val="dk1"/>
                        </a:solidFill>
                        <a:latin typeface="+mn-lt"/>
                        <a:ea typeface="+mn-ea"/>
                        <a:cs typeface="+mn-cs"/>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400" b="1" kern="1200" spc="-20" baseline="0" noProof="0">
                          <a:solidFill>
                            <a:schemeClr val="dk1"/>
                          </a:solidFill>
                          <a:latin typeface="+mn-lt"/>
                          <a:ea typeface="+mn-ea"/>
                          <a:cs typeface="+mn-cs"/>
                        </a:rPr>
                        <a:t>Moderate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400" b="1" kern="1200" spc="-20" baseline="0" noProof="0">
                          <a:solidFill>
                            <a:schemeClr val="dk1"/>
                          </a:solidFill>
                          <a:latin typeface="+mn-lt"/>
                          <a:ea typeface="+mn-ea"/>
                          <a:cs typeface="+mn-cs"/>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1739187286"/>
                  </a:ext>
                </a:extLst>
              </a:tr>
              <a:tr h="0">
                <a:tc>
                  <a:txBody>
                    <a:bodyPr/>
                    <a:lstStyle/>
                    <a:p>
                      <a:pPr marL="0" marR="0" lvl="0" indent="0" algn="r" defTabSz="685800" rtl="0" eaLnBrk="1" fontAlgn="ctr" latinLnBrk="0" hangingPunct="1">
                        <a:lnSpc>
                          <a:spcPct val="100000"/>
                        </a:lnSpc>
                        <a:spcBef>
                          <a:spcPts val="0"/>
                        </a:spcBef>
                        <a:spcAft>
                          <a:spcPts val="0"/>
                        </a:spcAft>
                        <a:buClrTx/>
                        <a:buSzTx/>
                        <a:buFontTx/>
                        <a:buNone/>
                        <a:tabLst/>
                        <a:defRPr/>
                      </a:pPr>
                      <a:r>
                        <a:rPr lang="en-US" sz="1200"/>
                        <a:t>Variability</a:t>
                      </a:r>
                      <a:endParaRPr lang="en-US" sz="1200" kern="1200" spc="-20" baseline="0">
                        <a:solidFill>
                          <a:schemeClr val="dk1"/>
                        </a:solidFill>
                        <a:latin typeface="+mn-lt"/>
                        <a:ea typeface="+mn-ea"/>
                        <a:cs typeface="+mn-cs"/>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Negligible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2426366094"/>
                  </a:ext>
                </a:extLst>
              </a:tr>
              <a:tr h="0">
                <a:tc>
                  <a:txBody>
                    <a:bodyPr/>
                    <a:lstStyle/>
                    <a:p>
                      <a:pPr algn="r" rtl="0" fontAlgn="ctr"/>
                      <a:r>
                        <a:rPr lang="en-US" sz="1200"/>
                        <a:t>Stressors</a:t>
                      </a:r>
                      <a:endParaRPr lang="en-US" sz="1200" kern="1200" spc="-20" baseline="0">
                        <a:solidFill>
                          <a:schemeClr val="dk1"/>
                        </a:solidFill>
                        <a:latin typeface="+mn-lt"/>
                        <a:ea typeface="+mn-ea"/>
                        <a:cs typeface="+mn-cs"/>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Moderate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137374519"/>
                  </a:ext>
                </a:extLst>
              </a:tr>
              <a:tr h="0">
                <a:tc>
                  <a:txBody>
                    <a:bodyPr/>
                    <a:lstStyle/>
                    <a:p>
                      <a:pPr algn="r" rtl="0" fontAlgn="ctr"/>
                      <a:r>
                        <a:rPr lang="en-US" sz="1200"/>
                        <a:t>Hand-tracking</a:t>
                      </a:r>
                      <a:endParaRPr lang="en-US" sz="1200" kern="1200" spc="-20" baseline="0">
                        <a:solidFill>
                          <a:schemeClr val="dk1"/>
                        </a:solidFill>
                        <a:latin typeface="+mn-lt"/>
                        <a:ea typeface="+mn-ea"/>
                        <a:cs typeface="+mn-cs"/>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Negligible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1</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14735337"/>
                  </a:ext>
                </a:extLst>
              </a:tr>
              <a:tr h="0">
                <a:tc>
                  <a:txBody>
                    <a:bodyPr/>
                    <a:lstStyle/>
                    <a:p>
                      <a:pPr algn="r" rtl="0" fontAlgn="ctr"/>
                      <a:r>
                        <a:rPr lang="en-US" sz="1200"/>
                        <a:t>Reporting </a:t>
                      </a:r>
                      <a:endParaRPr lang="en-US" sz="1200" kern="1200" spc="-20" baseline="0">
                        <a:solidFill>
                          <a:schemeClr val="dk1"/>
                        </a:solidFill>
                        <a:latin typeface="+mn-lt"/>
                        <a:ea typeface="+mn-ea"/>
                        <a:cs typeface="+mn-cs"/>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Moderate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mn-lt"/>
                          <a:ea typeface="+mn-ea"/>
                          <a:cs typeface="+mn-cs"/>
                        </a:rPr>
                        <a:t>--</a:t>
                      </a:r>
                      <a:endParaRPr kumimoji="0" lang="en-US" sz="1400" b="1" i="0" u="none" strike="noStrike" kern="1200" cap="none" spc="-20" normalizeH="0" baseline="0" noProof="0">
                        <a:ln>
                          <a:noFill/>
                        </a:ln>
                        <a:solidFill>
                          <a:prstClr val="black"/>
                        </a:solidFill>
                        <a:effectLst/>
                        <a:uLnTx/>
                        <a:uFillTx/>
                        <a:latin typeface="Calibri"/>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214021111"/>
                  </a:ext>
                </a:extLst>
              </a:tr>
              <a:tr h="0">
                <a:tc>
                  <a:txBody>
                    <a:bodyPr/>
                    <a:lstStyle/>
                    <a:p>
                      <a:pPr algn="r" rtl="0" fontAlgn="ctr"/>
                      <a:r>
                        <a:rPr lang="en-US" sz="1200"/>
                        <a:t>Admin features/dashboard/AARs</a:t>
                      </a:r>
                      <a:endParaRPr lang="en-US" sz="1200" kern="1200" spc="-20" baseline="0">
                        <a:solidFill>
                          <a:schemeClr val="dk1"/>
                        </a:solidFill>
                        <a:latin typeface="+mn-lt"/>
                        <a:ea typeface="+mn-ea"/>
                        <a:cs typeface="+mn-cs"/>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Moderate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2</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3846184102"/>
                  </a:ext>
                </a:extLst>
              </a:tr>
              <a:tr h="0">
                <a:tc>
                  <a:txBody>
                    <a:bodyPr/>
                    <a:lstStyle/>
                    <a:p>
                      <a:pPr algn="r" rtl="0" fontAlgn="ctr"/>
                      <a:r>
                        <a:rPr lang="en-US" sz="1200"/>
                        <a:t>Replay-by-seed</a:t>
                      </a:r>
                      <a:endParaRPr lang="en-US" sz="1200" kern="1200" spc="-20" baseline="0">
                        <a:solidFill>
                          <a:schemeClr val="dk1"/>
                        </a:solidFill>
                        <a:latin typeface="+mn-lt"/>
                        <a:ea typeface="+mn-ea"/>
                        <a:cs typeface="+mn-cs"/>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Negligible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995117764"/>
                  </a:ext>
                </a:extLst>
              </a:tr>
              <a:tr h="0">
                <a:tc>
                  <a:txBody>
                    <a:bodyPr/>
                    <a:lstStyle/>
                    <a:p>
                      <a:pPr algn="r" rtl="0" fontAlgn="ctr"/>
                      <a:r>
                        <a:rPr lang="en-US" sz="1200"/>
                        <a:t>Offline requirement</a:t>
                      </a:r>
                      <a:endParaRPr lang="en-US" sz="1200" kern="1200" spc="-20" baseline="0">
                        <a:solidFill>
                          <a:schemeClr val="dk1"/>
                        </a:solidFill>
                        <a:latin typeface="+mn-lt"/>
                        <a:ea typeface="+mn-ea"/>
                        <a:cs typeface="+mn-cs"/>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Negligible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mn-lt"/>
                          <a:ea typeface="+mn-ea"/>
                          <a:cs typeface="+mn-cs"/>
                        </a:rPr>
                        <a:t>--</a:t>
                      </a:r>
                      <a:endParaRPr kumimoji="0" lang="en-US" sz="1400" b="1" i="0" u="none" strike="noStrike" kern="1200" cap="none" spc="-20" normalizeH="0" baseline="0" noProof="0">
                        <a:ln>
                          <a:noFill/>
                        </a:ln>
                        <a:solidFill>
                          <a:prstClr val="black"/>
                        </a:solidFill>
                        <a:effectLst/>
                        <a:uLnTx/>
                        <a:uFillTx/>
                        <a:latin typeface="Calibri"/>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3630996741"/>
                  </a:ext>
                </a:extLst>
              </a:tr>
              <a:tr h="0">
                <a:tc>
                  <a:txBody>
                    <a:bodyPr/>
                    <a:lstStyle/>
                    <a:p>
                      <a:pPr algn="r" rtl="0" fontAlgn="ctr"/>
                      <a:r>
                        <a:rPr lang="en-US" sz="1200"/>
                        <a:t>Deployment &amp; Training</a:t>
                      </a:r>
                      <a:endParaRPr lang="en-US" sz="1200" kern="1200" spc="-20" baseline="0">
                        <a:solidFill>
                          <a:schemeClr val="dk1"/>
                        </a:solidFill>
                        <a:latin typeface="+mn-lt"/>
                        <a:ea typeface="+mn-ea"/>
                        <a:cs typeface="+mn-cs"/>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Negligible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mn-lt"/>
                          <a:ea typeface="+mn-ea"/>
                          <a:cs typeface="+mn-cs"/>
                        </a:rPr>
                        <a:t>--</a:t>
                      </a:r>
                      <a:endParaRPr kumimoji="0" lang="en-US" sz="1400" b="1" i="0" u="none" strike="noStrike" kern="1200" cap="none" spc="-20" normalizeH="0" baseline="0" noProof="0">
                        <a:ln>
                          <a:noFill/>
                        </a:ln>
                        <a:solidFill>
                          <a:prstClr val="black"/>
                        </a:solidFill>
                        <a:effectLst/>
                        <a:uLnTx/>
                        <a:uFillTx/>
                        <a:latin typeface="Calibri"/>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4244383028"/>
                  </a:ext>
                </a:extLst>
              </a:tr>
              <a:tr h="0">
                <a:tc>
                  <a:txBody>
                    <a:bodyPr/>
                    <a:lstStyle/>
                    <a:p>
                      <a:pPr algn="r" rtl="0" fontAlgn="ctr"/>
                      <a:r>
                        <a:rPr lang="en-US" sz="1200"/>
                        <a:t>QA</a:t>
                      </a:r>
                      <a:r>
                        <a:rPr lang="en-US" sz="1200" baseline="30000"/>
                        <a:t>1</a:t>
                      </a:r>
                      <a:endParaRPr lang="en-US" sz="1200" kern="1200" spc="-20" baseline="30000">
                        <a:solidFill>
                          <a:schemeClr val="dk1"/>
                        </a:solidFill>
                        <a:latin typeface="+mn-lt"/>
                        <a:ea typeface="+mn-ea"/>
                        <a:cs typeface="+mn-cs"/>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Negligible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mn-lt"/>
                          <a:ea typeface="+mn-ea"/>
                          <a:cs typeface="+mn-cs"/>
                        </a:rPr>
                        <a:t>--</a:t>
                      </a:r>
                      <a:endParaRPr kumimoji="0" lang="en-US" sz="1400" b="1" i="0" u="none" strike="noStrike" kern="1200" cap="none" spc="-20" normalizeH="0" baseline="0" noProof="0">
                        <a:ln>
                          <a:noFill/>
                        </a:ln>
                        <a:solidFill>
                          <a:prstClr val="black"/>
                        </a:solidFill>
                        <a:effectLst/>
                        <a:uLnTx/>
                        <a:uFillTx/>
                        <a:latin typeface="Calibri"/>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3591067665"/>
                  </a:ext>
                </a:extLst>
              </a:tr>
              <a:tr h="0">
                <a:tc>
                  <a:txBody>
                    <a:bodyPr/>
                    <a:lstStyle/>
                    <a:p>
                      <a:pPr algn="r" rtl="0" fontAlgn="ctr"/>
                      <a:r>
                        <a:rPr lang="en-US" sz="1200"/>
                        <a:t>Timeline</a:t>
                      </a:r>
                      <a:r>
                        <a:rPr lang="en-US" sz="1200" baseline="30000"/>
                        <a:t>2</a:t>
                      </a:r>
                      <a:endParaRPr lang="en-US" sz="1200" kern="1200" spc="-20" baseline="30000">
                        <a:solidFill>
                          <a:schemeClr val="dk1"/>
                        </a:solidFill>
                        <a:latin typeface="+mn-lt"/>
                        <a:ea typeface="+mn-ea"/>
                        <a:cs typeface="+mn-cs"/>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6 months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20" normalizeH="0" baseline="0" noProof="0">
                          <a:ln>
                            <a:noFill/>
                          </a:ln>
                          <a:solidFill>
                            <a:prstClr val="black"/>
                          </a:solidFill>
                          <a:effectLst/>
                          <a:uLnTx/>
                          <a:uFillTx/>
                          <a:latin typeface="+mn-lt"/>
                          <a:ea typeface="+mn-ea"/>
                          <a:cs typeface="+mn-cs"/>
                        </a:rPr>
                        <a:t>--</a:t>
                      </a:r>
                      <a:endParaRPr kumimoji="0" lang="en-US" sz="1400" b="1" i="0" u="none" strike="noStrike" kern="1200" cap="none" spc="-20" normalizeH="0" baseline="0" noProof="0">
                        <a:ln>
                          <a:noFill/>
                        </a:ln>
                        <a:solidFill>
                          <a:prstClr val="black"/>
                        </a:solidFill>
                        <a:effectLst/>
                        <a:uLnTx/>
                        <a:uFillTx/>
                        <a:latin typeface="Calibri"/>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1775472828"/>
                  </a:ext>
                </a:extLst>
              </a:tr>
              <a:tr h="0">
                <a:tc>
                  <a:txBody>
                    <a:bodyPr/>
                    <a:lstStyle/>
                    <a:p>
                      <a:pPr algn="r" rtl="0" fontAlgn="ctr"/>
                      <a:r>
                        <a:rPr lang="en-US" sz="1200" kern="1200" spc="-20" baseline="0">
                          <a:solidFill>
                            <a:schemeClr val="dk1"/>
                          </a:solidFill>
                          <a:latin typeface="+mn-lt"/>
                          <a:ea typeface="+mn-ea"/>
                          <a:cs typeface="+mn-cs"/>
                        </a:rPr>
                        <a:t>Ownership</a:t>
                      </a: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Calibri"/>
                          <a:ea typeface="+mn-ea"/>
                          <a:cs typeface="+mn-cs"/>
                        </a:rPr>
                        <a:t>Negligible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p>
                      <a:pPr marL="0" marR="0" lvl="0" indent="0" algn="ctr"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20" normalizeH="0" baseline="0" noProof="0">
                          <a:ln>
                            <a:noFill/>
                          </a:ln>
                          <a:solidFill>
                            <a:prstClr val="black"/>
                          </a:solidFill>
                          <a:effectLst/>
                          <a:uLnTx/>
                          <a:uFillTx/>
                          <a:latin typeface="+mn-lt"/>
                          <a:ea typeface="+mn-ea"/>
                          <a:cs typeface="+mn-cs"/>
                        </a:rPr>
                        <a:t>--</a:t>
                      </a:r>
                      <a:endParaRPr kumimoji="0" lang="en-US" sz="1400" b="1" i="0" u="none" strike="noStrike" kern="1200" cap="none" spc="-20" normalizeH="0" baseline="0" noProof="0">
                        <a:ln>
                          <a:noFill/>
                        </a:ln>
                        <a:solidFill>
                          <a:prstClr val="black"/>
                        </a:solidFill>
                        <a:effectLst/>
                        <a:uLnTx/>
                        <a:uFillTx/>
                        <a:latin typeface="Calibri"/>
                        <a:ea typeface="+mn-ea"/>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802384413"/>
                  </a:ext>
                </a:extLst>
              </a:tr>
            </a:tbl>
          </a:graphicData>
        </a:graphic>
      </p:graphicFrame>
      <p:sp>
        <p:nvSpPr>
          <p:cNvPr id="8" name="TextBox 7">
            <a:extLst>
              <a:ext uri="{FF2B5EF4-FFF2-40B4-BE49-F238E27FC236}">
                <a16:creationId xmlns:a16="http://schemas.microsoft.com/office/drawing/2014/main" id="{38BF0B40-8D6E-FA95-BF16-E6B0AA2430AA}"/>
              </a:ext>
            </a:extLst>
          </p:cNvPr>
          <p:cNvSpPr txBox="1"/>
          <p:nvPr/>
        </p:nvSpPr>
        <p:spPr>
          <a:xfrm>
            <a:off x="3414609" y="6107281"/>
            <a:ext cx="1708150" cy="261610"/>
          </a:xfrm>
          <a:prstGeom prst="rect">
            <a:avLst/>
          </a:prstGeom>
          <a:noFill/>
        </p:spPr>
        <p:txBody>
          <a:bodyPr wrap="square" rtlCol="0">
            <a:spAutoFit/>
          </a:bodyPr>
          <a:lstStyle/>
          <a:p>
            <a:r>
              <a:rPr lang="en-US" sz="1050"/>
              <a:t>Significant 15-30%</a:t>
            </a:r>
          </a:p>
        </p:txBody>
      </p:sp>
      <p:sp>
        <p:nvSpPr>
          <p:cNvPr id="9" name="TextBox 8">
            <a:extLst>
              <a:ext uri="{FF2B5EF4-FFF2-40B4-BE49-F238E27FC236}">
                <a16:creationId xmlns:a16="http://schemas.microsoft.com/office/drawing/2014/main" id="{622EE639-354B-F040-F601-1B6C97E1D293}"/>
              </a:ext>
            </a:extLst>
          </p:cNvPr>
          <p:cNvSpPr txBox="1"/>
          <p:nvPr/>
        </p:nvSpPr>
        <p:spPr>
          <a:xfrm>
            <a:off x="5149850" y="6107281"/>
            <a:ext cx="1708150" cy="261610"/>
          </a:xfrm>
          <a:prstGeom prst="rect">
            <a:avLst/>
          </a:prstGeom>
          <a:noFill/>
        </p:spPr>
        <p:txBody>
          <a:bodyPr wrap="square" rtlCol="0">
            <a:spAutoFit/>
          </a:bodyPr>
          <a:lstStyle/>
          <a:p>
            <a:r>
              <a:rPr lang="en-US" sz="1050"/>
              <a:t>Major &gt;30%</a:t>
            </a:r>
          </a:p>
        </p:txBody>
      </p:sp>
      <p:grpSp>
        <p:nvGrpSpPr>
          <p:cNvPr id="20" name="Group 19">
            <a:extLst>
              <a:ext uri="{FF2B5EF4-FFF2-40B4-BE49-F238E27FC236}">
                <a16:creationId xmlns:a16="http://schemas.microsoft.com/office/drawing/2014/main" id="{670CFF04-F999-0755-A003-9636552ABD01}"/>
              </a:ext>
            </a:extLst>
          </p:cNvPr>
          <p:cNvGrpSpPr/>
          <p:nvPr/>
        </p:nvGrpSpPr>
        <p:grpSpPr>
          <a:xfrm>
            <a:off x="481116" y="6098836"/>
            <a:ext cx="1708150" cy="261610"/>
            <a:chOff x="533400" y="5624576"/>
            <a:chExt cx="1708150" cy="261610"/>
          </a:xfrm>
        </p:grpSpPr>
        <p:sp>
          <p:nvSpPr>
            <p:cNvPr id="4" name="TextBox 3">
              <a:extLst>
                <a:ext uri="{FF2B5EF4-FFF2-40B4-BE49-F238E27FC236}">
                  <a16:creationId xmlns:a16="http://schemas.microsoft.com/office/drawing/2014/main" id="{4FC64C7F-3055-5B33-BB0A-B351E6966E7F}"/>
                </a:ext>
              </a:extLst>
            </p:cNvPr>
            <p:cNvSpPr txBox="1"/>
            <p:nvPr/>
          </p:nvSpPr>
          <p:spPr>
            <a:xfrm>
              <a:off x="533400" y="5624576"/>
              <a:ext cx="1708150" cy="261610"/>
            </a:xfrm>
            <a:prstGeom prst="rect">
              <a:avLst/>
            </a:prstGeom>
            <a:noFill/>
          </p:spPr>
          <p:txBody>
            <a:bodyPr wrap="square" rtlCol="0">
              <a:spAutoFit/>
            </a:bodyPr>
            <a:lstStyle/>
            <a:p>
              <a:r>
                <a:rPr lang="en-US" sz="1050"/>
                <a:t>Negligible &lt;5%</a:t>
              </a:r>
            </a:p>
          </p:txBody>
        </p:sp>
        <p:sp>
          <p:nvSpPr>
            <p:cNvPr id="11" name="Rectangle 10">
              <a:extLst>
                <a:ext uri="{FF2B5EF4-FFF2-40B4-BE49-F238E27FC236}">
                  <a16:creationId xmlns:a16="http://schemas.microsoft.com/office/drawing/2014/main" id="{46378BE6-C332-C9B3-9137-3BF29BBAE43E}"/>
                </a:ext>
              </a:extLst>
            </p:cNvPr>
            <p:cNvSpPr/>
            <p:nvPr/>
          </p:nvSpPr>
          <p:spPr>
            <a:xfrm>
              <a:off x="1485900" y="5697291"/>
              <a:ext cx="400050" cy="116181"/>
            </a:xfrm>
            <a:prstGeom prst="rect">
              <a:avLst/>
            </a:prstGeom>
            <a:solidFill>
              <a:srgbClr val="92D050"/>
            </a:solidFill>
            <a:ln>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F29BA07B-5B44-1328-7B1C-DCE1A80CC250}"/>
              </a:ext>
            </a:extLst>
          </p:cNvPr>
          <p:cNvGrpSpPr/>
          <p:nvPr/>
        </p:nvGrpSpPr>
        <p:grpSpPr>
          <a:xfrm>
            <a:off x="1871766" y="6098836"/>
            <a:ext cx="1708150" cy="261610"/>
            <a:chOff x="488950" y="5886186"/>
            <a:chExt cx="1708150" cy="261610"/>
          </a:xfrm>
        </p:grpSpPr>
        <p:sp>
          <p:nvSpPr>
            <p:cNvPr id="7" name="TextBox 6">
              <a:extLst>
                <a:ext uri="{FF2B5EF4-FFF2-40B4-BE49-F238E27FC236}">
                  <a16:creationId xmlns:a16="http://schemas.microsoft.com/office/drawing/2014/main" id="{8AFA7F4C-405F-5F29-FED0-F273782E23FF}"/>
                </a:ext>
              </a:extLst>
            </p:cNvPr>
            <p:cNvSpPr txBox="1"/>
            <p:nvPr/>
          </p:nvSpPr>
          <p:spPr>
            <a:xfrm>
              <a:off x="488950" y="5886186"/>
              <a:ext cx="1708150" cy="261610"/>
            </a:xfrm>
            <a:prstGeom prst="rect">
              <a:avLst/>
            </a:prstGeom>
            <a:noFill/>
          </p:spPr>
          <p:txBody>
            <a:bodyPr wrap="square" rtlCol="0">
              <a:spAutoFit/>
            </a:bodyPr>
            <a:lstStyle/>
            <a:p>
              <a:r>
                <a:rPr lang="en-US" sz="1050"/>
                <a:t>Moderate 5-15%</a:t>
              </a:r>
            </a:p>
          </p:txBody>
        </p:sp>
        <p:sp>
          <p:nvSpPr>
            <p:cNvPr id="16" name="Rectangle 15">
              <a:extLst>
                <a:ext uri="{FF2B5EF4-FFF2-40B4-BE49-F238E27FC236}">
                  <a16:creationId xmlns:a16="http://schemas.microsoft.com/office/drawing/2014/main" id="{FE690F5F-C001-157D-26A5-81C331BD262E}"/>
                </a:ext>
              </a:extLst>
            </p:cNvPr>
            <p:cNvSpPr/>
            <p:nvPr/>
          </p:nvSpPr>
          <p:spPr>
            <a:xfrm>
              <a:off x="1554266" y="5958830"/>
              <a:ext cx="400050" cy="116181"/>
            </a:xfrm>
            <a:prstGeom prst="rect">
              <a:avLst/>
            </a:prstGeom>
            <a:solidFill>
              <a:srgbClr val="FFFF00"/>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B9CD015E-B0EB-0FF6-923C-A42E9F5D59FF}"/>
              </a:ext>
            </a:extLst>
          </p:cNvPr>
          <p:cNvSpPr/>
          <p:nvPr/>
        </p:nvSpPr>
        <p:spPr>
          <a:xfrm>
            <a:off x="4567134" y="6177636"/>
            <a:ext cx="400050" cy="116181"/>
          </a:xfrm>
          <a:prstGeom prst="rect">
            <a:avLst/>
          </a:prstGeom>
          <a:solidFill>
            <a:srgbClr val="E48216"/>
          </a:solidFill>
          <a:ln>
            <a:solidFill>
              <a:srgbClr val="E4821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6B6EDAC-D92F-D657-7BA0-1113F572E584}"/>
              </a:ext>
            </a:extLst>
          </p:cNvPr>
          <p:cNvSpPr/>
          <p:nvPr/>
        </p:nvSpPr>
        <p:spPr>
          <a:xfrm>
            <a:off x="5976834" y="6179996"/>
            <a:ext cx="400050" cy="116181"/>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F246F34-2CE5-7331-30D9-F57971EF8CEB}"/>
              </a:ext>
            </a:extLst>
          </p:cNvPr>
          <p:cNvSpPr txBox="1"/>
          <p:nvPr/>
        </p:nvSpPr>
        <p:spPr>
          <a:xfrm>
            <a:off x="426930" y="7873670"/>
            <a:ext cx="5949954" cy="1061829"/>
          </a:xfrm>
          <a:prstGeom prst="rect">
            <a:avLst/>
          </a:prstGeom>
          <a:noFill/>
        </p:spPr>
        <p:txBody>
          <a:bodyPr wrap="square" rtlCol="0">
            <a:spAutoFit/>
          </a:bodyPr>
          <a:lstStyle/>
          <a:p>
            <a:r>
              <a:rPr lang="en-US" sz="900" i="1" baseline="30000"/>
              <a:t>1</a:t>
            </a:r>
            <a:r>
              <a:rPr lang="en-US" sz="900" i="1"/>
              <a:t>While QA represents a relatively negligible percentage of the overall project cost, its impact on system stability, performance, and functional integrity is major. The QA effort is strategically focused to validate critical workflows and ensure the application meets performance and reliability expectations.</a:t>
            </a:r>
          </a:p>
          <a:p>
            <a:r>
              <a:rPr lang="en-US" sz="900" i="1" baseline="30000"/>
              <a:t>2</a:t>
            </a:r>
            <a:r>
              <a:rPr lang="en-US" sz="900" i="1"/>
              <a:t>The proposed cost is based on an anticipated six-month project duration. Start and end dates may shift without cost impact, provided the overall duration remains unchanged.</a:t>
            </a:r>
          </a:p>
          <a:p>
            <a:r>
              <a:rPr lang="en-US" sz="900" i="1" baseline="30000"/>
              <a:t>3</a:t>
            </a:r>
            <a:r>
              <a:rPr lang="en-US" sz="900" i="1"/>
              <a:t>Cost and timeline impact is dependent on which Post (X-ray vs manual screening) is reduced. </a:t>
            </a:r>
          </a:p>
          <a:p>
            <a:pPr marL="171450" indent="-171450">
              <a:buFont typeface="Arial" panose="020B0604020202020204" pitchFamily="34" charset="0"/>
              <a:buChar char="•"/>
            </a:pPr>
            <a:endParaRPr lang="en-US" sz="900" i="1"/>
          </a:p>
        </p:txBody>
      </p:sp>
      <p:sp>
        <p:nvSpPr>
          <p:cNvPr id="14" name="TextBox 13">
            <a:extLst>
              <a:ext uri="{FF2B5EF4-FFF2-40B4-BE49-F238E27FC236}">
                <a16:creationId xmlns:a16="http://schemas.microsoft.com/office/drawing/2014/main" id="{C84F265A-602E-CA07-3591-737AD72082B2}"/>
              </a:ext>
            </a:extLst>
          </p:cNvPr>
          <p:cNvSpPr txBox="1"/>
          <p:nvPr/>
        </p:nvSpPr>
        <p:spPr>
          <a:xfrm>
            <a:off x="426930" y="6366532"/>
            <a:ext cx="5949954" cy="1554272"/>
          </a:xfrm>
          <a:prstGeom prst="rect">
            <a:avLst/>
          </a:prstGeom>
          <a:noFill/>
        </p:spPr>
        <p:txBody>
          <a:bodyPr wrap="square" rtlCol="0">
            <a:spAutoFit/>
          </a:bodyPr>
          <a:lstStyle/>
          <a:p>
            <a:r>
              <a:rPr lang="en-US" sz="900" b="1"/>
              <a:t>Software-hardware linkage: </a:t>
            </a:r>
          </a:p>
          <a:p>
            <a:pPr marL="228600" indent="-228600">
              <a:buAutoNum type="arabicPeriod"/>
            </a:pPr>
            <a:r>
              <a:rPr lang="en-US" sz="900"/>
              <a:t>Are software and hardware prices linked (bundled dependencies/discounts)?  </a:t>
            </a:r>
            <a:r>
              <a:rPr lang="en-US" sz="900" b="1"/>
              <a:t>No</a:t>
            </a:r>
          </a:p>
          <a:p>
            <a:pPr marL="228600" indent="-228600">
              <a:buFontTx/>
              <a:buAutoNum type="arabicPeriod"/>
            </a:pPr>
            <a:r>
              <a:rPr lang="en-US" sz="900"/>
              <a:t>Can you contract software‑only without penalty or vice versa?  </a:t>
            </a:r>
            <a:r>
              <a:rPr lang="en-US" sz="900" b="1"/>
              <a:t>Yes</a:t>
            </a:r>
          </a:p>
          <a:p>
            <a:endParaRPr lang="en-US" sz="500" b="1"/>
          </a:p>
          <a:p>
            <a:r>
              <a:rPr lang="en-US" sz="900" b="1"/>
              <a:t>Options to drive down costs:</a:t>
            </a:r>
          </a:p>
          <a:p>
            <a:pPr marL="171450" indent="-171450">
              <a:buFont typeface="Arial" panose="020B0604020202020204" pitchFamily="34" charset="0"/>
              <a:buChar char="•"/>
            </a:pPr>
            <a:r>
              <a:rPr lang="en-US" sz="900"/>
              <a:t>Where a larger program scope or follow-on work is contracted, volume-based pricing efficiencies can be applied. Commitments to future phases or expanded deployments can enable upfront discounts. </a:t>
            </a:r>
          </a:p>
          <a:p>
            <a:pPr marL="171450" indent="-171450">
              <a:buFont typeface="Arial" panose="020B0604020202020204" pitchFamily="34" charset="0"/>
              <a:buChar char="•"/>
            </a:pPr>
            <a:r>
              <a:rPr lang="en-US" sz="900"/>
              <a:t>Strategic partnerships, master service agreements, or preferred-vendor arrangements for future work may provide opportunities for reduced pricing on the initial engagement.</a:t>
            </a:r>
          </a:p>
          <a:p>
            <a:pPr marL="171450" indent="-171450">
              <a:buFont typeface="Arial" panose="020B0604020202020204" pitchFamily="34" charset="0"/>
              <a:buChar char="•"/>
            </a:pPr>
            <a:r>
              <a:rPr lang="en-US" sz="900"/>
              <a:t>An alternative cost-reduction approach would be a shared-value model, where partial ownership or revenue participation in the completed application offsets a portion of the development effort.</a:t>
            </a:r>
            <a:endParaRPr lang="en-US" sz="900" i="1"/>
          </a:p>
        </p:txBody>
      </p:sp>
    </p:spTree>
    <p:extLst>
      <p:ext uri="{BB962C8B-B14F-4D97-AF65-F5344CB8AC3E}">
        <p14:creationId xmlns:p14="http://schemas.microsoft.com/office/powerpoint/2010/main" val="29283325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E559F-A4BC-0227-1C8C-59FCC27A9E9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0FAACFD-F6D0-80DC-F1BB-9BB5A0313189}"/>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D050E206-4F14-AEF9-6E7A-5824B69B6FA5}"/>
              </a:ext>
            </a:extLst>
          </p:cNvPr>
          <p:cNvSpPr>
            <a:spLocks noGrp="1"/>
          </p:cNvSpPr>
          <p:nvPr>
            <p:ph type="body" sz="quarter" idx="15"/>
          </p:nvPr>
        </p:nvSpPr>
        <p:spPr/>
        <p:txBody>
          <a:bodyPr/>
          <a:lstStyle/>
          <a:p>
            <a:r>
              <a:rPr lang="en-US"/>
              <a:t>Purpose-Built Simulation for Training</a:t>
            </a:r>
          </a:p>
        </p:txBody>
      </p:sp>
      <p:sp>
        <p:nvSpPr>
          <p:cNvPr id="9" name="Text Placeholder 8">
            <a:extLst>
              <a:ext uri="{FF2B5EF4-FFF2-40B4-BE49-F238E27FC236}">
                <a16:creationId xmlns:a16="http://schemas.microsoft.com/office/drawing/2014/main" id="{70BF1F41-AA14-8163-880F-B136BF72ACB5}"/>
              </a:ext>
            </a:extLst>
          </p:cNvPr>
          <p:cNvSpPr>
            <a:spLocks noGrp="1"/>
          </p:cNvSpPr>
          <p:nvPr>
            <p:ph type="body" sz="quarter" idx="16"/>
          </p:nvPr>
        </p:nvSpPr>
        <p:spPr>
          <a:xfrm>
            <a:off x="2506650" y="2195488"/>
            <a:ext cx="4130703" cy="1562801"/>
          </a:xfrm>
        </p:spPr>
        <p:txBody>
          <a:bodyPr/>
          <a:lstStyle/>
          <a:p>
            <a:pPr>
              <a:spcBef>
                <a:spcPts val="0"/>
              </a:spcBef>
              <a:spcAft>
                <a:spcPts val="1200"/>
              </a:spcAft>
              <a:defRPr/>
            </a:pPr>
            <a:r>
              <a:rPr lang="en-US"/>
              <a:t>ForgeFX Simulations is a U.S.-based immersive training and simulation company founded in 2002, with more than 24 years of experience designing and delivering custom VR training systems for complex, safety-critical, and operational roles. ForgeFX specializes in simulation-based training environments where photo-realistic visuals, accurate equipment representation, controlled variability, and reliable performance measurement work together to support credible, decision-focused training.</a:t>
            </a:r>
          </a:p>
        </p:txBody>
      </p:sp>
      <p:sp>
        <p:nvSpPr>
          <p:cNvPr id="11" name="HeaderGradient">
            <a:extLst>
              <a:ext uri="{FF2B5EF4-FFF2-40B4-BE49-F238E27FC236}">
                <a16:creationId xmlns:a16="http://schemas.microsoft.com/office/drawing/2014/main" id="{7CD12A96-8A92-FE10-E2C2-7A9D9015136D}"/>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90E06FF7-A6C2-23F1-6EBB-177D96F5974A}"/>
              </a:ext>
            </a:extLst>
          </p:cNvPr>
          <p:cNvSpPr>
            <a:spLocks noGrp="1"/>
          </p:cNvSpPr>
          <p:nvPr>
            <p:ph type="title"/>
          </p:nvPr>
        </p:nvSpPr>
        <p:spPr/>
        <p:txBody>
          <a:bodyPr/>
          <a:lstStyle/>
          <a:p>
            <a:r>
              <a:rPr lang="en-US">
                <a:solidFill>
                  <a:schemeClr val="bg1"/>
                </a:solidFill>
              </a:rPr>
              <a:t>Company</a:t>
            </a:r>
            <a:r>
              <a:rPr lang="en-US"/>
              <a:t> Profile</a:t>
            </a:r>
          </a:p>
        </p:txBody>
      </p:sp>
      <p:pic>
        <p:nvPicPr>
          <p:cNvPr id="13" name="Picture 12" hidden="1">
            <a:extLst>
              <a:ext uri="{FF2B5EF4-FFF2-40B4-BE49-F238E27FC236}">
                <a16:creationId xmlns:a16="http://schemas.microsoft.com/office/drawing/2014/main" id="{B7073BBA-FB89-3FCC-050D-27CCA858AEC9}"/>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75D9E33B-7597-3376-FF0A-562CE0A016C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A560D0AA-B07B-744E-E27B-DDC90DB8419C}"/>
              </a:ext>
            </a:extLst>
          </p:cNvPr>
          <p:cNvSpPr txBox="1">
            <a:spLocks/>
          </p:cNvSpPr>
          <p:nvPr/>
        </p:nvSpPr>
        <p:spPr>
          <a:xfrm>
            <a:off x="340324" y="3906931"/>
            <a:ext cx="6297029" cy="5157558"/>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spcAft>
                <a:spcPts val="1200"/>
              </a:spcAft>
              <a:buNone/>
              <a:defRPr/>
            </a:pPr>
            <a:r>
              <a:rPr lang="en-US" sz="1400" b="1" i="1">
                <a:latin typeface="Roboto Condensed" panose="02000000000000000000" pitchFamily="2" charset="0"/>
                <a:ea typeface="Roboto Condensed" panose="02000000000000000000" pitchFamily="2" charset="0"/>
              </a:rPr>
              <a:t>ForgeSIM™ Framework: </a:t>
            </a:r>
            <a:r>
              <a:rPr lang="en-US"/>
              <a:t>ForgeFX develops training solutions using its proprietary ForgeSim™ Framework, a modular simulation architecture designed to support realism, variability, and long-term maintainability. The framework provides a consistent foundation for scenario logic, interaction systems, performance measurement, and instructor review, allowing training programs to evolve without requiring full rework.. </a:t>
            </a:r>
          </a:p>
          <a:p>
            <a:pPr marL="0" lvl="1" indent="0">
              <a:spcBef>
                <a:spcPts val="0"/>
              </a:spcBef>
              <a:spcAft>
                <a:spcPts val="1200"/>
              </a:spcAft>
              <a:buNone/>
              <a:defRPr/>
            </a:pPr>
            <a:r>
              <a:rPr lang="en-US" sz="1400" b="1" i="1">
                <a:latin typeface="Roboto Condensed" panose="02000000000000000000" pitchFamily="2" charset="0"/>
                <a:ea typeface="Roboto Condensed" panose="02000000000000000000" pitchFamily="2" charset="0"/>
              </a:rPr>
              <a:t>Industry-Agnostic Experience</a:t>
            </a:r>
            <a:r>
              <a:rPr lang="en-US" sz="1400"/>
              <a:t>: </a:t>
            </a:r>
            <a:r>
              <a:rPr lang="en-US"/>
              <a:t>ForgeFX’s work is intentionally industry-agnostic. The company has delivered immersive training systems across manufacturing, energy, transportation, industrial operations, and workforce development. Past clients include organizations such as John Deere, Halliburton, FedEx, and the U.S. Government, among others. This breadth allows ForgeFX to apply proven training patterns without being constrained to a single domain. This cross-industry experience enables ForgeFX to apply validated training patterns and avoid common implementation pitfalls encountered in complex operational simulators.</a:t>
            </a:r>
          </a:p>
          <a:p>
            <a:pPr marL="0" lvl="1" indent="0">
              <a:spcBef>
                <a:spcPts val="0"/>
              </a:spcBef>
              <a:spcAft>
                <a:spcPts val="1200"/>
              </a:spcAft>
              <a:buNone/>
              <a:defRPr/>
            </a:pPr>
            <a:r>
              <a:rPr lang="en-US" sz="1400" b="1" i="1">
                <a:latin typeface="Roboto Condensed" panose="02000000000000000000" pitchFamily="2" charset="0"/>
                <a:ea typeface="Roboto Condensed" panose="02000000000000000000" pitchFamily="2" charset="0"/>
              </a:rPr>
              <a:t>Hardware and Deployment Flexibility</a:t>
            </a:r>
            <a:r>
              <a:rPr lang="en-US" sz="1400"/>
              <a:t>: </a:t>
            </a:r>
            <a:r>
              <a:rPr lang="en-US"/>
              <a:t>ForgeFX solutions are designed to operate within real-world deployment constraints, including distributed users, offline operation, and varied real-world hardware environments. ForgeFX maintains working partnerships with headset manufacturers, hardware provisioners, and mobile device management platforms, allowing configurations to be tailored to client needs rather than tied to a single vendor ecosystem.</a:t>
            </a:r>
          </a:p>
          <a:p>
            <a:pPr marL="0" lvl="1" indent="0">
              <a:spcBef>
                <a:spcPts val="0"/>
              </a:spcBef>
              <a:spcAft>
                <a:spcPts val="1200"/>
              </a:spcAft>
              <a:buNone/>
              <a:defRPr/>
            </a:pPr>
            <a:r>
              <a:rPr lang="en-US" sz="1400" b="1" i="1">
                <a:latin typeface="Roboto Condensed" panose="02000000000000000000" pitchFamily="2" charset="0"/>
                <a:ea typeface="Roboto Condensed" panose="02000000000000000000" pitchFamily="2" charset="0"/>
              </a:rPr>
              <a:t>Disciplined Delivery for Long-Term Use: </a:t>
            </a:r>
            <a:r>
              <a:rPr lang="en-US"/>
              <a:t>ForgeFX delivers simulation-based training using a disciplined approach shaped by real operational constraints and instructor needs. Experienced internal leadership, supported by vetted development specialists, ensures architectural consistency, quality control, and accountability throughout delivery. This approach supports predictable execution and results in training systems designed for long-term use in real operational environments.</a:t>
            </a:r>
          </a:p>
        </p:txBody>
      </p:sp>
      <p:sp>
        <p:nvSpPr>
          <p:cNvPr id="2" name="TextBox 1">
            <a:extLst>
              <a:ext uri="{FF2B5EF4-FFF2-40B4-BE49-F238E27FC236}">
                <a16:creationId xmlns:a16="http://schemas.microsoft.com/office/drawing/2014/main" id="{358E3476-9EE5-AC6E-3168-9A88734469AA}"/>
              </a:ext>
            </a:extLst>
          </p:cNvPr>
          <p:cNvSpPr txBox="1"/>
          <p:nvPr/>
        </p:nvSpPr>
        <p:spPr>
          <a:xfrm>
            <a:off x="3488838" y="7620000"/>
            <a:ext cx="4895557" cy="923330"/>
          </a:xfrm>
          <a:prstGeom prst="rect">
            <a:avLst/>
          </a:prstGeom>
          <a:noFill/>
        </p:spPr>
        <p:txBody>
          <a:bodyPr wrap="square" rtlCol="0">
            <a:spAutoFit/>
          </a:bodyPr>
          <a:lstStyle/>
          <a:p>
            <a:r>
              <a:rPr lang="en-US"/>
              <a:t>We might need to change the last paragraph to talk about our partnership with ArborXR. </a:t>
            </a:r>
          </a:p>
          <a:p>
            <a:endParaRPr lang="en-US"/>
          </a:p>
        </p:txBody>
      </p:sp>
      <p:sp>
        <p:nvSpPr>
          <p:cNvPr id="4" name="TextBox 3">
            <a:extLst>
              <a:ext uri="{FF2B5EF4-FFF2-40B4-BE49-F238E27FC236}">
                <a16:creationId xmlns:a16="http://schemas.microsoft.com/office/drawing/2014/main" id="{B271C6B1-B9BF-01FD-DACC-E69E086BE527}"/>
              </a:ext>
            </a:extLst>
          </p:cNvPr>
          <p:cNvSpPr txBox="1"/>
          <p:nvPr/>
        </p:nvSpPr>
        <p:spPr>
          <a:xfrm>
            <a:off x="340324" y="4293878"/>
            <a:ext cx="6857999" cy="769441"/>
          </a:xfrm>
          <a:prstGeom prst="rect">
            <a:avLst/>
          </a:prstGeom>
          <a:noFill/>
        </p:spPr>
        <p:txBody>
          <a:bodyPr wrap="square" rtlCol="0">
            <a:spAutoFit/>
          </a:bodyPr>
          <a:lstStyle/>
          <a:p>
            <a:r>
              <a:rPr lang="en-US" sz="4400" err="1">
                <a:solidFill>
                  <a:srgbClr val="FF0000"/>
                </a:solidFill>
              </a:rPr>
              <a:t>OriginalContent</a:t>
            </a:r>
            <a:endParaRPr lang="en-US" sz="4400">
              <a:solidFill>
                <a:srgbClr val="FF0000"/>
              </a:solidFill>
            </a:endParaRPr>
          </a:p>
        </p:txBody>
      </p:sp>
    </p:spTree>
    <p:extLst>
      <p:ext uri="{BB962C8B-B14F-4D97-AF65-F5344CB8AC3E}">
        <p14:creationId xmlns:p14="http://schemas.microsoft.com/office/powerpoint/2010/main" val="27245878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a:stretch/>
        </p:blipFill>
        <p:spPr/>
      </p:pic>
      <p:pic>
        <p:nvPicPr>
          <p:cNvPr id="4" name="Picture 3">
            <a:extLst>
              <a:ext uri="{FF2B5EF4-FFF2-40B4-BE49-F238E27FC236}">
                <a16:creationId xmlns:a16="http://schemas.microsoft.com/office/drawing/2014/main" id="{8B60A742-9180-3EBC-5E5E-8C1419A246DA}"/>
              </a:ext>
            </a:extLst>
          </p:cNvPr>
          <p:cNvPicPr>
            <a:picLocks noChangeAspect="1"/>
          </p:cNvPicPr>
          <p:nvPr/>
        </p:nvPicPr>
        <p:blipFill>
          <a:blip r:embed="rId3"/>
          <a:srcRect t="53634" b="22074"/>
          <a:stretch>
            <a:fillRect/>
          </a:stretch>
        </p:blipFill>
        <p:spPr>
          <a:xfrm>
            <a:off x="0" y="0"/>
            <a:ext cx="6858000" cy="2011680"/>
          </a:xfrm>
          <a:prstGeom prst="rect">
            <a:avLst/>
          </a:prstGeom>
        </p:spPr>
      </p:pic>
      <p:sp>
        <p:nvSpPr>
          <p:cNvPr id="15" name="HeaderGradient">
            <a:extLst>
              <a:ext uri="{FF2B5EF4-FFF2-40B4-BE49-F238E27FC236}">
                <a16:creationId xmlns:a16="http://schemas.microsoft.com/office/drawing/2014/main" id="{51073829-15C8-C25A-3B99-3038C1152A70}"/>
              </a:ext>
            </a:extLst>
          </p:cNvPr>
          <p:cNvSpPr/>
          <p:nvPr/>
        </p:nvSpPr>
        <p:spPr>
          <a:xfrm>
            <a:off x="-2" y="1149926"/>
            <a:ext cx="6857999" cy="861753"/>
          </a:xfrm>
          <a:prstGeom prst="rect">
            <a:avLst/>
          </a:prstGeom>
          <a:gradFill flip="none" rotWithShape="1">
            <a:gsLst>
              <a:gs pos="0">
                <a:srgbClr val="002060">
                  <a:alpha val="58000"/>
                </a:srgbClr>
              </a:gs>
              <a:gs pos="55900">
                <a:srgbClr val="002060">
                  <a:alpha val="18000"/>
                </a:srgbClr>
              </a:gs>
              <a:gs pos="100000">
                <a:srgbClr val="002060">
                  <a:alpha val="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RFP</a:t>
            </a:r>
            <a:r>
              <a:rPr lang="en-US"/>
              <a:t> Questions</a:t>
            </a:r>
          </a:p>
        </p:txBody>
      </p:sp>
      <p:graphicFrame>
        <p:nvGraphicFramePr>
          <p:cNvPr id="6" name="Table 5">
            <a:extLst>
              <a:ext uri="{FF2B5EF4-FFF2-40B4-BE49-F238E27FC236}">
                <a16:creationId xmlns:a16="http://schemas.microsoft.com/office/drawing/2014/main" id="{153947B8-CCAC-4481-D42F-A3BDF57F87BF}"/>
              </a:ext>
            </a:extLst>
          </p:cNvPr>
          <p:cNvGraphicFramePr>
            <a:graphicFrameLocks noGrp="1"/>
          </p:cNvGraphicFramePr>
          <p:nvPr/>
        </p:nvGraphicFramePr>
        <p:xfrm>
          <a:off x="445737" y="3187363"/>
          <a:ext cx="5966520" cy="5078704"/>
        </p:xfrm>
        <a:graphic>
          <a:graphicData uri="http://schemas.openxmlformats.org/drawingml/2006/table">
            <a:tbl>
              <a:tblPr firstRow="1" firstCol="1" bandRow="1">
                <a:tableStyleId>{5C22544A-7EE6-4342-B048-85BDC9FD1C3A}</a:tableStyleId>
              </a:tblPr>
              <a:tblGrid>
                <a:gridCol w="364506">
                  <a:extLst>
                    <a:ext uri="{9D8B030D-6E8A-4147-A177-3AD203B41FA5}">
                      <a16:colId xmlns:a16="http://schemas.microsoft.com/office/drawing/2014/main" val="3703554061"/>
                    </a:ext>
                  </a:extLst>
                </a:gridCol>
                <a:gridCol w="3952097">
                  <a:extLst>
                    <a:ext uri="{9D8B030D-6E8A-4147-A177-3AD203B41FA5}">
                      <a16:colId xmlns:a16="http://schemas.microsoft.com/office/drawing/2014/main" val="3761628575"/>
                    </a:ext>
                  </a:extLst>
                </a:gridCol>
                <a:gridCol w="1649917">
                  <a:extLst>
                    <a:ext uri="{9D8B030D-6E8A-4147-A177-3AD203B41FA5}">
                      <a16:colId xmlns:a16="http://schemas.microsoft.com/office/drawing/2014/main" val="2029388700"/>
                    </a:ext>
                  </a:extLst>
                </a:gridCol>
              </a:tblGrid>
              <a:tr h="328912">
                <a:tc>
                  <a:txBody>
                    <a:bodyPr/>
                    <a:lstStyle/>
                    <a:p>
                      <a:pPr marL="0" marR="0">
                        <a:lnSpc>
                          <a:spcPct val="115000"/>
                        </a:lnSpc>
                        <a:spcAft>
                          <a:spcPts val="800"/>
                        </a:spcAft>
                        <a:buNone/>
                      </a:pPr>
                      <a:r>
                        <a:rPr lang="en-US" sz="1100" kern="100">
                          <a:effectLst/>
                          <a:latin typeface="+mn-lt"/>
                        </a:rPr>
                        <a:t> </a:t>
                      </a:r>
                      <a:endParaRPr lang="en-US" sz="1100" kern="100">
                        <a:effectLst/>
                        <a:latin typeface="+mn-lt"/>
                        <a:ea typeface="Aptos" panose="020B0004020202020204" pitchFamily="34" charset="0"/>
                        <a:cs typeface="Times New Roman" panose="02020603050405020304" pitchFamily="18" charset="0"/>
                      </a:endParaRPr>
                    </a:p>
                  </a:txBody>
                  <a:tcPr marL="49075" marR="49075" marT="0" marB="0"/>
                </a:tc>
                <a:tc>
                  <a:txBody>
                    <a:bodyPr/>
                    <a:lstStyle/>
                    <a:p>
                      <a:pPr marL="0" marR="0">
                        <a:lnSpc>
                          <a:spcPct val="115000"/>
                        </a:lnSpc>
                        <a:spcAft>
                          <a:spcPts val="800"/>
                        </a:spcAft>
                        <a:buNone/>
                      </a:pPr>
                      <a:r>
                        <a:rPr lang="en-US" sz="1400" b="1" u="none" strike="noStrike" kern="1200">
                          <a:solidFill>
                            <a:srgbClr val="394555"/>
                          </a:solidFill>
                          <a:effectLst/>
                          <a:latin typeface="+mn-lt"/>
                          <a:ea typeface="+mn-ea"/>
                          <a:cs typeface="+mn-cs"/>
                        </a:rPr>
                        <a:t>Question</a:t>
                      </a:r>
                    </a:p>
                  </a:txBody>
                  <a:tcPr marL="49075" marR="49075" marT="0" marB="0"/>
                </a:tc>
                <a:tc>
                  <a:txBody>
                    <a:bodyPr/>
                    <a:lstStyle/>
                    <a:p>
                      <a:pPr marL="0" marR="0">
                        <a:lnSpc>
                          <a:spcPct val="115000"/>
                        </a:lnSpc>
                        <a:spcAft>
                          <a:spcPts val="800"/>
                        </a:spcAft>
                        <a:buNone/>
                      </a:pPr>
                      <a:r>
                        <a:rPr lang="en-US" sz="1400" b="1" u="none" strike="noStrike" kern="1200">
                          <a:solidFill>
                            <a:srgbClr val="394555"/>
                          </a:solidFill>
                          <a:effectLst/>
                          <a:latin typeface="+mn-lt"/>
                          <a:ea typeface="+mn-ea"/>
                          <a:cs typeface="+mn-cs"/>
                        </a:rPr>
                        <a:t>RFP Section </a:t>
                      </a:r>
                    </a:p>
                  </a:txBody>
                  <a:tcPr marL="49075" marR="49075" marT="0" marB="0"/>
                </a:tc>
                <a:extLst>
                  <a:ext uri="{0D108BD9-81ED-4DB2-BD59-A6C34878D82A}">
                    <a16:rowId xmlns:a16="http://schemas.microsoft.com/office/drawing/2014/main" val="1856479152"/>
                  </a:ext>
                </a:extLst>
              </a:tr>
              <a:tr h="605002">
                <a:tc>
                  <a:txBody>
                    <a:bodyPr/>
                    <a:lstStyle/>
                    <a:p>
                      <a:pPr marL="0" marR="0" algn="ctr">
                        <a:lnSpc>
                          <a:spcPct val="115000"/>
                        </a:lnSpc>
                        <a:spcAft>
                          <a:spcPts val="800"/>
                        </a:spcAft>
                        <a:buNone/>
                      </a:pPr>
                      <a:r>
                        <a:rPr lang="en-US" sz="1100" kern="100">
                          <a:effectLst/>
                          <a:latin typeface="Aptos" panose="020B0004020202020204" pitchFamily="34" charset="0"/>
                        </a:rPr>
                        <a:t>Q1</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49075" marR="49075" marT="0" marB="0" anchor="ctr"/>
                </a:tc>
                <a:tc>
                  <a:txBody>
                    <a:bodyPr/>
                    <a:lstStyle/>
                    <a:p>
                      <a:pPr marL="0" marR="0" algn="l">
                        <a:lnSpc>
                          <a:spcPct val="115000"/>
                        </a:lnSpc>
                        <a:spcAft>
                          <a:spcPts val="800"/>
                        </a:spcAft>
                        <a:buNone/>
                      </a:pPr>
                      <a:r>
                        <a:rPr lang="en-US" sz="1000" b="1" u="none" strike="noStrike" kern="1200">
                          <a:solidFill>
                            <a:srgbClr val="394555"/>
                          </a:solidFill>
                          <a:effectLst/>
                          <a:latin typeface="+mn-lt"/>
                          <a:ea typeface="+mn-ea"/>
                          <a:cs typeface="+mn-cs"/>
                        </a:rPr>
                        <a:t>Pilot Scope</a:t>
                      </a:r>
                      <a:r>
                        <a:rPr lang="en-US" sz="1000" b="0" u="none" strike="noStrike" kern="1200">
                          <a:solidFill>
                            <a:srgbClr val="394555"/>
                          </a:solidFill>
                          <a:effectLst/>
                          <a:latin typeface="+mn-lt"/>
                          <a:ea typeface="+mn-ea"/>
                          <a:cs typeface="+mn-cs"/>
                        </a:rPr>
                        <a:t>: For the September 2026 pilot start, what functionality and deliverables defined in the RFP are required to be complete by that date, and what items (if any) are expected to follow the pilot kickoff ?</a:t>
                      </a:r>
                    </a:p>
                  </a:txBody>
                  <a:tcPr marL="49075" marR="49075" marT="0" marB="0" anchor="ctr"/>
                </a:tc>
                <a:tc>
                  <a:txBody>
                    <a:bodyPr/>
                    <a:lstStyle/>
                    <a:p>
                      <a:pPr marL="0" marR="0" algn="l" defTabSz="685800" rtl="0" eaLnBrk="1" latinLnBrk="0" hangingPunct="1">
                        <a:lnSpc>
                          <a:spcPct val="115000"/>
                        </a:lnSpc>
                        <a:spcAft>
                          <a:spcPts val="800"/>
                        </a:spcAft>
                        <a:buNone/>
                      </a:pPr>
                      <a:r>
                        <a:rPr lang="en-US" sz="1000" b="0" u="none" strike="noStrike" kern="1200">
                          <a:solidFill>
                            <a:srgbClr val="394555"/>
                          </a:solidFill>
                          <a:effectLst/>
                          <a:latin typeface="+mn-lt"/>
                          <a:ea typeface="+mn-ea"/>
                          <a:cs typeface="+mn-cs"/>
                        </a:rPr>
                        <a:t>Page 6, Timeline and Milestones &amp; </a:t>
                      </a:r>
                    </a:p>
                  </a:txBody>
                  <a:tcPr marL="49075" marR="49075" marT="0" marB="0" anchor="ctr"/>
                </a:tc>
                <a:extLst>
                  <a:ext uri="{0D108BD9-81ED-4DB2-BD59-A6C34878D82A}">
                    <a16:rowId xmlns:a16="http://schemas.microsoft.com/office/drawing/2014/main" val="2950545533"/>
                  </a:ext>
                </a:extLst>
              </a:tr>
              <a:tr h="569127">
                <a:tc>
                  <a:txBody>
                    <a:bodyPr/>
                    <a:lstStyle/>
                    <a:p>
                      <a:pPr marL="0" marR="0" algn="ctr">
                        <a:lnSpc>
                          <a:spcPct val="115000"/>
                        </a:lnSpc>
                        <a:spcAft>
                          <a:spcPts val="800"/>
                        </a:spcAft>
                        <a:buNone/>
                      </a:pPr>
                      <a:r>
                        <a:rPr lang="en-US" sz="1100" kern="100">
                          <a:effectLst/>
                          <a:latin typeface="Aptos" panose="020B0004020202020204" pitchFamily="34" charset="0"/>
                        </a:rPr>
                        <a:t>Q2</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49075" marR="49075" marT="0" marB="0" anchor="ctr"/>
                </a:tc>
                <a:tc>
                  <a:txBody>
                    <a:bodyPr/>
                    <a:lstStyle/>
                    <a:p>
                      <a:pPr marL="0" marR="0" algn="l">
                        <a:lnSpc>
                          <a:spcPct val="115000"/>
                        </a:lnSpc>
                        <a:spcAft>
                          <a:spcPts val="800"/>
                        </a:spcAft>
                        <a:buNone/>
                      </a:pPr>
                      <a:r>
                        <a:rPr lang="en-US" sz="1000" b="1" u="none" strike="noStrike" kern="1200">
                          <a:solidFill>
                            <a:srgbClr val="394555"/>
                          </a:solidFill>
                          <a:effectLst/>
                          <a:latin typeface="+mn-lt"/>
                          <a:ea typeface="+mn-ea"/>
                          <a:cs typeface="+mn-cs"/>
                        </a:rPr>
                        <a:t>Acceptance Timing: </a:t>
                      </a:r>
                      <a:r>
                        <a:rPr lang="en-US" sz="1000" b="0" u="none" strike="noStrike" kern="1200">
                          <a:solidFill>
                            <a:srgbClr val="394555"/>
                          </a:solidFill>
                          <a:effectLst/>
                          <a:latin typeface="+mn-lt"/>
                          <a:ea typeface="+mn-ea"/>
                          <a:cs typeface="+mn-cs"/>
                        </a:rPr>
                        <a:t>Should all deliverables and acceptance testing listed in the RFP be completed prior to the pilot, or will the pilot period itself be used as part of acceptance and validation?</a:t>
                      </a:r>
                    </a:p>
                  </a:txBody>
                  <a:tcPr marL="49075" marR="49075" marT="0" marB="0" anchor="ctr"/>
                </a:tc>
                <a:tc>
                  <a:txBody>
                    <a:bodyPr/>
                    <a:lstStyle/>
                    <a:p>
                      <a:pPr marL="0" marR="0" algn="l">
                        <a:lnSpc>
                          <a:spcPct val="115000"/>
                        </a:lnSpc>
                        <a:spcAft>
                          <a:spcPts val="800"/>
                        </a:spcAft>
                        <a:buNone/>
                      </a:pPr>
                      <a:r>
                        <a:rPr lang="en-US" sz="1000" b="0" u="none" strike="noStrike" kern="1200">
                          <a:solidFill>
                            <a:srgbClr val="394555"/>
                          </a:solidFill>
                          <a:effectLst/>
                          <a:latin typeface="+mn-lt"/>
                          <a:ea typeface="+mn-ea"/>
                          <a:cs typeface="+mn-cs"/>
                        </a:rPr>
                        <a:t>Page 10, Deliverable and Acceptance Criteria</a:t>
                      </a:r>
                    </a:p>
                  </a:txBody>
                  <a:tcPr marL="49075" marR="49075" marT="0" marB="0" anchor="ctr"/>
                </a:tc>
                <a:extLst>
                  <a:ext uri="{0D108BD9-81ED-4DB2-BD59-A6C34878D82A}">
                    <a16:rowId xmlns:a16="http://schemas.microsoft.com/office/drawing/2014/main" val="3906864146"/>
                  </a:ext>
                </a:extLst>
              </a:tr>
              <a:tr h="668845">
                <a:tc>
                  <a:txBody>
                    <a:bodyPr/>
                    <a:lstStyle/>
                    <a:p>
                      <a:pPr marL="0" marR="0" algn="ctr">
                        <a:lnSpc>
                          <a:spcPct val="115000"/>
                        </a:lnSpc>
                        <a:spcAft>
                          <a:spcPts val="800"/>
                        </a:spcAft>
                        <a:buNone/>
                      </a:pPr>
                      <a:r>
                        <a:rPr lang="en-US" sz="1100" kern="100">
                          <a:effectLst/>
                          <a:latin typeface="Aptos" panose="020B0004020202020204" pitchFamily="34" charset="0"/>
                        </a:rPr>
                        <a:t>Q3</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49075" marR="49075" marT="0" marB="0" anchor="ctr"/>
                </a:tc>
                <a:tc>
                  <a:txBody>
                    <a:bodyPr/>
                    <a:lstStyle/>
                    <a:p>
                      <a:pPr marL="0" marR="0" algn="l">
                        <a:lnSpc>
                          <a:spcPct val="100000"/>
                        </a:lnSpc>
                        <a:spcAft>
                          <a:spcPts val="0"/>
                        </a:spcAft>
                        <a:buNone/>
                      </a:pPr>
                      <a:r>
                        <a:rPr lang="en-US" sz="1000" b="1" u="none" strike="noStrike" kern="1200">
                          <a:solidFill>
                            <a:srgbClr val="394555"/>
                          </a:solidFill>
                          <a:effectLst/>
                          <a:latin typeface="+mn-lt"/>
                          <a:ea typeface="+mn-ea"/>
                          <a:cs typeface="+mn-cs"/>
                        </a:rPr>
                        <a:t>Environment/Worlds: </a:t>
                      </a:r>
                      <a:r>
                        <a:rPr lang="en-US" sz="1000" b="0" u="none" strike="noStrike" kern="1200">
                          <a:solidFill>
                            <a:srgbClr val="394555"/>
                          </a:solidFill>
                          <a:effectLst/>
                          <a:latin typeface="+mn-lt"/>
                          <a:ea typeface="+mn-ea"/>
                          <a:cs typeface="+mn-cs"/>
                        </a:rPr>
                        <a:t>To support realistic environments and signage, will Walden Security provide site reference materials such as photos, floor plans, signage standards, or post layout guidelines for the facilities being modeled?</a:t>
                      </a:r>
                    </a:p>
                  </a:txBody>
                  <a:tcPr marL="49075" marR="49075" marT="0" marB="0" anchor="ctr"/>
                </a:tc>
                <a:tc>
                  <a:txBody>
                    <a:bodyPr/>
                    <a:lstStyle/>
                    <a:p>
                      <a:pPr marL="0" marR="0" algn="l">
                        <a:lnSpc>
                          <a:spcPct val="100000"/>
                        </a:lnSpc>
                        <a:spcAft>
                          <a:spcPts val="0"/>
                        </a:spcAft>
                        <a:buNone/>
                      </a:pPr>
                      <a:r>
                        <a:rPr lang="en-US" sz="1000" b="0" u="none" strike="noStrike" kern="1200">
                          <a:solidFill>
                            <a:srgbClr val="394555"/>
                          </a:solidFill>
                          <a:effectLst/>
                          <a:latin typeface="+mn-lt"/>
                          <a:ea typeface="+mn-ea"/>
                          <a:cs typeface="+mn-cs"/>
                        </a:rPr>
                        <a:t>Page 8, Scope of Work, In-Program functional Requirements: Environments/Worlds</a:t>
                      </a:r>
                    </a:p>
                  </a:txBody>
                  <a:tcPr marL="49075" marR="49075" marT="0" marB="0" anchor="ctr"/>
                </a:tc>
                <a:extLst>
                  <a:ext uri="{0D108BD9-81ED-4DB2-BD59-A6C34878D82A}">
                    <a16:rowId xmlns:a16="http://schemas.microsoft.com/office/drawing/2014/main" val="1685278974"/>
                  </a:ext>
                </a:extLst>
              </a:tr>
              <a:tr h="594768">
                <a:tc>
                  <a:txBody>
                    <a:bodyPr/>
                    <a:lstStyle/>
                    <a:p>
                      <a:pPr marL="0" marR="0" algn="ctr">
                        <a:lnSpc>
                          <a:spcPct val="115000"/>
                        </a:lnSpc>
                        <a:spcAft>
                          <a:spcPts val="800"/>
                        </a:spcAft>
                        <a:buNone/>
                      </a:pPr>
                      <a:r>
                        <a:rPr lang="en-US" sz="1100" kern="100">
                          <a:effectLst/>
                          <a:latin typeface="Aptos" panose="020B0004020202020204" pitchFamily="34" charset="0"/>
                        </a:rPr>
                        <a:t>Q4</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49075" marR="49075" marT="0" marB="0" anchor="ctr"/>
                </a:tc>
                <a:tc>
                  <a:txBody>
                    <a:bodyPr/>
                    <a:lstStyle/>
                    <a:p>
                      <a:pPr marL="0" marR="0">
                        <a:lnSpc>
                          <a:spcPct val="100000"/>
                        </a:lnSpc>
                        <a:spcAft>
                          <a:spcPts val="0"/>
                        </a:spcAft>
                        <a:buNone/>
                      </a:pPr>
                      <a:r>
                        <a:rPr lang="en-US" sz="1000" b="1" u="none" strike="noStrike" kern="1200">
                          <a:solidFill>
                            <a:srgbClr val="394555"/>
                          </a:solidFill>
                          <a:effectLst/>
                          <a:latin typeface="+mn-lt"/>
                          <a:ea typeface="+mn-ea"/>
                          <a:cs typeface="+mn-cs"/>
                        </a:rPr>
                        <a:t>Equipment Replicas</a:t>
                      </a:r>
                      <a:r>
                        <a:rPr lang="en-US" sz="1000" b="0" u="none" strike="noStrike" kern="1200">
                          <a:solidFill>
                            <a:srgbClr val="394555"/>
                          </a:solidFill>
                          <a:effectLst/>
                          <a:latin typeface="+mn-lt"/>
                          <a:ea typeface="+mn-ea"/>
                          <a:cs typeface="+mn-cs"/>
                        </a:rPr>
                        <a:t>: Are there specific brands or models of X-ray systems, WTMDs, HHMDs, and weapons that the VR program should replicate, or should generic representations be assumed?</a:t>
                      </a:r>
                    </a:p>
                  </a:txBody>
                  <a:tcPr marL="49075" marR="49075" marT="0" marB="0" anchor="ctr"/>
                </a:tc>
                <a:tc>
                  <a:txBody>
                    <a:bodyPr/>
                    <a:lstStyle/>
                    <a:p>
                      <a:pPr marL="0" marR="0">
                        <a:lnSpc>
                          <a:spcPct val="100000"/>
                        </a:lnSpc>
                        <a:spcAft>
                          <a:spcPts val="0"/>
                        </a:spcAft>
                        <a:buNone/>
                      </a:pPr>
                      <a:r>
                        <a:rPr lang="en-US" sz="1000" b="0" u="none" strike="noStrike" kern="1200">
                          <a:solidFill>
                            <a:srgbClr val="394555"/>
                          </a:solidFill>
                          <a:effectLst/>
                          <a:latin typeface="+mn-lt"/>
                          <a:ea typeface="+mn-ea"/>
                          <a:cs typeface="+mn-cs"/>
                        </a:rPr>
                        <a:t>Page 8, Scope of Work, In-Program functional Requirements: Equipment Replicas</a:t>
                      </a:r>
                    </a:p>
                  </a:txBody>
                  <a:tcPr marL="49075" marR="49075" marT="0" marB="0" anchor="ctr"/>
                </a:tc>
                <a:extLst>
                  <a:ext uri="{0D108BD9-81ED-4DB2-BD59-A6C34878D82A}">
                    <a16:rowId xmlns:a16="http://schemas.microsoft.com/office/drawing/2014/main" val="3184575562"/>
                  </a:ext>
                </a:extLst>
              </a:tr>
              <a:tr h="594768">
                <a:tc>
                  <a:txBody>
                    <a:bodyPr/>
                    <a:lstStyle/>
                    <a:p>
                      <a:pPr marL="0" marR="0" algn="ctr">
                        <a:lnSpc>
                          <a:spcPct val="115000"/>
                        </a:lnSpc>
                        <a:spcAft>
                          <a:spcPts val="800"/>
                        </a:spcAft>
                        <a:buNone/>
                      </a:pPr>
                      <a:r>
                        <a:rPr lang="en-US" sz="1100" kern="100">
                          <a:effectLst/>
                          <a:latin typeface="Aptos" panose="020B0004020202020204" pitchFamily="34" charset="0"/>
                        </a:rPr>
                        <a:t>Q5</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49075" marR="49075" marT="0" marB="0" anchor="ctr"/>
                </a:tc>
                <a:tc>
                  <a:txBody>
                    <a:bodyPr/>
                    <a:lstStyle/>
                    <a:p>
                      <a:pPr marL="0" marR="0">
                        <a:lnSpc>
                          <a:spcPct val="100000"/>
                        </a:lnSpc>
                        <a:spcAft>
                          <a:spcPts val="0"/>
                        </a:spcAft>
                        <a:buNone/>
                      </a:pPr>
                      <a:r>
                        <a:rPr lang="en-US" sz="1000" b="1" u="none" strike="noStrike" kern="1200">
                          <a:solidFill>
                            <a:srgbClr val="394555"/>
                          </a:solidFill>
                          <a:effectLst/>
                          <a:latin typeface="+mn-lt"/>
                          <a:ea typeface="+mn-ea"/>
                          <a:cs typeface="+mn-cs"/>
                        </a:rPr>
                        <a:t>Equipment Replicas</a:t>
                      </a:r>
                      <a:r>
                        <a:rPr lang="en-US" sz="1000" b="0" u="none" strike="noStrike" kern="1200">
                          <a:solidFill>
                            <a:srgbClr val="394555"/>
                          </a:solidFill>
                          <a:effectLst/>
                          <a:latin typeface="+mn-lt"/>
                          <a:ea typeface="+mn-ea"/>
                          <a:cs typeface="+mn-cs"/>
                        </a:rPr>
                        <a:t>: If specific equipment is required, will Walden provide reference materials, photos, or CAD assets for those systems?</a:t>
                      </a:r>
                    </a:p>
                  </a:txBody>
                  <a:tcPr marL="49075" marR="49075" marT="0" marB="0" anchor="ctr"/>
                </a:tc>
                <a:tc>
                  <a:txBody>
                    <a:bodyPr/>
                    <a:lstStyle/>
                    <a:p>
                      <a:pPr marL="0" marR="0">
                        <a:lnSpc>
                          <a:spcPct val="100000"/>
                        </a:lnSpc>
                        <a:spcAft>
                          <a:spcPts val="0"/>
                        </a:spcAft>
                        <a:buNone/>
                      </a:pPr>
                      <a:r>
                        <a:rPr lang="en-US" sz="1000" b="0" u="none" strike="noStrike" kern="1200">
                          <a:solidFill>
                            <a:srgbClr val="394555"/>
                          </a:solidFill>
                          <a:effectLst/>
                          <a:latin typeface="+mn-lt"/>
                          <a:ea typeface="+mn-ea"/>
                          <a:cs typeface="+mn-cs"/>
                        </a:rPr>
                        <a:t>Page 8, Scope of Work, In-Program functional Requirements: Equipment Replicas</a:t>
                      </a:r>
                    </a:p>
                  </a:txBody>
                  <a:tcPr marL="49075" marR="49075" marT="0" marB="0" anchor="ctr"/>
                </a:tc>
                <a:extLst>
                  <a:ext uri="{0D108BD9-81ED-4DB2-BD59-A6C34878D82A}">
                    <a16:rowId xmlns:a16="http://schemas.microsoft.com/office/drawing/2014/main" val="1453030856"/>
                  </a:ext>
                </a:extLst>
              </a:tr>
              <a:tr h="526618">
                <a:tc>
                  <a:txBody>
                    <a:bodyPr/>
                    <a:lstStyle/>
                    <a:p>
                      <a:pPr marL="0" marR="0" algn="ctr">
                        <a:lnSpc>
                          <a:spcPct val="115000"/>
                        </a:lnSpc>
                        <a:spcAft>
                          <a:spcPts val="800"/>
                        </a:spcAft>
                        <a:buNone/>
                      </a:pPr>
                      <a:r>
                        <a:rPr lang="en-US" sz="1100" kern="100">
                          <a:effectLst/>
                          <a:latin typeface="Aptos" panose="020B0004020202020204" pitchFamily="34" charset="0"/>
                        </a:rPr>
                        <a:t>Q6</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49075" marR="49075" marT="0" marB="0" anchor="ctr"/>
                </a:tc>
                <a:tc>
                  <a:txBody>
                    <a:bodyPr/>
                    <a:lstStyle/>
                    <a:p>
                      <a:pPr marL="0" marR="0">
                        <a:lnSpc>
                          <a:spcPct val="100000"/>
                        </a:lnSpc>
                        <a:spcAft>
                          <a:spcPts val="0"/>
                        </a:spcAft>
                        <a:buNone/>
                      </a:pPr>
                      <a:r>
                        <a:rPr lang="en-US" sz="1000" b="1" u="none" strike="noStrike" kern="1200">
                          <a:solidFill>
                            <a:srgbClr val="394555"/>
                          </a:solidFill>
                          <a:effectLst/>
                          <a:latin typeface="+mn-lt"/>
                          <a:ea typeface="+mn-ea"/>
                          <a:cs typeface="+mn-cs"/>
                        </a:rPr>
                        <a:t>Prompts: </a:t>
                      </a:r>
                      <a:r>
                        <a:rPr lang="en-US" sz="1000" b="0" u="none" strike="noStrike" kern="1200">
                          <a:solidFill>
                            <a:srgbClr val="394555"/>
                          </a:solidFill>
                          <a:effectLst/>
                          <a:latin typeface="+mn-lt"/>
                          <a:ea typeface="+mn-ea"/>
                          <a:cs typeface="+mn-cs"/>
                        </a:rPr>
                        <a:t>Will Walden Security provide existing training manuals, scripts, SOPs, or procedural documentation prior to proposal submission to inform scenario scope and pricing?</a:t>
                      </a:r>
                    </a:p>
                  </a:txBody>
                  <a:tcPr marL="49075" marR="49075" marT="0" marB="0" anchor="ctr"/>
                </a:tc>
                <a:tc>
                  <a:txBody>
                    <a:bodyPr/>
                    <a:lstStyle/>
                    <a:p>
                      <a:pPr marL="0" marR="0">
                        <a:lnSpc>
                          <a:spcPct val="100000"/>
                        </a:lnSpc>
                        <a:spcAft>
                          <a:spcPts val="0"/>
                        </a:spcAft>
                        <a:buNone/>
                      </a:pPr>
                      <a:r>
                        <a:rPr lang="en-US" sz="1000" b="0" u="none" strike="noStrike" kern="1200">
                          <a:solidFill>
                            <a:srgbClr val="394555"/>
                          </a:solidFill>
                          <a:effectLst/>
                          <a:latin typeface="+mn-lt"/>
                          <a:ea typeface="+mn-ea"/>
                          <a:cs typeface="+mn-cs"/>
                        </a:rPr>
                        <a:t>Page 9, Scope of Work, In-Program functional Requirements: Prompts</a:t>
                      </a:r>
                    </a:p>
                  </a:txBody>
                  <a:tcPr marL="49075" marR="49075" marT="0" marB="0" anchor="ctr"/>
                </a:tc>
                <a:extLst>
                  <a:ext uri="{0D108BD9-81ED-4DB2-BD59-A6C34878D82A}">
                    <a16:rowId xmlns:a16="http://schemas.microsoft.com/office/drawing/2014/main" val="3428045152"/>
                  </a:ext>
                </a:extLst>
              </a:tr>
              <a:tr h="551400">
                <a:tc>
                  <a:txBody>
                    <a:bodyPr/>
                    <a:lstStyle/>
                    <a:p>
                      <a:pPr marL="0" marR="0" algn="ctr">
                        <a:lnSpc>
                          <a:spcPct val="115000"/>
                        </a:lnSpc>
                        <a:spcAft>
                          <a:spcPts val="800"/>
                        </a:spcAft>
                        <a:buNone/>
                      </a:pPr>
                      <a:r>
                        <a:rPr lang="en-US" sz="1100" kern="100">
                          <a:effectLst/>
                          <a:latin typeface="Aptos" panose="020B0004020202020204" pitchFamily="34" charset="0"/>
                        </a:rPr>
                        <a:t>Q7</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49075" marR="49075" marT="0" marB="0" anchor="ctr"/>
                </a:tc>
                <a:tc>
                  <a:txBody>
                    <a:bodyPr/>
                    <a:lstStyle/>
                    <a:p>
                      <a:pPr marL="0" marR="0">
                        <a:lnSpc>
                          <a:spcPct val="100000"/>
                        </a:lnSpc>
                        <a:spcAft>
                          <a:spcPts val="0"/>
                        </a:spcAft>
                        <a:buNone/>
                      </a:pPr>
                      <a:r>
                        <a:rPr lang="en-US" sz="1000" b="1" u="none" strike="noStrike" kern="1200">
                          <a:solidFill>
                            <a:srgbClr val="394555"/>
                          </a:solidFill>
                          <a:effectLst/>
                          <a:latin typeface="+mn-lt"/>
                          <a:ea typeface="+mn-ea"/>
                          <a:cs typeface="+mn-cs"/>
                        </a:rPr>
                        <a:t>Prompts: </a:t>
                      </a:r>
                      <a:r>
                        <a:rPr lang="en-US" sz="1000" b="0" u="none" strike="noStrike" kern="1200">
                          <a:solidFill>
                            <a:srgbClr val="394555"/>
                          </a:solidFill>
                          <a:effectLst/>
                          <a:latin typeface="+mn-lt"/>
                          <a:ea typeface="+mn-ea"/>
                          <a:cs typeface="+mn-cs"/>
                        </a:rPr>
                        <a:t>If training manuals, scripts, SOPs, or procedural documentation are not available prior to proposal submission, will Walden Security provide them after award to support scenario development?</a:t>
                      </a:r>
                    </a:p>
                  </a:txBody>
                  <a:tcPr marL="49075" marR="49075" marT="0" marB="0" anchor="ctr"/>
                </a:tc>
                <a:tc>
                  <a:txBody>
                    <a:bodyPr/>
                    <a:lstStyle/>
                    <a:p>
                      <a:pPr marL="0" marR="0">
                        <a:lnSpc>
                          <a:spcPct val="100000"/>
                        </a:lnSpc>
                        <a:spcAft>
                          <a:spcPts val="0"/>
                        </a:spcAft>
                        <a:buNone/>
                      </a:pPr>
                      <a:r>
                        <a:rPr lang="en-US" sz="1000" b="0" u="none" strike="noStrike" kern="1200">
                          <a:solidFill>
                            <a:srgbClr val="394555"/>
                          </a:solidFill>
                          <a:effectLst/>
                          <a:latin typeface="+mn-lt"/>
                          <a:ea typeface="+mn-ea"/>
                          <a:cs typeface="+mn-cs"/>
                        </a:rPr>
                        <a:t>Page 9, Scope of Work, In-Program functional Requirements: Prompts</a:t>
                      </a:r>
                    </a:p>
                  </a:txBody>
                  <a:tcPr marL="49075" marR="49075" marT="0" marB="0" anchor="ctr"/>
                </a:tc>
                <a:extLst>
                  <a:ext uri="{0D108BD9-81ED-4DB2-BD59-A6C34878D82A}">
                    <a16:rowId xmlns:a16="http://schemas.microsoft.com/office/drawing/2014/main" val="3789620579"/>
                  </a:ext>
                </a:extLst>
              </a:tr>
              <a:tr h="589701">
                <a:tc>
                  <a:txBody>
                    <a:bodyPr/>
                    <a:lstStyle/>
                    <a:p>
                      <a:pPr marL="0" marR="0" algn="ctr">
                        <a:lnSpc>
                          <a:spcPct val="115000"/>
                        </a:lnSpc>
                        <a:spcAft>
                          <a:spcPts val="800"/>
                        </a:spcAft>
                        <a:buNone/>
                        <a:tabLst>
                          <a:tab pos="914400" algn="l"/>
                        </a:tabLst>
                      </a:pPr>
                      <a:r>
                        <a:rPr lang="en-US" sz="1100" kern="100">
                          <a:effectLst/>
                          <a:latin typeface="Aptos" panose="020B0004020202020204" pitchFamily="34" charset="0"/>
                        </a:rPr>
                        <a:t>Q8</a:t>
                      </a:r>
                      <a:endParaRPr lang="en-US" sz="1100" kern="100">
                        <a:effectLst/>
                        <a:latin typeface="Aptos" panose="020B0004020202020204" pitchFamily="34" charset="0"/>
                        <a:ea typeface="Aptos" panose="020B0004020202020204" pitchFamily="34" charset="0"/>
                        <a:cs typeface="Times New Roman" panose="02020603050405020304" pitchFamily="18" charset="0"/>
                      </a:endParaRPr>
                    </a:p>
                  </a:txBody>
                  <a:tcPr marL="49075" marR="49075" marT="0" marB="0" anchor="ctr"/>
                </a:tc>
                <a:tc>
                  <a:txBody>
                    <a:bodyPr/>
                    <a:lstStyle/>
                    <a:p>
                      <a:pPr marL="0" marR="0">
                        <a:lnSpc>
                          <a:spcPct val="100000"/>
                        </a:lnSpc>
                        <a:spcAft>
                          <a:spcPts val="0"/>
                        </a:spcAft>
                        <a:buNone/>
                        <a:tabLst>
                          <a:tab pos="914400" algn="l"/>
                        </a:tabLst>
                      </a:pPr>
                      <a:r>
                        <a:rPr lang="en-US" sz="1000" b="1" u="none" strike="noStrike" kern="1200">
                          <a:solidFill>
                            <a:srgbClr val="394555"/>
                          </a:solidFill>
                          <a:effectLst/>
                          <a:latin typeface="+mn-lt"/>
                          <a:ea typeface="+mn-ea"/>
                          <a:cs typeface="+mn-cs"/>
                        </a:rPr>
                        <a:t>Weapon Usage: </a:t>
                      </a:r>
                      <a:r>
                        <a:rPr lang="en-US" sz="1000" b="0" u="none" strike="noStrike" kern="1200">
                          <a:solidFill>
                            <a:srgbClr val="394555"/>
                          </a:solidFill>
                          <a:effectLst/>
                          <a:latin typeface="+mn-lt"/>
                          <a:ea typeface="+mn-ea"/>
                          <a:cs typeface="+mn-cs"/>
                        </a:rPr>
                        <a:t>The RFP calls for tracking weapon usage for performance and AAR reporting. For the pilot, can we assume trigger events and response timing as the baseline telemetry? </a:t>
                      </a:r>
                    </a:p>
                  </a:txBody>
                  <a:tcPr marL="49075" marR="49075" marT="0" marB="0" anchor="ctr"/>
                </a:tc>
                <a:tc>
                  <a:txBody>
                    <a:bodyPr/>
                    <a:lstStyle/>
                    <a:p>
                      <a:pPr marL="0" marR="0">
                        <a:lnSpc>
                          <a:spcPct val="100000"/>
                        </a:lnSpc>
                        <a:spcAft>
                          <a:spcPts val="0"/>
                        </a:spcAft>
                        <a:buNone/>
                      </a:pPr>
                      <a:r>
                        <a:rPr lang="en-US" sz="1000" b="0" u="none" strike="noStrike" kern="1200">
                          <a:solidFill>
                            <a:srgbClr val="394555"/>
                          </a:solidFill>
                          <a:effectLst/>
                          <a:latin typeface="+mn-lt"/>
                          <a:ea typeface="+mn-ea"/>
                          <a:cs typeface="+mn-cs"/>
                        </a:rPr>
                        <a:t>Page 9, Scope of Work, In-Program functional Requirements: Weapon usage.</a:t>
                      </a:r>
                    </a:p>
                  </a:txBody>
                  <a:tcPr marL="49075" marR="49075" marT="0" marB="0" anchor="ctr"/>
                </a:tc>
                <a:extLst>
                  <a:ext uri="{0D108BD9-81ED-4DB2-BD59-A6C34878D82A}">
                    <a16:rowId xmlns:a16="http://schemas.microsoft.com/office/drawing/2014/main" val="932320193"/>
                  </a:ext>
                </a:extLst>
              </a:tr>
            </a:tbl>
          </a:graphicData>
        </a:graphic>
      </p:graphicFrame>
      <p:sp>
        <p:nvSpPr>
          <p:cNvPr id="7" name="TextBox 6">
            <a:extLst>
              <a:ext uri="{FF2B5EF4-FFF2-40B4-BE49-F238E27FC236}">
                <a16:creationId xmlns:a16="http://schemas.microsoft.com/office/drawing/2014/main" id="{6BAF564E-2605-E1EB-EC88-6D6EBDD5C8C7}"/>
              </a:ext>
            </a:extLst>
          </p:cNvPr>
          <p:cNvSpPr txBox="1"/>
          <p:nvPr/>
        </p:nvSpPr>
        <p:spPr>
          <a:xfrm>
            <a:off x="305510" y="2171700"/>
            <a:ext cx="6247690" cy="1015663"/>
          </a:xfrm>
          <a:prstGeom prst="rect">
            <a:avLst/>
          </a:prstGeom>
          <a:solidFill>
            <a:schemeClr val="bg1"/>
          </a:solidFill>
        </p:spPr>
        <p:txBody>
          <a:bodyPr wrap="square" rtlCol="0">
            <a:spAutoFit/>
          </a:bodyPr>
          <a:lstStyle/>
          <a:p>
            <a:r>
              <a:rPr lang="en-US" sz="1200"/>
              <a:t>ForgeFX Simulations is submitting the following questions in response to the RFP to ensure we understand Walden Security’s goals for the VR Training Program and the expectations for the September 2026 pilot. These questions are intended to confirm available inputs and key scope assumptions so we can prepare a proposal that is realistic, aligned, and responsive to your vision.</a:t>
            </a:r>
          </a:p>
          <a:p>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37138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F7ECA-4BA5-F66C-91C7-ABAE53E81912}"/>
            </a:ext>
          </a:extLst>
        </p:cNvPr>
        <p:cNvGrpSpPr/>
        <p:nvPr/>
      </p:nvGrpSpPr>
      <p:grpSpPr>
        <a:xfrm>
          <a:off x="0" y="0"/>
          <a:ext cx="0" cy="0"/>
          <a:chOff x="0" y="0"/>
          <a:chExt cx="0" cy="0"/>
        </a:xfrm>
      </p:grpSpPr>
      <p:sp>
        <p:nvSpPr>
          <p:cNvPr id="2" name="Picture Placeholder 1" hidden="1">
            <a:extLst>
              <a:ext uri="{FF2B5EF4-FFF2-40B4-BE49-F238E27FC236}">
                <a16:creationId xmlns:a16="http://schemas.microsoft.com/office/drawing/2014/main" id="{C210D8E0-310B-641F-F79F-84281CE0EB77}"/>
              </a:ext>
            </a:extLst>
          </p:cNvPr>
          <p:cNvSpPr>
            <a:spLocks noGrp="1"/>
          </p:cNvSpPr>
          <p:nvPr>
            <p:ph type="pic" sz="quarter" idx="10"/>
          </p:nvPr>
        </p:nvSpPr>
        <p:spPr/>
        <p:txBody>
          <a:bodyPr/>
          <a:lstStyle/>
          <a:p>
            <a:endParaRPr lang="en-US"/>
          </a:p>
        </p:txBody>
      </p:sp>
      <p:sp>
        <p:nvSpPr>
          <p:cNvPr id="3" name="Title 2">
            <a:extLst>
              <a:ext uri="{FF2B5EF4-FFF2-40B4-BE49-F238E27FC236}">
                <a16:creationId xmlns:a16="http://schemas.microsoft.com/office/drawing/2014/main" id="{9B4BBBD9-400E-EFFA-7931-955C0562E79D}"/>
              </a:ext>
            </a:extLst>
          </p:cNvPr>
          <p:cNvSpPr txBox="1">
            <a:spLocks/>
          </p:cNvSpPr>
          <p:nvPr/>
        </p:nvSpPr>
        <p:spPr>
          <a:xfrm>
            <a:off x="457201" y="589209"/>
            <a:ext cx="4838700" cy="878983"/>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a:solidFill>
                  <a:schemeClr val="tx1">
                    <a:lumMod val="75000"/>
                    <a:lumOff val="25000"/>
                  </a:schemeClr>
                </a:solidFill>
              </a:rPr>
              <a:t>SYSTEM ARCHITECTURE</a:t>
            </a:r>
            <a:r>
              <a:rPr lang="en-US" sz="2400">
                <a:gradFill>
                  <a:gsLst>
                    <a:gs pos="34000">
                      <a:schemeClr val="accent1">
                        <a:lumMod val="60000"/>
                        <a:lumOff val="40000"/>
                      </a:schemeClr>
                    </a:gs>
                    <a:gs pos="100000">
                      <a:schemeClr val="accent1"/>
                    </a:gs>
                  </a:gsLst>
                  <a:lin ang="2700000" scaled="1"/>
                </a:gradFill>
                <a:cs typeface="Lato Black" panose="020F0A02020204030203" pitchFamily="34" charset="0"/>
              </a:rPr>
              <a:t> DETAILS</a:t>
            </a:r>
          </a:p>
        </p:txBody>
      </p:sp>
      <p:sp>
        <p:nvSpPr>
          <p:cNvPr id="11" name="Text Placeholder 8">
            <a:extLst>
              <a:ext uri="{FF2B5EF4-FFF2-40B4-BE49-F238E27FC236}">
                <a16:creationId xmlns:a16="http://schemas.microsoft.com/office/drawing/2014/main" id="{EB8DC578-897C-9BA6-49AC-45A318BE14AE}"/>
              </a:ext>
            </a:extLst>
          </p:cNvPr>
          <p:cNvSpPr txBox="1">
            <a:spLocks/>
          </p:cNvSpPr>
          <p:nvPr/>
        </p:nvSpPr>
        <p:spPr>
          <a:xfrm>
            <a:off x="501651" y="1382269"/>
            <a:ext cx="5943600" cy="7128072"/>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100" b="1"/>
              <a:t>Headset Selection and Device Management Approach</a:t>
            </a:r>
          </a:p>
          <a:p>
            <a:r>
              <a:rPr lang="en-US" sz="1100"/>
              <a:t>ForgeFX recommends a non-tethered, standalone VR headset that supports offline operation, hand tracking, extended-use comfort, and centralized device management. All proposed headsets are managed through </a:t>
            </a:r>
            <a:r>
              <a:rPr lang="en-US" sz="1100" b="1"/>
              <a:t>ArborXR</a:t>
            </a:r>
            <a:r>
              <a:rPr lang="en-US" sz="1100"/>
              <a:t>, which provides kiosk mode, remote deployment, update control, and device-level security across distributed training locations.</a:t>
            </a:r>
          </a:p>
          <a:p>
            <a:r>
              <a:rPr lang="en-US" sz="1100"/>
              <a:t>Based on these requirements, ForgeFX has identified two headset options that fully support the </a:t>
            </a:r>
            <a:r>
              <a:rPr lang="en-US" sz="1100" b="1"/>
              <a:t>VR Screening &amp; Active Intruder Immersive Training Platform</a:t>
            </a:r>
            <a:r>
              <a:rPr lang="en-US" sz="1100"/>
              <a:t>: the </a:t>
            </a:r>
            <a:r>
              <a:rPr lang="en-US" sz="1100" b="1"/>
              <a:t>Meta Quest 3</a:t>
            </a:r>
            <a:r>
              <a:rPr lang="en-US" sz="1100"/>
              <a:t> and the </a:t>
            </a:r>
            <a:r>
              <a:rPr lang="en-US" sz="1100" b="1"/>
              <a:t>HTC Vive Focus Vision</a:t>
            </a:r>
            <a:r>
              <a:rPr lang="en-US" sz="1100"/>
              <a:t>. Both devices are compatible with ArborXR and capable of delivering consistent training performance, offline reliability, and data integrity.</a:t>
            </a:r>
          </a:p>
          <a:p>
            <a:r>
              <a:rPr lang="en-US" sz="1100"/>
              <a:t>The Meta Quest 3 offers a lower upfront cost and strong standalone performance, making it well suited for large-scale deployments where affordability and ease of replacement are important considerations. When paired with ArborXR, the device operates in a locked-down, enterprise-managed configuration that removes consumer-facing functionality from the user experience.</a:t>
            </a:r>
          </a:p>
          <a:p>
            <a:r>
              <a:rPr lang="en-US" sz="1100"/>
              <a:t>The HTC Vive Focus Vision is positioned as an enterprise-focused headset and is commonly used in government and government-adjacent training environments. It does not rely on consumer account models and may be preferred by organizations with stricter procurement, compliance, or perception requirements. This enterprise posture comes with a higher upfront and replacement cost.</a:t>
            </a:r>
          </a:p>
          <a:p>
            <a:r>
              <a:rPr lang="en-US" sz="1100"/>
              <a:t>From a training effectiveness and technical performance standpoint, </a:t>
            </a:r>
            <a:r>
              <a:rPr lang="en-US" sz="1100" b="1"/>
              <a:t>both headset options fully meet the requirements</a:t>
            </a:r>
            <a:r>
              <a:rPr lang="en-US" sz="1100"/>
              <a:t> of the VR Screening &amp; Active Intruder Immersive Training Platform when managed through ArborXR. Final headset selection should align with Walden Security’s budget, procurement posture, and anticipated deployment scale. ForgeFX will support either option and ensure consistent training outcomes regardless of device selection. </a:t>
            </a:r>
          </a:p>
          <a:p>
            <a:r>
              <a:rPr lang="en-US" sz="1100"/>
              <a:t>For proposal and pricing purposes, ForgeFX has provided pricing for both headset options, with final device selection to be confirmed during requirements verification.</a:t>
            </a:r>
          </a:p>
        </p:txBody>
      </p:sp>
    </p:spTree>
    <p:extLst>
      <p:ext uri="{BB962C8B-B14F-4D97-AF65-F5344CB8AC3E}">
        <p14:creationId xmlns:p14="http://schemas.microsoft.com/office/powerpoint/2010/main" val="3143662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4"/>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60E12-91D6-73B4-FED8-D0A2847A34F7}"/>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68EEA80D-CDD6-18B6-9A80-C29C14814B0D}"/>
              </a:ext>
            </a:extLst>
          </p:cNvPr>
          <p:cNvPicPr>
            <a:picLocks noGrp="1" noChangeAspect="1"/>
          </p:cNvPicPr>
          <p:nvPr>
            <p:ph type="pic" sz="quarter" idx="10"/>
          </p:nvPr>
        </p:nvPicPr>
        <p:blipFill>
          <a:blip r:embed="rId2"/>
          <a:srcRect/>
          <a:stretch/>
        </p:blipFill>
        <p:spPr/>
      </p:pic>
      <p:pic>
        <p:nvPicPr>
          <p:cNvPr id="5" name="Picture Placeholder 9">
            <a:extLst>
              <a:ext uri="{FF2B5EF4-FFF2-40B4-BE49-F238E27FC236}">
                <a16:creationId xmlns:a16="http://schemas.microsoft.com/office/drawing/2014/main" id="{724E0761-D881-B74B-3393-4C4085DFA0EF}"/>
              </a:ext>
            </a:extLst>
          </p:cNvPr>
          <p:cNvPicPr preferRelativeResize="0">
            <a:picLocks noChangeAspect="1"/>
          </p:cNvPicPr>
          <p:nvPr/>
        </p:nvPicPr>
        <p:blipFill>
          <a:blip r:embed="rId2"/>
          <a:srcRect t="18887" r="1597" b="22071"/>
          <a:stretch>
            <a:fillRect/>
          </a:stretch>
        </p:blipFill>
        <p:spPr>
          <a:xfrm>
            <a:off x="0" y="0"/>
            <a:ext cx="6858000" cy="1187736"/>
          </a:xfrm>
          <a:prstGeom prst="rect">
            <a:avLst/>
          </a:prstGeom>
          <a:noFill/>
        </p:spPr>
      </p:pic>
      <p:sp>
        <p:nvSpPr>
          <p:cNvPr id="4" name="HeaderGradient">
            <a:extLst>
              <a:ext uri="{FF2B5EF4-FFF2-40B4-BE49-F238E27FC236}">
                <a16:creationId xmlns:a16="http://schemas.microsoft.com/office/drawing/2014/main" id="{DEE743C2-76DE-BCB9-0831-5AB60F043BEA}"/>
              </a:ext>
            </a:extLst>
          </p:cNvPr>
          <p:cNvSpPr/>
          <p:nvPr/>
        </p:nvSpPr>
        <p:spPr>
          <a:xfrm>
            <a:off x="0" y="32211"/>
            <a:ext cx="6857999" cy="1149350"/>
          </a:xfrm>
          <a:prstGeom prst="rect">
            <a:avLst/>
          </a:prstGeom>
          <a:gradFill flip="none" rotWithShape="1">
            <a:gsLst>
              <a:gs pos="0">
                <a:schemeClr val="tx1">
                  <a:lumMod val="95000"/>
                  <a:lumOff val="5000"/>
                  <a:alpha val="64000"/>
                </a:schemeClr>
              </a:gs>
              <a:gs pos="65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328797B-53D4-BA94-B179-AA78E70032FD}"/>
              </a:ext>
            </a:extLst>
          </p:cNvPr>
          <p:cNvSpPr>
            <a:spLocks noGrp="1"/>
          </p:cNvSpPr>
          <p:nvPr>
            <p:ph type="title"/>
          </p:nvPr>
        </p:nvSpPr>
        <p:spPr>
          <a:xfrm>
            <a:off x="457201" y="493776"/>
            <a:ext cx="4740442" cy="411480"/>
          </a:xfrm>
        </p:spPr>
        <p:txBody>
          <a:bodyPr/>
          <a:lstStyle/>
          <a:p>
            <a:r>
              <a:rPr lang="en-US">
                <a:solidFill>
                  <a:schemeClr val="bg1"/>
                </a:solidFill>
              </a:rPr>
              <a:t>System</a:t>
            </a:r>
            <a:r>
              <a:rPr lang="en-US"/>
              <a:t> </a:t>
            </a:r>
            <a:r>
              <a:rPr lang="en-US">
                <a:solidFill>
                  <a:schemeClr val="bg1"/>
                </a:solidFill>
              </a:rPr>
              <a:t>Architecture</a:t>
            </a:r>
            <a:r>
              <a:rPr lang="en-US"/>
              <a:t> Details</a:t>
            </a:r>
          </a:p>
        </p:txBody>
      </p:sp>
      <p:pic>
        <p:nvPicPr>
          <p:cNvPr id="13" name="Picture 12" hidden="1">
            <a:extLst>
              <a:ext uri="{FF2B5EF4-FFF2-40B4-BE49-F238E27FC236}">
                <a16:creationId xmlns:a16="http://schemas.microsoft.com/office/drawing/2014/main" id="{0BBFD49C-F198-7E88-DAB9-C15A47F6CDE0}"/>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ACE73CAF-89C7-2D37-BDC4-5316686C436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2" name="TextBox 1">
            <a:extLst>
              <a:ext uri="{FF2B5EF4-FFF2-40B4-BE49-F238E27FC236}">
                <a16:creationId xmlns:a16="http://schemas.microsoft.com/office/drawing/2014/main" id="{AF97D6F4-EAAA-97D3-82BB-21E66041DA8D}"/>
              </a:ext>
            </a:extLst>
          </p:cNvPr>
          <p:cNvSpPr txBox="1"/>
          <p:nvPr/>
        </p:nvSpPr>
        <p:spPr>
          <a:xfrm>
            <a:off x="807194" y="3857304"/>
            <a:ext cx="6857999" cy="369332"/>
          </a:xfrm>
          <a:prstGeom prst="rect">
            <a:avLst/>
          </a:prstGeom>
          <a:noFill/>
        </p:spPr>
        <p:txBody>
          <a:bodyPr wrap="square" rtlCol="0">
            <a:spAutoFit/>
          </a:bodyPr>
          <a:lstStyle/>
          <a:p>
            <a:r>
              <a:rPr lang="en-US">
                <a:solidFill>
                  <a:srgbClr val="FF0000"/>
                </a:solidFill>
              </a:rPr>
              <a:t>Arbor XR blurb for somewhere</a:t>
            </a:r>
          </a:p>
        </p:txBody>
      </p:sp>
      <p:pic>
        <p:nvPicPr>
          <p:cNvPr id="21" name="Picture 20">
            <a:extLst>
              <a:ext uri="{FF2B5EF4-FFF2-40B4-BE49-F238E27FC236}">
                <a16:creationId xmlns:a16="http://schemas.microsoft.com/office/drawing/2014/main" id="{4185CC3C-FC28-058F-6CCC-1A578DCC542D}"/>
              </a:ext>
            </a:extLst>
          </p:cNvPr>
          <p:cNvPicPr>
            <a:picLocks noChangeAspect="1"/>
          </p:cNvPicPr>
          <p:nvPr/>
        </p:nvPicPr>
        <p:blipFill>
          <a:blip r:embed="rId4"/>
          <a:stretch>
            <a:fillRect/>
          </a:stretch>
        </p:blipFill>
        <p:spPr>
          <a:xfrm>
            <a:off x="-2198363" y="2978687"/>
            <a:ext cx="6011114" cy="2495898"/>
          </a:xfrm>
          <a:prstGeom prst="rect">
            <a:avLst/>
          </a:prstGeom>
        </p:spPr>
      </p:pic>
      <p:pic>
        <p:nvPicPr>
          <p:cNvPr id="23" name="Picture 22">
            <a:extLst>
              <a:ext uri="{FF2B5EF4-FFF2-40B4-BE49-F238E27FC236}">
                <a16:creationId xmlns:a16="http://schemas.microsoft.com/office/drawing/2014/main" id="{A6D27EA1-DF4D-0433-1EE9-3E71B8794D03}"/>
              </a:ext>
            </a:extLst>
          </p:cNvPr>
          <p:cNvPicPr>
            <a:picLocks noChangeAspect="1"/>
          </p:cNvPicPr>
          <p:nvPr/>
        </p:nvPicPr>
        <p:blipFill>
          <a:blip r:embed="rId5"/>
          <a:stretch>
            <a:fillRect/>
          </a:stretch>
        </p:blipFill>
        <p:spPr>
          <a:xfrm>
            <a:off x="4025899" y="2481530"/>
            <a:ext cx="6449325" cy="5106113"/>
          </a:xfrm>
          <a:prstGeom prst="rect">
            <a:avLst/>
          </a:prstGeom>
        </p:spPr>
      </p:pic>
      <p:pic>
        <p:nvPicPr>
          <p:cNvPr id="25" name="Picture 24">
            <a:extLst>
              <a:ext uri="{FF2B5EF4-FFF2-40B4-BE49-F238E27FC236}">
                <a16:creationId xmlns:a16="http://schemas.microsoft.com/office/drawing/2014/main" id="{7AEA87AF-A205-DAD0-63A1-354C100FBCD9}"/>
              </a:ext>
            </a:extLst>
          </p:cNvPr>
          <p:cNvPicPr>
            <a:picLocks noChangeAspect="1"/>
          </p:cNvPicPr>
          <p:nvPr/>
        </p:nvPicPr>
        <p:blipFill>
          <a:blip r:embed="rId6"/>
          <a:stretch>
            <a:fillRect/>
          </a:stretch>
        </p:blipFill>
        <p:spPr>
          <a:xfrm>
            <a:off x="-2198363" y="5581136"/>
            <a:ext cx="6573167" cy="5068007"/>
          </a:xfrm>
          <a:prstGeom prst="rect">
            <a:avLst/>
          </a:prstGeom>
        </p:spPr>
      </p:pic>
      <p:pic>
        <p:nvPicPr>
          <p:cNvPr id="27" name="Picture 26">
            <a:extLst>
              <a:ext uri="{FF2B5EF4-FFF2-40B4-BE49-F238E27FC236}">
                <a16:creationId xmlns:a16="http://schemas.microsoft.com/office/drawing/2014/main" id="{24E87888-17D0-552D-BFB5-4BE666F2905E}"/>
              </a:ext>
            </a:extLst>
          </p:cNvPr>
          <p:cNvPicPr>
            <a:picLocks noChangeAspect="1"/>
          </p:cNvPicPr>
          <p:nvPr/>
        </p:nvPicPr>
        <p:blipFill>
          <a:blip r:embed="rId7"/>
          <a:stretch>
            <a:fillRect/>
          </a:stretch>
        </p:blipFill>
        <p:spPr>
          <a:xfrm>
            <a:off x="4248573" y="7238840"/>
            <a:ext cx="6439799" cy="5887272"/>
          </a:xfrm>
          <a:prstGeom prst="rect">
            <a:avLst/>
          </a:prstGeom>
        </p:spPr>
      </p:pic>
    </p:spTree>
    <p:extLst>
      <p:ext uri="{BB962C8B-B14F-4D97-AF65-F5344CB8AC3E}">
        <p14:creationId xmlns:p14="http://schemas.microsoft.com/office/powerpoint/2010/main" val="25917769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a:t>ForgeFX's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
        <p:nvSpPr>
          <p:cNvPr id="9" name="Gen Note">
            <a:extLst>
              <a:ext uri="{FF2B5EF4-FFF2-40B4-BE49-F238E27FC236}">
                <a16:creationId xmlns:a16="http://schemas.microsoft.com/office/drawing/2014/main" id="{1155AA9A-6174-C251-5147-0C2876FA0454}"/>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Indoor environment is </a:t>
            </a:r>
            <a:r>
              <a:rPr lang="en-US" sz="1000">
                <a:solidFill>
                  <a:srgbClr val="0070C0"/>
                </a:solidFill>
                <a:latin typeface="Segoe Print" panose="02000600000000000000" pitchFamily="2" charset="0"/>
                <a:hlinkClick r:id="rId6"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474811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66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3"/>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a:t>
            </a:r>
            <a:r>
              <a:rPr lang="en-US"/>
              <a:t>Warehouse</a:t>
            </a:r>
            <a:r>
              <a:rPr lang="en-US" sz="1800" cap="all">
                <a:latin typeface="Roboto Condensed" panose="02000000000000000000" pitchFamily="2" charset="0"/>
                <a:ea typeface="Roboto Condensed" panose="02000000000000000000" pitchFamily="2" charset="0"/>
              </a:rPr>
              <a:t> and </a:t>
            </a:r>
            <a:r>
              <a:rPr lang="en-US"/>
              <a:t>workspace</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a:t>The simulator will immerse users in a visually rich, fully rendered 3D </a:t>
            </a:r>
            <a:r>
              <a:rPr lang="en-US">
                <a:highlight>
                  <a:srgbClr val="FFFF00"/>
                </a:highlight>
              </a:rPr>
              <a:t>warehouse</a:t>
            </a:r>
            <a:r>
              <a:rPr lang="en-US"/>
              <a:t> environment that mirrors the everyday spaces where forklift operations occur. Every structure, surface, and object will be purposefully modeled to heighten realism and create a sense of presence that supports meaningful, task-based learning</a:t>
            </a:r>
            <a:r>
              <a:rPr lang="en-US" sz="1200" spc="-10"/>
              <a:t>.</a:t>
            </a:r>
          </a:p>
          <a:p>
            <a:pPr lvl="1"/>
            <a:r>
              <a:rPr lang="en-US" sz="1200" b="1"/>
              <a:t>Authentic </a:t>
            </a:r>
            <a:r>
              <a:rPr lang="en-US" sz="1200" b="1">
                <a:highlight>
                  <a:srgbClr val="FFFF00"/>
                </a:highlight>
              </a:rPr>
              <a:t>Warehouse </a:t>
            </a:r>
            <a:r>
              <a:rPr lang="en-US" sz="1200" b="1"/>
              <a:t>Layout: </a:t>
            </a:r>
            <a:r>
              <a:rPr lang="en-US"/>
              <a:t>From </a:t>
            </a:r>
            <a:r>
              <a:rPr lang="en-US">
                <a:highlight>
                  <a:srgbClr val="FFFF00"/>
                </a:highlight>
              </a:rPr>
              <a:t>pallet zones </a:t>
            </a:r>
            <a:r>
              <a:rPr lang="en-US"/>
              <a:t>to staging areas and industrial structures, the environment will reflect the flow and scale of (</a:t>
            </a:r>
            <a:r>
              <a:rPr lang="en-US">
                <a:highlight>
                  <a:srgbClr val="FFFF00"/>
                </a:highlight>
              </a:rPr>
              <a:t>company’s) </a:t>
            </a:r>
            <a:r>
              <a:rPr lang="en-US"/>
              <a:t>facilities, providing a practical layout that reinforces spatial logic and operational flow</a:t>
            </a:r>
            <a:r>
              <a:rPr lang="en-US" sz="1200"/>
              <a:t>.</a:t>
            </a:r>
          </a:p>
          <a:p>
            <a:pPr lvl="1"/>
            <a:r>
              <a:rPr lang="en-US" sz="1200" b="1"/>
              <a:t>Visual and Spatial Immersion:</a:t>
            </a:r>
            <a:r>
              <a:rPr lang="en-US" sz="1200"/>
              <a:t> Proportions, lighting, and texture details will enhance depth perception and spatial awareness, helping users orient themselves naturally while remaining focused on the task at hand.</a:t>
            </a:r>
          </a:p>
          <a:p>
            <a:r>
              <a:rPr lang="en-US"/>
              <a:t>In collaboration with</a:t>
            </a:r>
            <a:r>
              <a:rPr lang="en-US">
                <a:highlight>
                  <a:srgbClr val="FFFF00"/>
                </a:highlight>
              </a:rPr>
              <a:t> (Company’s) </a:t>
            </a:r>
            <a:r>
              <a:rPr lang="en-US"/>
              <a:t>training team, we’ll ensure the environment includes key features and visual markers that reflect real-world training conditions, reinforcing safety, awareness, and operational readiness from day one</a:t>
            </a:r>
            <a:r>
              <a:rPr lang="en-US" sz="1200"/>
              <a:t>.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506817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8FED-BF5C-B6CB-7B38-8091F61DAC2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B324A5-9357-CFC2-2EB4-879D2814FBE8}"/>
              </a:ext>
            </a:extLst>
          </p:cNvPr>
          <p:cNvPicPr>
            <a:picLocks noGrp="1" noChangeAspect="1"/>
          </p:cNvPicPr>
          <p:nvPr>
            <p:ph type="pic" sz="quarter" idx="10"/>
          </p:nvPr>
        </p:nvPicPr>
        <p:blipFill>
          <a:blip r:embed="rId2"/>
          <a:srcRect/>
          <a:stretch/>
        </p:blipFill>
        <p:spPr/>
      </p:pic>
      <p:sp>
        <p:nvSpPr>
          <p:cNvPr id="7" name="Text Placeholder 6">
            <a:extLst>
              <a:ext uri="{FF2B5EF4-FFF2-40B4-BE49-F238E27FC236}">
                <a16:creationId xmlns:a16="http://schemas.microsoft.com/office/drawing/2014/main" id="{8A73F422-CEB5-BA8C-C590-6FCDE89DDB79}"/>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Job Site and Training Context</a:t>
            </a:r>
          </a:p>
        </p:txBody>
      </p:sp>
      <p:sp>
        <p:nvSpPr>
          <p:cNvPr id="9" name="Text Placeholder 8">
            <a:extLst>
              <a:ext uri="{FF2B5EF4-FFF2-40B4-BE49-F238E27FC236}">
                <a16:creationId xmlns:a16="http://schemas.microsoft.com/office/drawing/2014/main" id="{AC4F3CD4-B53B-BBB6-C502-1B572FF8A6A8}"/>
              </a:ext>
            </a:extLst>
          </p:cNvPr>
          <p:cNvSpPr>
            <a:spLocks noGrp="1"/>
          </p:cNvSpPr>
          <p:nvPr>
            <p:ph type="body" sz="quarter" idx="16"/>
          </p:nvPr>
        </p:nvSpPr>
        <p:spPr>
          <a:xfrm>
            <a:off x="2468880" y="2194561"/>
            <a:ext cx="3996314" cy="6363450"/>
          </a:xfrm>
        </p:spPr>
        <p:txBody>
          <a:bodyPr/>
          <a:lstStyle/>
          <a:p>
            <a:pPr>
              <a:lnSpc>
                <a:spcPct val="110000"/>
              </a:lnSpc>
              <a:spcBef>
                <a:spcPts val="0"/>
              </a:spcBef>
              <a:spcAft>
                <a:spcPts val="12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inside the headset, learners are placed in a realistic, immersive 3D environment that mirrors the look and feel of the real-world jobsite. Carefully crafted lighting, textures, and spatial details provide the visual grounding for the simulated training, while layout and architectural cues ensure the environment feels instantly relatable.</a:t>
            </a: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Example virtual environments include:</a:t>
            </a: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b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400" b="1" i="1">
                <a:latin typeface="Roboto Condensed" panose="02000000000000000000" pitchFamily="2" charset="0"/>
                <a:ea typeface="Roboto Condensed" panose="02000000000000000000" pitchFamily="2" charset="0"/>
              </a:rPr>
              <a:t>Warehouse S</a:t>
            </a: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afety Fault Finding</a:t>
            </a:r>
            <a:br>
              <a:rPr lang="en-US" sz="1400" b="1" i="1">
                <a:latin typeface="Roboto Condensed" panose="02000000000000000000" pitchFamily="2" charset="0"/>
                <a:ea typeface="Roboto Condensed" panose="02000000000000000000" pitchFamily="2" charset="0"/>
              </a:rPr>
            </a:b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broad, industrial-scale environment designed to evoke the busy visual texture of a working warehouse, open bays, stacked inventory, overhead piping, and ambient worksite clutter. Sightlines are intentionally layered, with nooks, overhead structures, and varied surface materials that create a rich, spatially complex environment for visual orientation and environmental realism</a:t>
            </a:r>
            <a:r>
              <a:rPr lang="en-US" sz="1100"/>
              <a:t>.</a:t>
            </a:r>
            <a:endPar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lvl="1" indent="0">
              <a:buNone/>
              <a:defRPr/>
            </a:pP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PPE &amp; Welfare Station</a:t>
            </a:r>
            <a:b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a:t>A thoughtfully staged interior space that mirrors the comfort and utility of on-site welfare areas. This room may feature rows of lockers, benches, mounted PPE stations, and day-to-day details such as signage or posted instructions, subtle touches that make the space feel immediately familiar to trainees upon entry.</a:t>
            </a:r>
            <a:r>
              <a:rPr lang="en-US" sz="11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p>
          <a:p>
            <a:pPr marL="0" lvl="1" indent="0">
              <a:buNone/>
              <a:defRPr/>
            </a:pPr>
            <a: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Working Safely At Height</a:t>
            </a:r>
            <a:br>
              <a:rPr lang="en-US" sz="1400" b="1" i="1">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br>
            <a:r>
              <a:rPr lang="en-US" sz="1100"/>
              <a:t>A dramatic vertical training setting that recreates the height, exposure, and structural geometry of a multi-level scaffold system. With open skies above, guardrails at the edge, and distant site vistas on the horizon, this setting reinforces the psychological sensation of elevation and spatial awareness—key elements for trainees preparing for work at height</a:t>
            </a:r>
            <a:r>
              <a:rPr lang="en-US" sz="11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endParaRPr lang="en-US" sz="1100"/>
          </a:p>
        </p:txBody>
      </p:sp>
      <p:sp>
        <p:nvSpPr>
          <p:cNvPr id="11" name="HeaderGradient">
            <a:extLst>
              <a:ext uri="{FF2B5EF4-FFF2-40B4-BE49-F238E27FC236}">
                <a16:creationId xmlns:a16="http://schemas.microsoft.com/office/drawing/2014/main" id="{3FBFE417-EE04-1783-AB90-E8E18B705758}"/>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D1346B-FE8B-152F-CF9A-8C01A363D2AC}"/>
              </a:ext>
            </a:extLst>
          </p:cNvPr>
          <p:cNvSpPr>
            <a:spLocks noGrp="1"/>
          </p:cNvSpPr>
          <p:nvPr>
            <p:ph type="title"/>
          </p:nvPr>
        </p:nvSpPr>
        <p:spPr/>
        <p:txBody>
          <a:bodyPr/>
          <a:lstStyle/>
          <a:p>
            <a:r>
              <a:rPr lang="en-US">
                <a:solidFill>
                  <a:schemeClr val="bg1"/>
                </a:solidFill>
              </a:rPr>
              <a:t>Virtual</a:t>
            </a:r>
            <a:r>
              <a:rPr lang="en-US"/>
              <a:t> Environment</a:t>
            </a:r>
          </a:p>
        </p:txBody>
      </p:sp>
      <p:pic>
        <p:nvPicPr>
          <p:cNvPr id="13" name="Picture 12" hidden="1">
            <a:extLst>
              <a:ext uri="{FF2B5EF4-FFF2-40B4-BE49-F238E27FC236}">
                <a16:creationId xmlns:a16="http://schemas.microsoft.com/office/drawing/2014/main" id="{2FD032B6-A761-89C9-F11F-614DD9EE8B64}"/>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DD4E1F5-F026-F2B3-3B75-75FAAA339B7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pic>
        <p:nvPicPr>
          <p:cNvPr id="4" name="Picture C">
            <a:extLst>
              <a:ext uri="{FF2B5EF4-FFF2-40B4-BE49-F238E27FC236}">
                <a16:creationId xmlns:a16="http://schemas.microsoft.com/office/drawing/2014/main" id="{95F26495-B73B-1EA3-0C8B-483B6BBAD66C}"/>
              </a:ext>
            </a:extLst>
          </p:cNvPr>
          <p:cNvPicPr>
            <a:picLocks noChangeAspect="1"/>
          </p:cNvPicPr>
          <p:nvPr/>
        </p:nvPicPr>
        <p:blipFill rotWithShape="1">
          <a:blip r:embed="rId4">
            <a:duotone>
              <a:prstClr val="black"/>
              <a:schemeClr val="accent1">
                <a:tint val="45000"/>
                <a:satMod val="400000"/>
              </a:schemeClr>
            </a:duotone>
          </a:blip>
          <a:srcRect l="22" r="22"/>
          <a:stretch/>
        </p:blipFill>
        <p:spPr>
          <a:xfrm>
            <a:off x="0" y="6712203"/>
            <a:ext cx="2285262" cy="1196957"/>
          </a:xfrm>
          <a:prstGeom prst="rect">
            <a:avLst/>
          </a:prstGeom>
        </p:spPr>
      </p:pic>
      <p:pic>
        <p:nvPicPr>
          <p:cNvPr id="5" name="Picture B">
            <a:extLst>
              <a:ext uri="{FF2B5EF4-FFF2-40B4-BE49-F238E27FC236}">
                <a16:creationId xmlns:a16="http://schemas.microsoft.com/office/drawing/2014/main" id="{7D576201-F720-14A3-F591-F01DF7430CE2}"/>
              </a:ext>
            </a:extLst>
          </p:cNvPr>
          <p:cNvPicPr>
            <a:picLocks noChangeAspect="1"/>
          </p:cNvPicPr>
          <p:nvPr/>
        </p:nvPicPr>
        <p:blipFill rotWithShape="1">
          <a:blip r:embed="rId5"/>
          <a:srcRect t="13451" b="13451"/>
          <a:stretch/>
        </p:blipFill>
        <p:spPr>
          <a:xfrm>
            <a:off x="-2952" y="5286775"/>
            <a:ext cx="2285262" cy="1196957"/>
          </a:xfrm>
          <a:prstGeom prst="rect">
            <a:avLst/>
          </a:prstGeom>
        </p:spPr>
      </p:pic>
      <p:pic>
        <p:nvPicPr>
          <p:cNvPr id="2" name="Picture A">
            <a:extLst>
              <a:ext uri="{FF2B5EF4-FFF2-40B4-BE49-F238E27FC236}">
                <a16:creationId xmlns:a16="http://schemas.microsoft.com/office/drawing/2014/main" id="{2727E153-FBDD-864F-DA1B-156A41FBAB9C}"/>
              </a:ext>
            </a:extLst>
          </p:cNvPr>
          <p:cNvPicPr>
            <a:picLocks noChangeAspect="1"/>
          </p:cNvPicPr>
          <p:nvPr/>
        </p:nvPicPr>
        <p:blipFill rotWithShape="1">
          <a:blip r:embed="rId6"/>
          <a:srcRect l="18495" t="2831" r="18413" b="48549"/>
          <a:stretch/>
        </p:blipFill>
        <p:spPr>
          <a:xfrm>
            <a:off x="0" y="3851567"/>
            <a:ext cx="2285262" cy="1196957"/>
          </a:xfrm>
          <a:prstGeom prst="rect">
            <a:avLst/>
          </a:prstGeom>
        </p:spPr>
      </p:pic>
      <p:sp>
        <p:nvSpPr>
          <p:cNvPr id="6" name="EDIT tag">
            <a:extLst>
              <a:ext uri="{FF2B5EF4-FFF2-40B4-BE49-F238E27FC236}">
                <a16:creationId xmlns:a16="http://schemas.microsoft.com/office/drawing/2014/main" id="{EBAD0807-AD77-47BA-4EB5-517A2DF98856}"/>
              </a:ext>
            </a:extLst>
          </p:cNvPr>
          <p:cNvSpPr txBox="1"/>
          <p:nvPr/>
        </p:nvSpPr>
        <p:spPr>
          <a:xfrm rot="20805525">
            <a:off x="1483970" y="3971907"/>
            <a:ext cx="4561448"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enviro</a:t>
            </a:r>
          </a:p>
        </p:txBody>
      </p:sp>
    </p:spTree>
    <p:extLst>
      <p:ext uri="{BB962C8B-B14F-4D97-AF65-F5344CB8AC3E}">
        <p14:creationId xmlns:p14="http://schemas.microsoft.com/office/powerpoint/2010/main" val="39750364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9561" r="9561"/>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37082"/>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Virtual </a:t>
            </a:r>
            <a:r>
              <a:rPr lang="en-US">
                <a:solidFill>
                  <a:srgbClr val="FF0000"/>
                </a:solidFill>
              </a:rPr>
              <a:t>machine</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3931920" cy="6594437"/>
          </a:xfrm>
        </p:spPr>
        <p:txBody>
          <a:bodyPr/>
          <a:lstStyle/>
          <a:p>
            <a:pPr>
              <a:buNone/>
            </a:pPr>
            <a:r>
              <a:rPr lang="en-US"/>
              <a:t>The proposed simulator’s centerpiece will be a fully interactive 3D </a:t>
            </a:r>
            <a:r>
              <a:rPr lang="en-US">
                <a:solidFill>
                  <a:srgbClr val="FF0000"/>
                </a:solidFill>
              </a:rPr>
              <a:t>(equipment/ machine). </a:t>
            </a:r>
            <a:r>
              <a:rPr lang="en-US"/>
              <a:t>This digital replica will be developed to industry-standard scale and functionality using CAD references, photo documentation, and walkthroughs. While not modeled after a single OEM, the simulator will maintain broad realism and operator familiarity, supporting a wide range of internal training use cases.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endParaRPr lang="en-US" sz="13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True-to-Scale Layout and Visibility</a:t>
            </a:r>
            <a:b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a:t>Built at full scale, the </a:t>
            </a:r>
            <a:r>
              <a:rPr lang="en-US">
                <a:solidFill>
                  <a:srgbClr val="FF0000"/>
                </a:solidFill>
              </a:rPr>
              <a:t>(machine) </a:t>
            </a:r>
            <a:r>
              <a:rPr lang="en-US"/>
              <a:t>model will reflect the spatial relationships between operator seating, controls, and surrounding zones, supporting natural posture and environmental awareness inside VR.</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Accurate to the Detail</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reinforce real-world recognition, the </a:t>
            </a:r>
            <a:r>
              <a:rPr lang="en-US">
                <a:solidFill>
                  <a:srgbClr val="FF0000"/>
                </a:solidFill>
              </a:rPr>
              <a:t>(machine)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modeled to emphasize structural accuracy, with clearly defined parts, surface details, and texturing.</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Operationally Responsive Features</a:t>
            </a:r>
            <a:br>
              <a:rPr lang="en-US"/>
            </a:br>
            <a:r>
              <a:rPr lang="en-US"/>
              <a:t>All primary control elements </a:t>
            </a:r>
            <a:r>
              <a:rPr lang="en-US">
                <a:solidFill>
                  <a:srgbClr val="FF0000"/>
                </a:solidFill>
              </a:rPr>
              <a:t>(machine components</a:t>
            </a:r>
            <a:r>
              <a:rPr lang="en-US"/>
              <a:t>) will be rigged for animation and interaction, allowing users to interact directly with the machine to support inspection routines, basic maneuvering, and safety-related actions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7B93EC76-41E3-BE40-4072-C92429D0BC6D}"/>
              </a:ext>
            </a:extLst>
          </p:cNvPr>
          <p:cNvSpPr/>
          <p:nvPr/>
        </p:nvSpPr>
        <p:spPr>
          <a:xfrm>
            <a:off x="0" y="1417320"/>
            <a:ext cx="6857998" cy="594360"/>
          </a:xfrm>
          <a:prstGeom prst="rect">
            <a:avLst/>
          </a:prstGeom>
          <a:gradFill flip="none" rotWithShape="1">
            <a:gsLst>
              <a:gs pos="0">
                <a:schemeClr val="tx1">
                  <a:lumMod val="95000"/>
                  <a:lumOff val="5000"/>
                  <a:alpha val="3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0734D-C753-4646-287B-1D0EDA5E3F9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6B2AFAC-A600-346B-B705-629B70111EB2}"/>
              </a:ext>
            </a:extLst>
          </p:cNvPr>
          <p:cNvPicPr>
            <a:picLocks noGrp="1" noChangeAspect="1"/>
          </p:cNvPicPr>
          <p:nvPr>
            <p:ph type="pic" sz="quarter" idx="10"/>
          </p:nvPr>
        </p:nvPicPr>
        <p:blipFill rotWithShape="1">
          <a:blip r:embed="rId2"/>
          <a:srcRect r="17298" b="17298"/>
          <a:stretch>
            <a:fillRect/>
          </a:stretch>
        </p:blipFill>
        <p:spPr>
          <a:xfrm>
            <a:off x="0" y="0"/>
            <a:ext cx="6858000" cy="2011680"/>
          </a:xfrm>
        </p:spPr>
      </p:pic>
      <p:sp>
        <p:nvSpPr>
          <p:cNvPr id="13" name="Text Placeholder 12">
            <a:extLst>
              <a:ext uri="{FF2B5EF4-FFF2-40B4-BE49-F238E27FC236}">
                <a16:creationId xmlns:a16="http://schemas.microsoft.com/office/drawing/2014/main" id="{48532740-43B3-C857-34C5-53179EA97A1E}"/>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1142F533-98B3-CE40-DE08-E617A0220B68}"/>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a:t>
            </a:r>
            <a:r>
              <a:rPr lang="en-US" spc="200" err="1"/>
              <a:t>TruLaser</a:t>
            </a:r>
            <a:r>
              <a:rPr lang="en-US" spc="200"/>
              <a:t> 2030</a:t>
            </a:r>
          </a:p>
        </p:txBody>
      </p:sp>
      <p:pic>
        <p:nvPicPr>
          <p:cNvPr id="18" name="Picture Placeholder 17">
            <a:extLst>
              <a:ext uri="{FF2B5EF4-FFF2-40B4-BE49-F238E27FC236}">
                <a16:creationId xmlns:a16="http://schemas.microsoft.com/office/drawing/2014/main" id="{0E879106-3E97-2561-7E7B-6F0B3389CAAC}"/>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460F9E16-A040-EF0E-7EDE-5D04602C2C91}"/>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23B5F29E-63B1-7664-D36A-9161B63B30B0}"/>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simulator transforms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(process)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into a memorable, muscle‑memory moment by surrounding trainees with realistically crafted, </a:t>
            </a:r>
            <a:r>
              <a:rPr lang="en-US" sz="1200" spc="-10">
                <a:solidFill>
                  <a:schemeClr val="tx1">
                    <a:lumMod val="65000"/>
                    <a:lumOff val="35000"/>
                  </a:schemeClr>
                </a:solidFill>
                <a:highlight>
                  <a:srgbClr val="00FF00"/>
                </a:highlight>
                <a:latin typeface="Calibri" panose="020F0502020204030204" pitchFamily="34" charset="0"/>
                <a:ea typeface="Calibri" panose="020F0502020204030204" pitchFamily="34" charset="0"/>
                <a:cs typeface="Calibri" panose="020F0502020204030204" pitchFamily="34" charset="0"/>
              </a:rPr>
              <a:t>interactive assets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Whether clipping a safety harness, stabilizing a scaffold plank, or powering up a handheld tool, each item appears at true scale with lifelike textures and intuitive responses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Learners grip, lift, latch, and operate equipment exactly as they would on‑site, only inside a risk‑free, data‑rich virtual environment</a:t>
            </a:r>
            <a:r>
              <a:rPr lang="en-US" spc="-10"/>
              <a: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building real‑world confidence long before they step onto the job.</a:t>
            </a:r>
          </a:p>
          <a:p>
            <a:pPr marL="171450" indent="-171450">
              <a:spcBef>
                <a:spcPts val="0"/>
              </a:spcBef>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a:highlight>
                  <a:srgbClr val="FFFF00"/>
                </a:highlight>
              </a:rPr>
              <a:t>Harness Safety Routine (VR Scaffold)</a:t>
            </a:r>
            <a:r>
              <a:rPr lang="en-US" b="1">
                <a:highlight>
                  <a:srgbClr val="FFFF00"/>
                </a:highlight>
              </a:rPr>
              <a:t>:</a:t>
            </a:r>
            <a:r>
              <a:rPr lang="en-US">
                <a:highlight>
                  <a:srgbClr val="FFFF00"/>
                </a:highlight>
              </a:rPr>
              <a:t> </a:t>
            </a:r>
            <a:r>
              <a:rPr lang="en-US"/>
              <a:t>Using natural hand‑tracking, learners clip a virtual carabiner to a scaffold anchor, watch the lanyard tighten, and step forward only when the system confirms full tie‑off, building instinctive compliance at height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Smart Lift Challenge (VR Warehouse):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scan a box’s weight tag</a:t>
            </a:r>
            <a:r>
              <a:rPr lang="en-US" spc="-10"/>
              <a:t> and proceed to follow the instructions to safely lift the selected box or choose an approved virtual tool to assist with moving the box</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correctly.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Power‑Tool Safety Check (VR Tool Bay):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Learners pick up </a:t>
            </a:r>
            <a:r>
              <a:rPr lang="en-US" spc="-20"/>
              <a:t>the virtual</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electric drill, inspect the cord, secure the workpiece in a virtual clamp</a:t>
            </a:r>
            <a:r>
              <a:rPr lang="en-US" spc="-20"/>
              <a:t>, and are prompted with the same precautions as one would using the physical drill.</a:t>
            </a:r>
            <a:endPar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Bef>
                <a:spcPts val="0"/>
              </a:spcBef>
              <a:spcAft>
                <a:spcPts val="600"/>
              </a:spcAft>
              <a:buClr>
                <a:schemeClr val="accent1"/>
              </a:buClr>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focusing on tactile components and replicating the natural physical </a:t>
            </a:r>
            <a:r>
              <a:rPr lang="en-US" spc="-10"/>
              <a:t>interactions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ensures that skills learned virtually translate directly to on‑the‑job performance, accelerating competency while driving </a:t>
            </a:r>
            <a:r>
              <a:rPr lang="en-US" sz="1200" spc="-1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incident rates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toward zero.</a:t>
            </a:r>
          </a:p>
          <a:p>
            <a:pPr>
              <a:spcBef>
                <a:spcPts val="600"/>
              </a:spcBef>
            </a:pPr>
            <a:endParaRPr lang="en-US" sz="1200" spc="-10"/>
          </a:p>
        </p:txBody>
      </p:sp>
      <p:sp>
        <p:nvSpPr>
          <p:cNvPr id="6" name="HeaderGradient">
            <a:extLst>
              <a:ext uri="{FF2B5EF4-FFF2-40B4-BE49-F238E27FC236}">
                <a16:creationId xmlns:a16="http://schemas.microsoft.com/office/drawing/2014/main" id="{FAA6CCC1-7ED5-1603-5C38-EF44A6141F4B}"/>
              </a:ext>
            </a:extLst>
          </p:cNvPr>
          <p:cNvSpPr/>
          <p:nvPr/>
        </p:nvSpPr>
        <p:spPr>
          <a:xfrm>
            <a:off x="0" y="1411264"/>
            <a:ext cx="6857998" cy="594360"/>
          </a:xfrm>
          <a:prstGeom prst="rect">
            <a:avLst/>
          </a:prstGeom>
          <a:gradFill flip="none" rotWithShape="1">
            <a:gsLst>
              <a:gs pos="0">
                <a:schemeClr val="tx1">
                  <a:lumMod val="95000"/>
                  <a:lumOff val="5000"/>
                  <a:alpha val="2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76CE590-3E00-A1E7-4038-0A6DAD33F041}"/>
              </a:ext>
            </a:extLst>
          </p:cNvPr>
          <p:cNvSpPr>
            <a:spLocks noGrp="1"/>
          </p:cNvSpPr>
          <p:nvPr>
            <p:ph type="title"/>
          </p:nvPr>
        </p:nvSpPr>
        <p:spPr/>
        <p:txBody>
          <a:bodyPr/>
          <a:lstStyle/>
          <a:p>
            <a:r>
              <a:rPr lang="en-US">
                <a:solidFill>
                  <a:schemeClr val="bg1"/>
                </a:solidFill>
              </a:rPr>
              <a:t>Virtual</a:t>
            </a:r>
            <a:r>
              <a:rPr lang="en-US"/>
              <a:t> Equipment</a:t>
            </a:r>
          </a:p>
        </p:txBody>
      </p:sp>
      <p:cxnSp>
        <p:nvCxnSpPr>
          <p:cNvPr id="5" name="Straight Connector 2">
            <a:extLst>
              <a:ext uri="{FF2B5EF4-FFF2-40B4-BE49-F238E27FC236}">
                <a16:creationId xmlns:a16="http://schemas.microsoft.com/office/drawing/2014/main" id="{A0547B2D-9306-D0DE-B85C-E17941246471}"/>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4" name="EDIT tag">
            <a:extLst>
              <a:ext uri="{FF2B5EF4-FFF2-40B4-BE49-F238E27FC236}">
                <a16:creationId xmlns:a16="http://schemas.microsoft.com/office/drawing/2014/main" id="{55A34E72-B240-CF7B-8575-E4F2612AA5FC}"/>
              </a:ext>
            </a:extLst>
          </p:cNvPr>
          <p:cNvSpPr txBox="1"/>
          <p:nvPr/>
        </p:nvSpPr>
        <p:spPr>
          <a:xfrm rot="20805525">
            <a:off x="1619062" y="1778011"/>
            <a:ext cx="5904403" cy="52322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multi machine/process</a:t>
            </a:r>
          </a:p>
        </p:txBody>
      </p:sp>
    </p:spTree>
    <p:extLst>
      <p:ext uri="{BB962C8B-B14F-4D97-AF65-F5344CB8AC3E}">
        <p14:creationId xmlns:p14="http://schemas.microsoft.com/office/powerpoint/2010/main" val="20265657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1" r="21"/>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80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VOICE</a:t>
            </a:r>
            <a:r>
              <a:rPr lang="en-US"/>
              <a:t> COMMANDS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Hands-Free Operation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Contextual Understanding</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Natural Language Processing</a:t>
            </a:r>
          </a:p>
        </p:txBody>
      </p:sp>
      <p:pic>
        <p:nvPicPr>
          <p:cNvPr id="11" name="Graphic 10" descr="Processor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1404" y="7585713"/>
            <a:ext cx="822960" cy="822960"/>
          </a:xfrm>
          <a:prstGeom prst="rect">
            <a:avLst/>
          </a:prstGeom>
        </p:spPr>
      </p:pic>
      <p:pic>
        <p:nvPicPr>
          <p:cNvPr id="13" name="Graphic 12" descr="Folder Search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19" y="7585713"/>
            <a:ext cx="822960" cy="822960"/>
          </a:xfrm>
          <a:prstGeom prst="rect">
            <a:avLst/>
          </a:prstGeom>
        </p:spPr>
      </p:pic>
      <p:pic>
        <p:nvPicPr>
          <p:cNvPr id="15" name="Graphic 14" descr="Chat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flipH="1">
            <a:off x="5053634" y="7585713"/>
            <a:ext cx="822960" cy="822960"/>
          </a:xfrm>
          <a:prstGeom prst="rect">
            <a:avLst/>
          </a:prstGeom>
        </p:spPr>
      </p:pic>
    </p:spTree>
    <p:extLst>
      <p:ext uri="{BB962C8B-B14F-4D97-AF65-F5344CB8AC3E}">
        <p14:creationId xmlns:p14="http://schemas.microsoft.com/office/powerpoint/2010/main" val="42064748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27525" b="42535"/>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NATURAL</a:t>
            </a:r>
            <a:br>
              <a:rPr lang="en-US"/>
            </a:br>
            <a:r>
              <a:rPr lang="en-US"/>
              <a:t>LANGUAGE</a:t>
            </a:r>
            <a:br>
              <a:rPr lang="en-US"/>
            </a:br>
            <a:r>
              <a:rPr lang="en-US"/>
              <a:t>PROCESSING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As a complement to the applications traditional user interface, the proposed simulator will feature an innovative voice command system driven by a state-of-the-art large language model (LLM). LLMs are practical artificial intelligence systems that can understand and respond to human language with remarkable accuracy. This feature will enable trainees to control the simulator with their voice using natural language, allowing them to focus on the learning experience.</a:t>
            </a:r>
          </a:p>
          <a:p>
            <a:pPr>
              <a:spcBef>
                <a:spcPts val="0"/>
              </a:spcBef>
            </a:pPr>
            <a:r>
              <a:rPr lang="en-US" spc="-20"/>
              <a:t>Key features of this capability include:</a:t>
            </a:r>
          </a:p>
          <a:p>
            <a:pPr marL="171450" indent="-171450">
              <a:spcBef>
                <a:spcPts val="0"/>
              </a:spcBef>
              <a:buClr>
                <a:schemeClr val="accent1"/>
              </a:buClr>
              <a:buFont typeface="Wingdings" panose="05000000000000000000" pitchFamily="2" charset="2"/>
              <a:buChar char="§"/>
            </a:pPr>
            <a:r>
              <a:rPr lang="en-US" b="1" spc="-20"/>
              <a:t>Natural Language Processing:</a:t>
            </a:r>
            <a:r>
              <a:rPr lang="en-US" spc="-20"/>
              <a:t> The simulator will understand and respond to an array of verbal commands related to navigation, module selection, and lesson control, even if they are imprecisely expressed. For example, trainees can use commands like "Start the engine," "Open the maintenance module," or "Pause the lesson" to control the training application.</a:t>
            </a:r>
          </a:p>
          <a:p>
            <a:pPr marL="171450" indent="-171450">
              <a:spcBef>
                <a:spcPts val="0"/>
              </a:spcBef>
              <a:buClr>
                <a:schemeClr val="accent1"/>
              </a:buClr>
              <a:buFont typeface="Wingdings" panose="05000000000000000000" pitchFamily="2" charset="2"/>
              <a:buChar char="§"/>
            </a:pPr>
            <a:r>
              <a:rPr lang="en-US" b="1" spc="-20"/>
              <a:t>Context and Intent Understanding:</a:t>
            </a:r>
            <a:r>
              <a:rPr lang="en-US" spc="-20"/>
              <a:t> This is the ability to consider context to help infer intent, allowing the simulator to accurately interpret and execute trainee commands.</a:t>
            </a:r>
          </a:p>
          <a:p>
            <a:pPr marL="171450" indent="-171450">
              <a:spcBef>
                <a:spcPts val="0"/>
              </a:spcBef>
              <a:buClr>
                <a:schemeClr val="accent1"/>
              </a:buClr>
              <a:buFont typeface="Wingdings" panose="05000000000000000000" pitchFamily="2" charset="2"/>
              <a:buChar char="§"/>
            </a:pPr>
            <a:r>
              <a:rPr lang="en-US" b="1" spc="-20"/>
              <a:t>Hands-Free Operation: </a:t>
            </a:r>
            <a:r>
              <a:rPr lang="en-US" spc="-20"/>
              <a:t>By utilizing voice commands, trainees can focus on the simulator's visuals and controls without the need to manually navigate menus.</a:t>
            </a:r>
          </a:p>
          <a:p>
            <a:pPr>
              <a:spcBef>
                <a:spcPts val="0"/>
              </a:spcBef>
            </a:pPr>
            <a:r>
              <a:rPr lang="en-US" spc="-20"/>
              <a:t>The incorporation of an LLM-driven voice command system lays a solid groundwork for the future evolution and refinement of the simulator and unlocks up a range of exciting possibilities, such as broadening the scope of voice commands, tailoring learning experiences to individual needs, and integrating virtual expert guidance within the application. </a:t>
            </a:r>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endParaRPr lang="en-US" spc="-20"/>
          </a:p>
          <a:p>
            <a:pPr>
              <a:spcBef>
                <a:spcPts val="0"/>
              </a:spcBef>
            </a:pPr>
            <a:r>
              <a:rPr lang="en-US" spc="-20"/>
              <a:t>x</a:t>
            </a:r>
          </a:p>
          <a:p>
            <a:pPr>
              <a:spcBef>
                <a:spcPts val="0"/>
              </a:spcBef>
            </a:pPr>
            <a:endParaRPr lang="en-US" spc="-20"/>
          </a:p>
          <a:p>
            <a:pPr>
              <a:spcBef>
                <a:spcPts val="0"/>
              </a:spcBef>
            </a:pPr>
            <a:endParaRPr lang="en-US" spc="-20"/>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89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VOICE</a:t>
            </a:r>
            <a:r>
              <a:rPr lang="en-US"/>
              <a:t> COMMANDS</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9607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41471" b="19425"/>
          <a:stretch/>
        </p:blipFill>
        <p:spPr>
          <a:xfrm>
            <a:off x="0" y="0"/>
            <a:ext cx="6858000" cy="2011680"/>
          </a:xfrm>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a:xfrm>
            <a:off x="0" y="2221991"/>
            <a:ext cx="2286000" cy="1389889"/>
          </a:xfrm>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a:xfrm>
            <a:off x="2468880" y="2194561"/>
            <a:ext cx="4002804" cy="4371340"/>
          </a:xfrm>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31" r="31"/>
          <a:stretch/>
        </p:blipFill>
        <p:spPr>
          <a:xfrm>
            <a:off x="0" y="1"/>
            <a:ext cx="6858000" cy="6722076"/>
          </a:xfrm>
        </p:spPr>
      </p:pic>
      <p:sp>
        <p:nvSpPr>
          <p:cNvPr id="6" name="HeaderGradient">
            <a:extLst>
              <a:ext uri="{FF2B5EF4-FFF2-40B4-BE49-F238E27FC236}">
                <a16:creationId xmlns:a16="http://schemas.microsoft.com/office/drawing/2014/main" id="{A365F801-E559-473B-AF2D-42FA337B0A94}"/>
              </a:ext>
            </a:extLst>
          </p:cNvPr>
          <p:cNvSpPr/>
          <p:nvPr/>
        </p:nvSpPr>
        <p:spPr>
          <a:xfrm>
            <a:off x="0" y="4710397"/>
            <a:ext cx="6857999" cy="2011680"/>
          </a:xfrm>
          <a:prstGeom prst="rect">
            <a:avLst/>
          </a:prstGeom>
          <a:gradFill flip="none" rotWithShape="1">
            <a:gsLst>
              <a:gs pos="0">
                <a:schemeClr val="tx2">
                  <a:lumMod val="10000"/>
                  <a:alpha val="79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Familiarization</a:t>
            </a:r>
            <a:r>
              <a:rPr lang="en-US"/>
              <a:t> Tutorial</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EDIT tag" hidden="1">
            <a:extLst>
              <a:ext uri="{FF2B5EF4-FFF2-40B4-BE49-F238E27FC236}">
                <a16:creationId xmlns:a16="http://schemas.microsoft.com/office/drawing/2014/main" id="{920D67B1-3CBC-184C-0D5B-92EFC5E1263C}"/>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7" name="TextBox 6">
            <a:extLst>
              <a:ext uri="{FF2B5EF4-FFF2-40B4-BE49-F238E27FC236}">
                <a16:creationId xmlns:a16="http://schemas.microsoft.com/office/drawing/2014/main" id="{9CAF6C93-E0F8-F7CF-2232-1CA85AE8A16C}"/>
              </a:ext>
            </a:extLst>
          </p:cNvPr>
          <p:cNvSpPr txBox="1"/>
          <p:nvPr/>
        </p:nvSpPr>
        <p:spPr>
          <a:xfrm>
            <a:off x="457200" y="6903720"/>
            <a:ext cx="1871368" cy="992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Boosts Confidence</a:t>
            </a:r>
          </a:p>
        </p:txBody>
      </p:sp>
      <p:sp>
        <p:nvSpPr>
          <p:cNvPr id="9" name="TextBox 8">
            <a:extLst>
              <a:ext uri="{FF2B5EF4-FFF2-40B4-BE49-F238E27FC236}">
                <a16:creationId xmlns:a16="http://schemas.microsoft.com/office/drawing/2014/main" id="{35EC2330-200D-775D-72A8-B720D47A444C}"/>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Ensures Proficiency</a:t>
            </a:r>
          </a:p>
        </p:txBody>
      </p:sp>
      <p:sp>
        <p:nvSpPr>
          <p:cNvPr id="10" name="TextBox 9">
            <a:extLst>
              <a:ext uri="{FF2B5EF4-FFF2-40B4-BE49-F238E27FC236}">
                <a16:creationId xmlns:a16="http://schemas.microsoft.com/office/drawing/2014/main" id="{9D0412E9-3C46-9C63-F032-98D76CC339AD}"/>
              </a:ext>
            </a:extLst>
          </p:cNvPr>
          <p:cNvSpPr txBox="1"/>
          <p:nvPr/>
        </p:nvSpPr>
        <p:spPr>
          <a:xfrm>
            <a:off x="2493316" y="6903720"/>
            <a:ext cx="1871367" cy="10024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Practical Experience</a:t>
            </a:r>
          </a:p>
        </p:txBody>
      </p:sp>
      <p:pic>
        <p:nvPicPr>
          <p:cNvPr id="16" name="Graphic 15" descr="Rocket outline">
            <a:extLst>
              <a:ext uri="{FF2B5EF4-FFF2-40B4-BE49-F238E27FC236}">
                <a16:creationId xmlns:a16="http://schemas.microsoft.com/office/drawing/2014/main" id="{0308CC37-573C-70FF-4428-487627B93E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45705"/>
            <a:ext cx="822960" cy="822960"/>
          </a:xfrm>
          <a:prstGeom prst="rect">
            <a:avLst/>
          </a:prstGeom>
        </p:spPr>
      </p:pic>
      <p:pic>
        <p:nvPicPr>
          <p:cNvPr id="18" name="Graphic 17" descr="Steering Wheel outline">
            <a:extLst>
              <a:ext uri="{FF2B5EF4-FFF2-40B4-BE49-F238E27FC236}">
                <a16:creationId xmlns:a16="http://schemas.microsoft.com/office/drawing/2014/main" id="{0397B992-DD3F-CE7C-21AE-EBFEDA0EED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545705"/>
            <a:ext cx="822960" cy="822960"/>
          </a:xfrm>
          <a:prstGeom prst="rect">
            <a:avLst/>
          </a:prstGeom>
        </p:spPr>
      </p:pic>
      <p:pic>
        <p:nvPicPr>
          <p:cNvPr id="20" name="Graphic 19" descr="Ribbon outline">
            <a:extLst>
              <a:ext uri="{FF2B5EF4-FFF2-40B4-BE49-F238E27FC236}">
                <a16:creationId xmlns:a16="http://schemas.microsoft.com/office/drawing/2014/main" id="{7846ACE0-DE2E-1364-9259-9C8FE3EC59C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053636" y="7545705"/>
            <a:ext cx="822960" cy="822960"/>
          </a:xfrm>
          <a:prstGeom prst="rect">
            <a:avLst/>
          </a:prstGeom>
        </p:spPr>
      </p:pic>
    </p:spTree>
    <p:extLst>
      <p:ext uri="{BB962C8B-B14F-4D97-AF65-F5344CB8AC3E}">
        <p14:creationId xmlns:p14="http://schemas.microsoft.com/office/powerpoint/2010/main" val="25274014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E7F5-1AE4-8B79-43FC-01896E9961C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AA2EDAFA-664C-8CEC-042F-4CF96CC94E2C}"/>
              </a:ext>
            </a:extLst>
          </p:cNvPr>
          <p:cNvPicPr>
            <a:picLocks noGrp="1" noChangeAspect="1"/>
          </p:cNvPicPr>
          <p:nvPr>
            <p:ph type="pic" sz="quarter" idx="10"/>
          </p:nvPr>
        </p:nvPicPr>
        <p:blipFill>
          <a:blip r:embed="rId2"/>
          <a:srcRect t="23930" b="23930"/>
          <a:stretch/>
        </p:blipFill>
        <p:spPr/>
      </p:pic>
      <p:sp>
        <p:nvSpPr>
          <p:cNvPr id="11" name="Text Placeholder 10">
            <a:extLst>
              <a:ext uri="{FF2B5EF4-FFF2-40B4-BE49-F238E27FC236}">
                <a16:creationId xmlns:a16="http://schemas.microsoft.com/office/drawing/2014/main" id="{45C7DC8D-130D-4E96-7060-B90C79DD76AC}"/>
              </a:ext>
            </a:extLst>
          </p:cNvPr>
          <p:cNvSpPr>
            <a:spLocks noGrp="1"/>
          </p:cNvSpPr>
          <p:nvPr>
            <p:ph type="body" sz="quarter" idx="15"/>
          </p:nvPr>
        </p:nvSpPr>
        <p:spPr/>
        <p:txBody>
          <a:bodyPr/>
          <a:lstStyle/>
          <a:p>
            <a:r>
              <a:rPr lang="en-US"/>
              <a:t>Quickly </a:t>
            </a:r>
          </a:p>
          <a:p>
            <a:r>
              <a:rPr lang="en-US"/>
              <a:t>Mastering </a:t>
            </a:r>
          </a:p>
          <a:p>
            <a:r>
              <a:rPr lang="en-US"/>
              <a:t>the Virtual Interface</a:t>
            </a:r>
          </a:p>
        </p:txBody>
      </p:sp>
      <p:sp>
        <p:nvSpPr>
          <p:cNvPr id="12" name="Text Placeholder 11">
            <a:extLst>
              <a:ext uri="{FF2B5EF4-FFF2-40B4-BE49-F238E27FC236}">
                <a16:creationId xmlns:a16="http://schemas.microsoft.com/office/drawing/2014/main" id="{0980673B-8BFF-ED22-7F02-E96B47B87018}"/>
              </a:ext>
            </a:extLst>
          </p:cNvPr>
          <p:cNvSpPr>
            <a:spLocks noGrp="1"/>
          </p:cNvSpPr>
          <p:nvPr>
            <p:ph type="body" sz="quarter" idx="16"/>
          </p:nvPr>
        </p:nvSpPr>
        <p:spPr/>
        <p:txBody>
          <a:bodyPr/>
          <a:lstStyle/>
          <a:p>
            <a:pPr>
              <a:spcBef>
                <a:spcPts val="0"/>
              </a:spcBef>
            </a:pPr>
            <a:r>
              <a:rPr lang="en-US" sz="1200"/>
              <a:t>Our training simulators include a Familiarization Tutorial which is designed to ensure users quickly adapt to and excel in a virtual environment. Here’s what it includes:</a:t>
            </a:r>
          </a:p>
          <a:p>
            <a:pPr lvl="1">
              <a:spcBef>
                <a:spcPts val="0"/>
              </a:spcBef>
            </a:pPr>
            <a:r>
              <a:rPr lang="en-US" sz="1200" b="1"/>
              <a:t>Intuitive User Interface Navigation:</a:t>
            </a:r>
            <a:r>
              <a:rPr lang="en-US" sz="1200"/>
              <a:t> Our tutorial begins with an in-depth guide on navigating the user interface. This feature is crucial for empowering users to move seamlessly within the virtual world, boosting their confidence and efficiency from the start. The intuitive design reduces the learning curve, enabling users to focus on training objectives rather than mechanics.</a:t>
            </a:r>
          </a:p>
          <a:p>
            <a:pPr lvl="1">
              <a:spcBef>
                <a:spcPts val="0"/>
              </a:spcBef>
            </a:pPr>
            <a:r>
              <a:rPr lang="en-US" sz="1200" b="1"/>
              <a:t>Practical Experience with an Example Model:</a:t>
            </a:r>
            <a:r>
              <a:rPr lang="en-US" sz="1200"/>
              <a:t> We introduce an example model for hands-on practice. This model is representative of real-world scenarios, providing users with a safe and controlled environment to apply their skills. This practical approach not only reinforces learning but also enhances the users’ ability to handle complex tasks in real situations, bridging the gap between simulation and actual application.</a:t>
            </a:r>
          </a:p>
          <a:p>
            <a:pPr lvl="1">
              <a:spcBef>
                <a:spcPts val="0"/>
              </a:spcBef>
            </a:pPr>
            <a:r>
              <a:rPr lang="en-US" sz="1200" b="1"/>
              <a:t>Training in Hand or Control Interaction: </a:t>
            </a:r>
            <a:r>
              <a:rPr lang="en-US" sz="1200"/>
              <a:t>The tutorial trains users in interacting with virtual models using their hands or provided controls. This training is vital for developing fine motor skills and precision in a virtual setting. Users gain the ability to perform intricate tasks with accuracy, greatly enhancing their operational competence in real-world applications.</a:t>
            </a:r>
          </a:p>
          <a:p>
            <a:pPr>
              <a:spcBef>
                <a:spcPts val="0"/>
              </a:spcBef>
            </a:pPr>
            <a:r>
              <a:rPr lang="en-US" sz="1200"/>
              <a:t>Our Familiarization Tutorial is designed not just to acquaint users with the VR system, but to equip them with the skills and confidence needed for proficient operation in their respective fields, ensuring a smooth transition from virtual to real-world applications.</a:t>
            </a:r>
          </a:p>
        </p:txBody>
      </p:sp>
      <p:sp>
        <p:nvSpPr>
          <p:cNvPr id="15" name="HeaderGradient">
            <a:extLst>
              <a:ext uri="{FF2B5EF4-FFF2-40B4-BE49-F238E27FC236}">
                <a16:creationId xmlns:a16="http://schemas.microsoft.com/office/drawing/2014/main" id="{DECAC97D-3D8C-4FA5-1BC4-4F8D39CC7E49}"/>
              </a:ext>
            </a:extLst>
          </p:cNvPr>
          <p:cNvSpPr/>
          <p:nvPr/>
        </p:nvSpPr>
        <p:spPr>
          <a:xfrm>
            <a:off x="1" y="0"/>
            <a:ext cx="6857999" cy="2011680"/>
          </a:xfrm>
          <a:prstGeom prst="rect">
            <a:avLst/>
          </a:prstGeom>
          <a:gradFill flip="none" rotWithShape="1">
            <a:gsLst>
              <a:gs pos="0">
                <a:schemeClr val="tx1">
                  <a:lumMod val="95000"/>
                  <a:lumOff val="5000"/>
                  <a:alpha val="61000"/>
                </a:schemeClr>
              </a:gs>
              <a:gs pos="2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5B9C898-C05A-18C3-0232-7A6C8BF360D8}"/>
              </a:ext>
            </a:extLst>
          </p:cNvPr>
          <p:cNvSpPr>
            <a:spLocks noGrp="1"/>
          </p:cNvSpPr>
          <p:nvPr>
            <p:ph type="title"/>
          </p:nvPr>
        </p:nvSpPr>
        <p:spPr/>
        <p:txBody>
          <a:bodyPr/>
          <a:lstStyle/>
          <a:p>
            <a:r>
              <a:rPr lang="en-US">
                <a:solidFill>
                  <a:schemeClr val="bg1"/>
                </a:solidFill>
              </a:rPr>
              <a:t>Familiarization</a:t>
            </a:r>
            <a:r>
              <a:rPr lang="en-US"/>
              <a:t> Tutorial</a:t>
            </a:r>
          </a:p>
        </p:txBody>
      </p:sp>
    </p:spTree>
    <p:extLst>
      <p:ext uri="{BB962C8B-B14F-4D97-AF65-F5344CB8AC3E}">
        <p14:creationId xmlns:p14="http://schemas.microsoft.com/office/powerpoint/2010/main" val="2154367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449034" cy="1063436"/>
          </a:xfrm>
        </p:spPr>
        <p:txBody>
          <a:bodyPr/>
          <a:lstStyle/>
          <a:p>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901609" cy="1366638"/>
          </a:xfrm>
        </p:spPr>
        <p:txBody>
          <a:bodyPr/>
          <a:lstStyle/>
          <a:p>
            <a:r>
              <a:rPr lang="en-US">
                <a:solidFill>
                  <a:schemeClr val="tx1"/>
                </a:solidFill>
              </a:rPr>
              <a:t>Multi-User</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grpSp>
        <p:nvGrpSpPr>
          <p:cNvPr id="23" name="graphic 3">
            <a:extLst>
              <a:ext uri="{FF2B5EF4-FFF2-40B4-BE49-F238E27FC236}">
                <a16:creationId xmlns:a16="http://schemas.microsoft.com/office/drawing/2014/main" id="{362539BE-109F-5B8F-B814-CF63196FB5C7}"/>
              </a:ext>
            </a:extLst>
          </p:cNvPr>
          <p:cNvGrpSpPr/>
          <p:nvPr/>
        </p:nvGrpSpPr>
        <p:grpSpPr>
          <a:xfrm>
            <a:off x="4999295" y="2547111"/>
            <a:ext cx="833016" cy="542494"/>
            <a:chOff x="4993772" y="2157046"/>
            <a:chExt cx="833016" cy="542494"/>
          </a:xfrm>
        </p:grpSpPr>
        <p:sp>
          <p:nvSpPr>
            <p:cNvPr id="17" name="Rectangle 16">
              <a:extLst>
                <a:ext uri="{FF2B5EF4-FFF2-40B4-BE49-F238E27FC236}">
                  <a16:creationId xmlns:a16="http://schemas.microsoft.com/office/drawing/2014/main" id="{DA450AEA-C978-8E19-A27D-2141D4F3DBEE}"/>
                </a:ext>
              </a:extLst>
            </p:cNvPr>
            <p:cNvSpPr/>
            <p:nvPr/>
          </p:nvSpPr>
          <p:spPr>
            <a:xfrm>
              <a:off x="5102629" y="2257530"/>
              <a:ext cx="626347" cy="341644"/>
            </a:xfrm>
            <a:prstGeom prst="rect">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1E66C6C-10FE-D6A5-1AD8-D02AC0EF78B4}"/>
                </a:ext>
              </a:extLst>
            </p:cNvPr>
            <p:cNvCxnSpPr/>
            <p:nvPr/>
          </p:nvCxnSpPr>
          <p:spPr>
            <a:xfrm flipH="1">
              <a:off x="5726304"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452463C-386F-AC15-CA4C-B85F0B5FC304}"/>
                </a:ext>
              </a:extLst>
            </p:cNvPr>
            <p:cNvCxnSpPr>
              <a:cxnSpLocks/>
            </p:cNvCxnSpPr>
            <p:nvPr/>
          </p:nvCxnSpPr>
          <p:spPr>
            <a:xfrm>
              <a:off x="4997959" y="215704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CF6AA63-4134-55FD-7F5A-FD60D15DA350}"/>
                </a:ext>
              </a:extLst>
            </p:cNvPr>
            <p:cNvCxnSpPr>
              <a:cxnSpLocks/>
            </p:cNvCxnSpPr>
            <p:nvPr/>
          </p:nvCxnSpPr>
          <p:spPr>
            <a:xfrm flipH="1" flipV="1">
              <a:off x="5726304"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F04D256-4C32-B175-09BA-7979C6351583}"/>
                </a:ext>
              </a:extLst>
            </p:cNvPr>
            <p:cNvCxnSpPr>
              <a:cxnSpLocks/>
            </p:cNvCxnSpPr>
            <p:nvPr/>
          </p:nvCxnSpPr>
          <p:spPr>
            <a:xfrm flipV="1">
              <a:off x="4993772" y="2599056"/>
              <a:ext cx="100484" cy="10048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0" name="Graphic 2" descr="Users outline">
            <a:extLst>
              <a:ext uri="{FF2B5EF4-FFF2-40B4-BE49-F238E27FC236}">
                <a16:creationId xmlns:a16="http://schemas.microsoft.com/office/drawing/2014/main" id="{B4D01939-E1D3-B67F-E184-E97C8A4472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71800" y="1524345"/>
            <a:ext cx="914400" cy="914400"/>
          </a:xfrm>
          <a:prstGeom prst="rect">
            <a:avLst/>
          </a:prstGeom>
        </p:spPr>
      </p:pic>
      <p:pic>
        <p:nvPicPr>
          <p:cNvPr id="13" name="Graphic 1">
            <a:extLst>
              <a:ext uri="{FF2B5EF4-FFF2-40B4-BE49-F238E27FC236}">
                <a16:creationId xmlns:a16="http://schemas.microsoft.com/office/drawing/2014/main" id="{423AE7DA-C1A1-1D4E-9B74-42760B6461C6}"/>
              </a:ext>
            </a:extLst>
          </p:cNvPr>
          <p:cNvPicPr>
            <a:picLocks noChangeAspect="1"/>
          </p:cNvPicPr>
          <p:nvPr/>
        </p:nvPicPr>
        <p:blipFill>
          <a:blip r:embed="rId4"/>
          <a:stretch>
            <a:fillRect/>
          </a:stretch>
        </p:blipFill>
        <p:spPr>
          <a:xfrm>
            <a:off x="1058022" y="760305"/>
            <a:ext cx="768350" cy="659501"/>
          </a:xfrm>
          <a:prstGeom prst="rect">
            <a:avLst/>
          </a:prstGeom>
          <a:noFill/>
        </p:spPr>
      </p:pic>
      <p:sp>
        <p:nvSpPr>
          <p:cNvPr id="7" name="Text 3">
            <a:extLst>
              <a:ext uri="{FF2B5EF4-FFF2-40B4-BE49-F238E27FC236}">
                <a16:creationId xmlns:a16="http://schemas.microsoft.com/office/drawing/2014/main" id="{A4E03EEC-1CD5-3731-798F-A43A95921D02}"/>
              </a:ext>
            </a:extLst>
          </p:cNvPr>
          <p:cNvSpPr/>
          <p:nvPr/>
        </p:nvSpPr>
        <p:spPr>
          <a:xfrm>
            <a:off x="4430806" y="30896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Shared Environment</a:t>
            </a:r>
          </a:p>
        </p:txBody>
      </p:sp>
      <p:sp>
        <p:nvSpPr>
          <p:cNvPr id="6" name="Text 2">
            <a:extLst>
              <a:ext uri="{FF2B5EF4-FFF2-40B4-BE49-F238E27FC236}">
                <a16:creationId xmlns:a16="http://schemas.microsoft.com/office/drawing/2014/main" id="{DAB3B562-FC80-5A2C-37BB-E236FB59A77D}"/>
              </a:ext>
            </a:extLst>
          </p:cNvPr>
          <p:cNvSpPr/>
          <p:nvPr/>
        </p:nvSpPr>
        <p:spPr>
          <a:xfrm>
            <a:off x="2444003" y="2254705"/>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Collaborative Learning</a:t>
            </a:r>
          </a:p>
        </p:txBody>
      </p:sp>
      <p:sp>
        <p:nvSpPr>
          <p:cNvPr id="4" name="Text 1">
            <a:extLst>
              <a:ext uri="{FF2B5EF4-FFF2-40B4-BE49-F238E27FC236}">
                <a16:creationId xmlns:a16="http://schemas.microsoft.com/office/drawing/2014/main" id="{ADAB6344-426A-66D1-9049-877E1DD2FF50}"/>
              </a:ext>
            </a:extLst>
          </p:cNvPr>
          <p:cNvSpPr/>
          <p:nvPr/>
        </p:nvSpPr>
        <p:spPr>
          <a:xfrm>
            <a:off x="457200" y="1419806"/>
            <a:ext cx="1969994" cy="640080"/>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spcAft>
                <a:spcPts val="600"/>
              </a:spcAft>
              <a:buClr>
                <a:schemeClr val="accent1"/>
              </a:buClr>
            </a:pPr>
            <a:r>
              <a:rPr lang="en-US">
                <a:solidFill>
                  <a:srgbClr val="595959"/>
                </a:solidFill>
                <a:latin typeface="+mj-lt"/>
              </a:rPr>
              <a:t>Realtime Communication</a:t>
            </a:r>
          </a:p>
        </p:txBody>
      </p:sp>
    </p:spTree>
    <p:extLst>
      <p:ext uri="{BB962C8B-B14F-4D97-AF65-F5344CB8AC3E}">
        <p14:creationId xmlns:p14="http://schemas.microsoft.com/office/powerpoint/2010/main" val="29733120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DFC28-C504-B5BE-DAF0-13D85513B87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5E74765-72D6-6470-FE7C-1C573FB6CB22}"/>
              </a:ext>
            </a:extLst>
          </p:cNvPr>
          <p:cNvPicPr>
            <a:picLocks noGrp="1" noChangeAspect="1"/>
          </p:cNvPicPr>
          <p:nvPr>
            <p:ph type="pic" sz="quarter" idx="10"/>
          </p:nvPr>
        </p:nvPicPr>
        <p:blipFill rotWithShape="1">
          <a:blip r:embed="rId2"/>
          <a:srcRect t="8446" r="6159" b="42618"/>
          <a:stretch/>
        </p:blipFill>
        <p:spPr>
          <a:xfrm>
            <a:off x="0" y="0"/>
            <a:ext cx="6858000" cy="2011680"/>
          </a:xfrm>
        </p:spPr>
      </p:pic>
      <p:sp>
        <p:nvSpPr>
          <p:cNvPr id="12" name="Text Placeholder 11">
            <a:extLst>
              <a:ext uri="{FF2B5EF4-FFF2-40B4-BE49-F238E27FC236}">
                <a16:creationId xmlns:a16="http://schemas.microsoft.com/office/drawing/2014/main" id="{FDBA9680-7F2D-5920-510B-4C6D70D8D880}"/>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3E6BBB91-DA1C-9B02-DEBC-B6B415158402}"/>
              </a:ext>
            </a:extLst>
          </p:cNvPr>
          <p:cNvSpPr>
            <a:spLocks noGrp="1"/>
          </p:cNvSpPr>
          <p:nvPr>
            <p:ph type="body" sz="quarter" idx="13"/>
          </p:nvPr>
        </p:nvSpPr>
        <p:spPr/>
        <p:txBody>
          <a:bodyPr/>
          <a:lstStyle/>
          <a:p>
            <a:endParaRPr lang="en-US"/>
          </a:p>
        </p:txBody>
      </p:sp>
      <p:pic>
        <p:nvPicPr>
          <p:cNvPr id="18" name="Picture Placeholder 17" hidden="1">
            <a:extLst>
              <a:ext uri="{FF2B5EF4-FFF2-40B4-BE49-F238E27FC236}">
                <a16:creationId xmlns:a16="http://schemas.microsoft.com/office/drawing/2014/main" id="{35DF9E8D-0701-DB93-D9DC-E54447FE6438}"/>
              </a:ext>
            </a:extLst>
          </p:cNvPr>
          <p:cNvPicPr>
            <a:picLocks noGrp="1" noChangeAspect="1"/>
          </p:cNvPicPr>
          <p:nvPr>
            <p:ph type="pic" sz="quarter" idx="17"/>
          </p:nvPr>
        </p:nvPicPr>
        <p:blipFill rotWithShape="1">
          <a:blip r:embed="rId3"/>
          <a:srcRect l="18172" r="18172"/>
          <a:stretch/>
        </p:blipFill>
        <p:spPr/>
      </p:pic>
      <p:sp>
        <p:nvSpPr>
          <p:cNvPr id="13" name="Text Placeholder 12">
            <a:extLst>
              <a:ext uri="{FF2B5EF4-FFF2-40B4-BE49-F238E27FC236}">
                <a16:creationId xmlns:a16="http://schemas.microsoft.com/office/drawing/2014/main" id="{41AF2DE9-97ED-EE56-481A-44D72B325C5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Networked Training for Collaborative Learning</a:t>
            </a:r>
          </a:p>
          <a:p>
            <a:endParaRPr lang="en-US"/>
          </a:p>
        </p:txBody>
      </p:sp>
      <p:sp>
        <p:nvSpPr>
          <p:cNvPr id="15" name="Text Placeholder 14">
            <a:extLst>
              <a:ext uri="{FF2B5EF4-FFF2-40B4-BE49-F238E27FC236}">
                <a16:creationId xmlns:a16="http://schemas.microsoft.com/office/drawing/2014/main" id="{CC2F09BE-4765-CCEF-4AC0-CADD68650113}"/>
              </a:ext>
            </a:extLst>
          </p:cNvPr>
          <p:cNvSpPr>
            <a:spLocks noGrp="1"/>
          </p:cNvSpPr>
          <p:nvPr>
            <p:ph type="body" sz="quarter" idx="16"/>
          </p:nvPr>
        </p:nvSpPr>
        <p:spPr>
          <a:xfrm>
            <a:off x="2468879" y="2194561"/>
            <a:ext cx="3988627" cy="4371340"/>
          </a:xfrm>
        </p:spPr>
        <p:txBody>
          <a:bodyPr/>
          <a:lstStyle/>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will succeed in the goal to revolutionize the way training is conducted by providing a networked multi-user training system. This enables simultaneous training of multiple users in a shared virtual environment, fostering collaboration and real-time interaction among both students and trainers. This system is designed to support various types of training structures: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One-On-One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Direct interaction between a single trainee and trainer, allowing for personalized instruction and immediate feedback.</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One-To-Many Training: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Instructors can guide multiple trainees simultaneously, promoting an efficient use of resources.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the system include: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Interaction: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can interact with each other and their instructors in real-time within the virtual environment. This fosters teamwork and enhances development of problem-solving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Shared Virtual Environment: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Allows for both collaboration on tasks or observing others’ actions.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VoIP Communication: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Voice over Internet Protocol (VoIP) technology for natural verbal communication among users.</a:t>
            </a:r>
          </a:p>
          <a:p>
            <a:pPr>
              <a:lnSpc>
                <a:spcPct val="110000"/>
              </a:lnSpc>
              <a:spcBef>
                <a:spcPts val="0"/>
              </a:spcBef>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ForgeFX’s extensive experience in developing multi-user VR simulations, the simulator will offer an immersive, interactive platform that enhances engagement and knowledge retention.</a:t>
            </a:r>
          </a:p>
          <a:p>
            <a:pPr>
              <a:spcBef>
                <a:spcPts val="0"/>
              </a:spcBef>
            </a:pPr>
            <a:endParaRPr lang="en-US" sz="1200" spc="-20"/>
          </a:p>
        </p:txBody>
      </p:sp>
      <p:sp>
        <p:nvSpPr>
          <p:cNvPr id="11" name="HeaderGradient">
            <a:extLst>
              <a:ext uri="{FF2B5EF4-FFF2-40B4-BE49-F238E27FC236}">
                <a16:creationId xmlns:a16="http://schemas.microsoft.com/office/drawing/2014/main" id="{42E364EA-109B-62BE-7CE9-A525C94036DA}"/>
              </a:ext>
            </a:extLst>
          </p:cNvPr>
          <p:cNvSpPr/>
          <p:nvPr/>
        </p:nvSpPr>
        <p:spPr>
          <a:xfrm>
            <a:off x="0" y="862330"/>
            <a:ext cx="6857999" cy="1149350"/>
          </a:xfrm>
          <a:prstGeom prst="rect">
            <a:avLst/>
          </a:prstGeom>
          <a:gradFill flip="none" rotWithShape="1">
            <a:gsLst>
              <a:gs pos="0">
                <a:schemeClr val="tx1">
                  <a:lumMod val="95000"/>
                  <a:lumOff val="5000"/>
                  <a:alpha val="75000"/>
                </a:schemeClr>
              </a:gs>
              <a:gs pos="55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E09FFE-1060-4A3B-704E-057096A65DD5}"/>
              </a:ext>
            </a:extLst>
          </p:cNvPr>
          <p:cNvSpPr>
            <a:spLocks noGrp="1"/>
          </p:cNvSpPr>
          <p:nvPr>
            <p:ph type="title"/>
          </p:nvPr>
        </p:nvSpPr>
        <p:spPr/>
        <p:txBody>
          <a:bodyPr/>
          <a:lstStyle/>
          <a:p>
            <a:r>
              <a:rPr lang="en-US">
                <a:solidFill>
                  <a:schemeClr val="bg1"/>
                </a:solidFill>
              </a:rPr>
              <a:t>Multi-User</a:t>
            </a:r>
            <a:r>
              <a:rPr lang="en-US"/>
              <a:t> Training</a:t>
            </a:r>
          </a:p>
        </p:txBody>
      </p:sp>
      <p:sp>
        <p:nvSpPr>
          <p:cNvPr id="7" name="SidebarText">
            <a:extLst>
              <a:ext uri="{FF2B5EF4-FFF2-40B4-BE49-F238E27FC236}">
                <a16:creationId xmlns:a16="http://schemas.microsoft.com/office/drawing/2014/main" id="{3AB37F5E-D579-3D1B-6296-B10955089CDD}"/>
              </a:ext>
            </a:extLst>
          </p:cNvPr>
          <p:cNvSpPr txBox="1"/>
          <p:nvPr/>
        </p:nvSpPr>
        <p:spPr>
          <a:xfrm>
            <a:off x="1" y="5733915"/>
            <a:ext cx="2285989" cy="282385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p>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CBRND </a:t>
            </a:r>
            <a:r>
              <a:rPr lang="en-US" sz="1100" cap="all" spc="15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endPar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Past projects such as the HoloTrainer for JPEO-CBRND, which includes multiuser telepresence functionality, ensure that ForgeFX is well-equipped to deliver on this aspect of the project.</a:t>
            </a:r>
          </a:p>
          <a:p>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SidebarImage">
            <a:extLst>
              <a:ext uri="{FF2B5EF4-FFF2-40B4-BE49-F238E27FC236}">
                <a16:creationId xmlns:a16="http://schemas.microsoft.com/office/drawing/2014/main" id="{ABBCAF19-A3D0-014F-F576-02A612674B47}"/>
              </a:ext>
            </a:extLst>
          </p:cNvPr>
          <p:cNvPicPr>
            <a:picLocks noChangeAspect="1"/>
          </p:cNvPicPr>
          <p:nvPr/>
        </p:nvPicPr>
        <p:blipFill rotWithShape="1">
          <a:blip r:embed="rId4"/>
          <a:srcRect l="14204" t="11375" r="14204" b="1698"/>
          <a:stretch/>
        </p:blipFill>
        <p:spPr>
          <a:xfrm>
            <a:off x="1" y="4383762"/>
            <a:ext cx="2285259" cy="2169100"/>
          </a:xfrm>
          <a:prstGeom prst="rect">
            <a:avLst/>
          </a:prstGeom>
        </p:spPr>
      </p:pic>
      <p:sp>
        <p:nvSpPr>
          <p:cNvPr id="2" name="Rectangle 1">
            <a:extLst>
              <a:ext uri="{FF2B5EF4-FFF2-40B4-BE49-F238E27FC236}">
                <a16:creationId xmlns:a16="http://schemas.microsoft.com/office/drawing/2014/main" id="{AAA7654A-FAF8-0D55-252E-31B7C44531F6}"/>
              </a:ext>
            </a:extLst>
          </p:cNvPr>
          <p:cNvSpPr/>
          <p:nvPr/>
        </p:nvSpPr>
        <p:spPr>
          <a:xfrm>
            <a:off x="2468870" y="7975600"/>
            <a:ext cx="3937718" cy="582165"/>
          </a:xfrm>
          <a:prstGeom prst="rect">
            <a:avLst/>
          </a:prstGeom>
          <a:gradFill>
            <a:gsLst>
              <a:gs pos="0">
                <a:schemeClr val="accent1">
                  <a:lumMod val="5000"/>
                  <a:lumOff val="95000"/>
                </a:schemeClr>
              </a:gs>
              <a:gs pos="74000">
                <a:schemeClr val="accent1">
                  <a:lumMod val="45000"/>
                  <a:lumOff val="55000"/>
                </a:schemeClr>
              </a:gs>
              <a:gs pos="100000">
                <a:schemeClr val="accent1">
                  <a:lumMod val="45000"/>
                  <a:lumOff val="55000"/>
                </a:schemeClr>
              </a:gs>
            </a:gsLst>
            <a:lin ang="15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tIns="91440" rIns="0" bIns="182880" rtlCol="0" anchor="t" anchorCtr="0"/>
          <a:lstStyle/>
          <a:p>
            <a:r>
              <a:rPr lang="en-US" sz="1100">
                <a:solidFill>
                  <a:schemeClr val="tx1">
                    <a:lumMod val="65000"/>
                    <a:lumOff val="35000"/>
                  </a:schemeClr>
                </a:solidFill>
              </a:rPr>
              <a:t>Note: Multi-user functionality will require a yearly support subscription. Please see the Scope &amp; Cost Options page for details. </a:t>
            </a:r>
          </a:p>
        </p:txBody>
      </p:sp>
    </p:spTree>
    <p:extLst>
      <p:ext uri="{BB962C8B-B14F-4D97-AF65-F5344CB8AC3E}">
        <p14:creationId xmlns:p14="http://schemas.microsoft.com/office/powerpoint/2010/main" val="337268414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LmS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Familiar</a:t>
            </a:r>
          </a:p>
        </p:txBody>
      </p:sp>
      <p:sp>
        <p:nvSpPr>
          <p:cNvPr id="10" name="TextBox 9">
            <a:extLst>
              <a:ext uri="{FF2B5EF4-FFF2-40B4-BE49-F238E27FC236}">
                <a16:creationId xmlns:a16="http://schemas.microsoft.com/office/drawing/2014/main" id="{F685A2A1-0D53-7461-BD60-D79BF68978C2}"/>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Motivating</a:t>
            </a:r>
          </a:p>
        </p:txBody>
      </p:sp>
      <p:sp>
        <p:nvSpPr>
          <p:cNvPr id="11" name="TextBox 10">
            <a:extLst>
              <a:ext uri="{FF2B5EF4-FFF2-40B4-BE49-F238E27FC236}">
                <a16:creationId xmlns:a16="http://schemas.microsoft.com/office/drawing/2014/main" id="{FBBAA69C-D4D0-0239-DB72-10D147A6686E}"/>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Efficient</a:t>
            </a:r>
          </a:p>
        </p:txBody>
      </p:sp>
      <p:pic>
        <p:nvPicPr>
          <p:cNvPr id="4" name="Graphic 3" descr="Run outline">
            <a:extLst>
              <a:ext uri="{FF2B5EF4-FFF2-40B4-BE49-F238E27FC236}">
                <a16:creationId xmlns:a16="http://schemas.microsoft.com/office/drawing/2014/main" id="{68EBE906-E27E-3237-4B66-34F98D1E453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290033"/>
            <a:ext cx="822960" cy="822960"/>
          </a:xfrm>
          <a:prstGeom prst="rect">
            <a:avLst/>
          </a:prstGeom>
        </p:spPr>
      </p:pic>
      <p:pic>
        <p:nvPicPr>
          <p:cNvPr id="7" name="Graphic 6" descr="Home outline">
            <a:extLst>
              <a:ext uri="{FF2B5EF4-FFF2-40B4-BE49-F238E27FC236}">
                <a16:creationId xmlns:a16="http://schemas.microsoft.com/office/drawing/2014/main" id="{859282EA-47C0-C54B-7AEA-7ACA355FF6C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1405" y="7290033"/>
            <a:ext cx="822960" cy="822960"/>
          </a:xfrm>
          <a:prstGeom prst="rect">
            <a:avLst/>
          </a:prstGeom>
        </p:spPr>
      </p:pic>
      <p:pic>
        <p:nvPicPr>
          <p:cNvPr id="13" name="Graphic 12" descr="Stopwatch outline">
            <a:extLst>
              <a:ext uri="{FF2B5EF4-FFF2-40B4-BE49-F238E27FC236}">
                <a16:creationId xmlns:a16="http://schemas.microsoft.com/office/drawing/2014/main" id="{91454514-0973-635F-8B33-B8A998E4E3A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17520" y="7290033"/>
            <a:ext cx="822960" cy="822960"/>
          </a:xfrm>
          <a:prstGeom prst="rect">
            <a:avLst/>
          </a:prstGeom>
        </p:spPr>
      </p:pic>
    </p:spTree>
    <p:extLst>
      <p:ext uri="{BB962C8B-B14F-4D97-AF65-F5344CB8AC3E}">
        <p14:creationId xmlns:p14="http://schemas.microsoft.com/office/powerpoint/2010/main" val="3351463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26E4-8F19-1451-B06E-F42E8D6F7C0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927A7EA-1A23-01D0-EDCA-426E7D0EAA92}"/>
              </a:ext>
            </a:extLst>
          </p:cNvPr>
          <p:cNvPicPr>
            <a:picLocks noGrp="1" noChangeAspect="1"/>
          </p:cNvPicPr>
          <p:nvPr>
            <p:ph type="pic" sz="quarter" idx="10"/>
          </p:nvPr>
        </p:nvPicPr>
        <p:blipFill>
          <a:blip r:embed="rId2"/>
          <a:srcRect l="750" r="750"/>
          <a:stretch/>
        </p:blipFill>
        <p:spPr/>
      </p:pic>
      <p:sp>
        <p:nvSpPr>
          <p:cNvPr id="9" name="Text Placeholder 8">
            <a:extLst>
              <a:ext uri="{FF2B5EF4-FFF2-40B4-BE49-F238E27FC236}">
                <a16:creationId xmlns:a16="http://schemas.microsoft.com/office/drawing/2014/main" id="{B12D096B-F0D8-217C-EAE1-EFE6AFC878BC}"/>
              </a:ext>
            </a:extLst>
          </p:cNvPr>
          <p:cNvSpPr>
            <a:spLocks noGrp="1"/>
          </p:cNvSpPr>
          <p:nvPr>
            <p:ph type="body" sz="quarter" idx="13"/>
          </p:nvPr>
        </p:nvSpPr>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p:txBody>
      </p:sp>
      <p:pic>
        <p:nvPicPr>
          <p:cNvPr id="17" name="Picture Placeholder 16">
            <a:extLst>
              <a:ext uri="{FF2B5EF4-FFF2-40B4-BE49-F238E27FC236}">
                <a16:creationId xmlns:a16="http://schemas.microsoft.com/office/drawing/2014/main" id="{58817B17-EAE6-E206-DB27-4F742B8670FE}"/>
              </a:ext>
            </a:extLst>
          </p:cNvPr>
          <p:cNvPicPr>
            <a:picLocks noGrp="1" noChangeAspect="1"/>
          </p:cNvPicPr>
          <p:nvPr>
            <p:ph type="pic" sz="quarter" idx="17"/>
          </p:nvPr>
        </p:nvPicPr>
        <p:blipFill rotWithShape="1">
          <a:blip r:embed="rId3"/>
          <a:srcRect l="310" r="2575"/>
          <a:stretch/>
        </p:blipFill>
        <p:spPr>
          <a:xfrm>
            <a:off x="-1" y="4959619"/>
            <a:ext cx="2285972" cy="1205835"/>
          </a:xfrm>
        </p:spPr>
      </p:pic>
      <p:sp>
        <p:nvSpPr>
          <p:cNvPr id="14" name="Text Placeholder 13">
            <a:extLst>
              <a:ext uri="{FF2B5EF4-FFF2-40B4-BE49-F238E27FC236}">
                <a16:creationId xmlns:a16="http://schemas.microsoft.com/office/drawing/2014/main" id="{0101950A-DAC2-B47A-64A3-D7487CB09707}"/>
              </a:ext>
            </a:extLst>
          </p:cNvPr>
          <p:cNvSpPr>
            <a:spLocks noGrp="1"/>
          </p:cNvSpPr>
          <p:nvPr>
            <p:ph type="body" sz="quarter" idx="15"/>
          </p:nvPr>
        </p:nvSpPr>
        <p:spPr>
          <a:prstGeom prst="rect">
            <a:avLst/>
          </a:prstGeom>
        </p:spPr>
        <p:txBody>
          <a:bodyPr/>
          <a:lstStyle/>
          <a:p>
            <a:r>
              <a:rPr lang="en-US"/>
              <a:t>Using Data </a:t>
            </a:r>
          </a:p>
          <a:p>
            <a:r>
              <a:rPr lang="en-US"/>
              <a:t>to shape </a:t>
            </a:r>
          </a:p>
          <a:p>
            <a:r>
              <a:rPr lang="en-US"/>
              <a:t>the perfect curriculum</a:t>
            </a:r>
          </a:p>
        </p:txBody>
      </p:sp>
      <p:sp>
        <p:nvSpPr>
          <p:cNvPr id="3" name="Title 2">
            <a:extLst>
              <a:ext uri="{FF2B5EF4-FFF2-40B4-BE49-F238E27FC236}">
                <a16:creationId xmlns:a16="http://schemas.microsoft.com/office/drawing/2014/main" id="{22EDE895-C5DD-40BF-6FBB-E81DBE1FCCEC}"/>
              </a:ext>
            </a:extLst>
          </p:cNvPr>
          <p:cNvSpPr>
            <a:spLocks noGrp="1"/>
          </p:cNvSpPr>
          <p:nvPr>
            <p:ph type="title"/>
          </p:nvPr>
        </p:nvSpPr>
        <p:spPr>
          <a:xfrm>
            <a:off x="457200" y="1696598"/>
            <a:ext cx="5787655" cy="315083"/>
          </a:xfrm>
        </p:spPr>
        <p:txBody>
          <a:bodyPr/>
          <a:lstStyle/>
          <a:p>
            <a:r>
              <a:rPr lang="en-US" sz="1600">
                <a:solidFill>
                  <a:schemeClr val="bg1"/>
                </a:solidFill>
              </a:rPr>
              <a:t>Learning Management System</a:t>
            </a:r>
            <a:r>
              <a:rPr lang="en-US" sz="1600"/>
              <a:t> </a:t>
            </a:r>
            <a:r>
              <a:rPr lang="en-US" sz="1800"/>
              <a:t>Integration</a:t>
            </a:r>
            <a:endParaRPr lang="en-US"/>
          </a:p>
        </p:txBody>
      </p:sp>
      <p:sp>
        <p:nvSpPr>
          <p:cNvPr id="11" name="HeaderGradient" hidden="1">
            <a:extLst>
              <a:ext uri="{FF2B5EF4-FFF2-40B4-BE49-F238E27FC236}">
                <a16:creationId xmlns:a16="http://schemas.microsoft.com/office/drawing/2014/main" id="{0E013C9D-2AB3-A62C-1B4F-E44559C7F15A}"/>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idebarText" hidden="1">
            <a:extLst>
              <a:ext uri="{FF2B5EF4-FFF2-40B4-BE49-F238E27FC236}">
                <a16:creationId xmlns:a16="http://schemas.microsoft.com/office/drawing/2014/main" id="{258E5A70-2D72-7CA0-D0D8-967F03334D71}"/>
              </a:ext>
            </a:extLst>
          </p:cNvPr>
          <p:cNvSpPr txBox="1"/>
          <p:nvPr/>
        </p:nvSpPr>
        <p:spPr>
          <a:xfrm>
            <a:off x="1" y="5818971"/>
            <a:ext cx="2285989" cy="274320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a:p>
            <a:pPr>
              <a:lnSpc>
                <a:spcPct val="110000"/>
              </a:lnSpc>
              <a:spcAft>
                <a:spcPts val="600"/>
              </a:spcAft>
              <a:defRPr/>
            </a:pP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pPr>
              <a:lnSpc>
                <a:spcPct val="110000"/>
              </a:lnSpc>
              <a:spcAft>
                <a:spcPts val="600"/>
              </a:spcAft>
              <a:defRPr/>
            </a:pPr>
            <a:b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58094D39-52C4-2D5B-822E-739EEED2CD91}"/>
              </a:ext>
            </a:extLst>
          </p:cNvPr>
          <p:cNvSpPr>
            <a:spLocks noGrp="1"/>
          </p:cNvSpPr>
          <p:nvPr>
            <p:ph type="body" sz="quarter" idx="14"/>
          </p:nvPr>
        </p:nvSpPr>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StrataTech’s OcuWeld project which allows trainees to login to their Canvas LMS account.</a:t>
            </a:r>
          </a:p>
          <a:p>
            <a:endParaRPr lang="en-US"/>
          </a:p>
        </p:txBody>
      </p:sp>
      <p:sp>
        <p:nvSpPr>
          <p:cNvPr id="20" name="Text Placeholder 3">
            <a:extLst>
              <a:ext uri="{FF2B5EF4-FFF2-40B4-BE49-F238E27FC236}">
                <a16:creationId xmlns:a16="http://schemas.microsoft.com/office/drawing/2014/main" id="{F44791D7-ECF9-B915-4389-DF65A0F49710}"/>
              </a:ext>
            </a:extLst>
          </p:cNvPr>
          <p:cNvSpPr>
            <a:spLocks noGrp="1"/>
          </p:cNvSpPr>
          <p:nvPr>
            <p:ph type="body" sz="quarter" idx="16"/>
          </p:nvPr>
        </p:nvSpPr>
        <p:spPr>
          <a:xfrm>
            <a:off x="2468563" y="2193925"/>
            <a:ext cx="3932237" cy="6319454"/>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recognizes the importance of integrating our training applications with Learning Management Systems (LMS) for our clients.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Web-based performance monitoring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offers trainers a user-friendly, and familiar, web-based portal to monitor trainees’ performance and progress. </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Efficient learning management: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LMS integration facilitates the management of training activities, reducing the administrative burden of manual tracking and reporting.</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engagement and motivation: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Progress-over-time tracking introduces an element of gamification, enhancing engagement and motivation levels.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Key features of this potential integration will include: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User Authentication: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will utilize either the LMS’s user authentication system or an independent authentication system to ensure secure access to training sessions. This flexible approach allows for a tailored solution that aligns with specific requirements and preferences.</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Session Records: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Upon completion of each training session, a detailed performance analysis report will be generated by the simulator. This report can then be uploaded to the LMS, providing an easily accessible record of each trainees’ progress over time.</a:t>
            </a:r>
          </a:p>
          <a:p>
            <a:pPr lvl="1">
              <a:spcBef>
                <a:spcPts val="0"/>
              </a:spcBef>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Progress Tracking: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integrated system will allow trainers to monitor trainee progress over time, identifying areas of strength and areas needing improvement. This data-driven approach can inform future training strategies and contribute to continuous improvement in training outcomes.</a:t>
            </a:r>
          </a:p>
          <a:p>
            <a:endParaRPr lang="en-US"/>
          </a:p>
        </p:txBody>
      </p:sp>
    </p:spTree>
    <p:extLst>
      <p:ext uri="{BB962C8B-B14F-4D97-AF65-F5344CB8AC3E}">
        <p14:creationId xmlns:p14="http://schemas.microsoft.com/office/powerpoint/2010/main" val="39185177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l="10423" t="2914" r="25653" b="3100"/>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6215826" cy="1366638"/>
          </a:xfrm>
        </p:spPr>
        <p:txBody>
          <a:bodyPr/>
          <a:lstStyle/>
          <a:p>
            <a:r>
              <a:rPr lang="en-US">
                <a:solidFill>
                  <a:schemeClr val="tx1"/>
                </a:solidFill>
              </a:rPr>
              <a:t>Multi-Language</a:t>
            </a:r>
            <a:r>
              <a:rPr lang="en-US"/>
              <a:t> Support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9" name="Graphic 8" descr="Handwash outline">
            <a:extLst>
              <a:ext uri="{FF2B5EF4-FFF2-40B4-BE49-F238E27FC236}">
                <a16:creationId xmlns:a16="http://schemas.microsoft.com/office/drawing/2014/main" id="{74091B71-2BE2-F6CC-2390-43A613A4D53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419396" y="3702744"/>
            <a:ext cx="822960" cy="822960"/>
          </a:xfrm>
          <a:prstGeom prst="rect">
            <a:avLst/>
          </a:prstGeom>
        </p:spPr>
      </p:pic>
      <p:pic>
        <p:nvPicPr>
          <p:cNvPr id="10" name="Graphic 2" descr="Cheers outline">
            <a:extLst>
              <a:ext uri="{FF2B5EF4-FFF2-40B4-BE49-F238E27FC236}">
                <a16:creationId xmlns:a16="http://schemas.microsoft.com/office/drawing/2014/main" id="{A9A4AE22-3BC8-5FF7-A801-8A9F433445E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785616" y="3749040"/>
            <a:ext cx="822960" cy="822960"/>
          </a:xfrm>
          <a:prstGeom prst="rect">
            <a:avLst/>
          </a:prstGeom>
        </p:spPr>
      </p:pic>
      <p:pic>
        <p:nvPicPr>
          <p:cNvPr id="11" name="Graphic 1" descr="Handshake outline">
            <a:extLst>
              <a:ext uri="{FF2B5EF4-FFF2-40B4-BE49-F238E27FC236}">
                <a16:creationId xmlns:a16="http://schemas.microsoft.com/office/drawing/2014/main" id="{7FEE1F98-DA8E-F248-84A2-9E230FC7DB0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151836" y="3714318"/>
            <a:ext cx="822960" cy="822960"/>
          </a:xfrm>
          <a:prstGeom prst="rect">
            <a:avLst/>
          </a:prstGeom>
        </p:spPr>
      </p:pic>
      <p:sp>
        <p:nvSpPr>
          <p:cNvPr id="12" name="TextBox 3">
            <a:extLst>
              <a:ext uri="{FF2B5EF4-FFF2-40B4-BE49-F238E27FC236}">
                <a16:creationId xmlns:a16="http://schemas.microsoft.com/office/drawing/2014/main" id="{1EBB227A-26AC-B9A3-59C6-FF55B076C004}"/>
              </a:ext>
            </a:extLst>
          </p:cNvPr>
          <p:cNvSpPr txBox="1"/>
          <p:nvPr/>
        </p:nvSpPr>
        <p:spPr>
          <a:xfrm>
            <a:off x="4895193" y="3428158"/>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Immersive</a:t>
            </a:r>
          </a:p>
        </p:txBody>
      </p:sp>
      <p:sp>
        <p:nvSpPr>
          <p:cNvPr id="13" name="TextBox 2">
            <a:extLst>
              <a:ext uri="{FF2B5EF4-FFF2-40B4-BE49-F238E27FC236}">
                <a16:creationId xmlns:a16="http://schemas.microsoft.com/office/drawing/2014/main" id="{6849D5D3-285C-EFD2-3FC7-F6733CD07BA8}"/>
              </a:ext>
            </a:extLst>
          </p:cNvPr>
          <p:cNvSpPr txBox="1"/>
          <p:nvPr/>
        </p:nvSpPr>
        <p:spPr>
          <a:xfrm>
            <a:off x="3261413"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Collaborative</a:t>
            </a:r>
          </a:p>
        </p:txBody>
      </p:sp>
      <p:sp>
        <p:nvSpPr>
          <p:cNvPr id="14" name="TextBox 1">
            <a:extLst>
              <a:ext uri="{FF2B5EF4-FFF2-40B4-BE49-F238E27FC236}">
                <a16:creationId xmlns:a16="http://schemas.microsoft.com/office/drawing/2014/main" id="{65214D98-3C4B-D030-F808-C2485F59D9DE}"/>
              </a:ext>
            </a:extLst>
          </p:cNvPr>
          <p:cNvSpPr txBox="1"/>
          <p:nvPr/>
        </p:nvSpPr>
        <p:spPr>
          <a:xfrm>
            <a:off x="1627632" y="3428158"/>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Inclusive</a:t>
            </a:r>
          </a:p>
        </p:txBody>
      </p:sp>
    </p:spTree>
    <p:extLst>
      <p:ext uri="{BB962C8B-B14F-4D97-AF65-F5344CB8AC3E}">
        <p14:creationId xmlns:p14="http://schemas.microsoft.com/office/powerpoint/2010/main" val="29922462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ACD2-1A5D-0E12-048B-BDE6903C93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3FFED0D-FD0A-3E0E-4F73-0865E08F5072}"/>
              </a:ext>
            </a:extLst>
          </p:cNvPr>
          <p:cNvPicPr>
            <a:picLocks noGrp="1" noChangeAspect="1"/>
          </p:cNvPicPr>
          <p:nvPr>
            <p:ph type="pic" sz="quarter" idx="10"/>
          </p:nvPr>
        </p:nvPicPr>
        <p:blipFill rotWithShape="1">
          <a:blip r:embed="rId2"/>
          <a:srcRect l="750" r="750"/>
          <a:stretch/>
        </p:blipFill>
        <p:spPr/>
      </p:pic>
      <p:sp>
        <p:nvSpPr>
          <p:cNvPr id="3" name="Text Placeholder 2">
            <a:extLst>
              <a:ext uri="{FF2B5EF4-FFF2-40B4-BE49-F238E27FC236}">
                <a16:creationId xmlns:a16="http://schemas.microsoft.com/office/drawing/2014/main" id="{F9BEECCE-AF3E-7D14-426F-8B3FEA4BE22B}"/>
              </a:ext>
            </a:extLst>
          </p:cNvPr>
          <p:cNvSpPr>
            <a:spLocks noGrp="1"/>
          </p:cNvSpPr>
          <p:nvPr>
            <p:ph type="body" sz="quarter" idx="13"/>
          </p:nvPr>
        </p:nvSpPr>
        <p:spPr>
          <a:xfrm>
            <a:off x="182879" y="6319281"/>
            <a:ext cx="2014515" cy="1548812"/>
          </a:xfrm>
        </p:spPr>
        <p:txBody>
          <a:bodyPr/>
          <a:lstStyle/>
          <a:p>
            <a:pPr>
              <a:spcAft>
                <a:spcPts val="600"/>
              </a:spcAft>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CATERPILLAR</a:t>
            </a:r>
          </a:p>
          <a:p>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Though the feature was not implemented in the final release application, the Caterpillar simulator was originally designed to include both English and </a:t>
            </a:r>
            <a:b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i="1" cap="none" spc="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Spanish text.</a:t>
            </a:r>
            <a:endParaRPr lang="en-US" cap="none" spc="0"/>
          </a:p>
        </p:txBody>
      </p:sp>
      <p:sp>
        <p:nvSpPr>
          <p:cNvPr id="5" name="Text Placeholder 4">
            <a:extLst>
              <a:ext uri="{FF2B5EF4-FFF2-40B4-BE49-F238E27FC236}">
                <a16:creationId xmlns:a16="http://schemas.microsoft.com/office/drawing/2014/main" id="{6A4582A9-B59D-7048-75E7-595102CF4FC1}"/>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Global Reach </a:t>
            </a:r>
          </a:p>
          <a:p>
            <a:pPr algn="r" defTabSz="457200"/>
            <a:r>
              <a:rPr lang="en-US" sz="1800" cap="all">
                <a:latin typeface="Roboto Condensed" panose="02000000000000000000" pitchFamily="2" charset="0"/>
                <a:ea typeface="Roboto Condensed" panose="02000000000000000000" pitchFamily="2" charset="0"/>
              </a:rPr>
              <a:t>with a </a:t>
            </a:r>
          </a:p>
          <a:p>
            <a:pPr algn="r" defTabSz="457200"/>
            <a:r>
              <a:rPr lang="en-US" sz="1800" cap="all">
                <a:latin typeface="Roboto Condensed" panose="02000000000000000000" pitchFamily="2" charset="0"/>
                <a:ea typeface="Roboto Condensed" panose="02000000000000000000" pitchFamily="2" charset="0"/>
              </a:rPr>
              <a:t>Local Touch</a:t>
            </a:r>
          </a:p>
          <a:p>
            <a:endParaRPr lang="en-US"/>
          </a:p>
        </p:txBody>
      </p:sp>
      <p:sp>
        <p:nvSpPr>
          <p:cNvPr id="16" name="Text Placeholder 15">
            <a:extLst>
              <a:ext uri="{FF2B5EF4-FFF2-40B4-BE49-F238E27FC236}">
                <a16:creationId xmlns:a16="http://schemas.microsoft.com/office/drawing/2014/main" id="{3BAD613A-C23E-E0A3-C973-09E894974A05}"/>
              </a:ext>
            </a:extLst>
          </p:cNvPr>
          <p:cNvSpPr>
            <a:spLocks noGrp="1"/>
          </p:cNvSpPr>
          <p:nvPr>
            <p:ph type="body" sz="quarter" idx="16"/>
          </p:nvPr>
        </p:nvSpPr>
        <p:spPr>
          <a:xfrm>
            <a:off x="2468880" y="2194560"/>
            <a:ext cx="3931920" cy="5772769"/>
          </a:xfrm>
        </p:spPr>
        <p:txBody>
          <a:bodyPr/>
          <a:lstStyle/>
          <a:p>
            <a:pPr>
              <a:spcBef>
                <a:spcPts val="0"/>
              </a:spcBef>
            </a:pPr>
            <a:r>
              <a:rPr lang="en-US" sz="1200"/>
              <a:t>Supporting multiple languages in a virtual reality (VR) training simulator offers a range of benefits that enhance the learning experience and accessibility for users globally. </a:t>
            </a:r>
          </a:p>
          <a:p>
            <a:pPr lvl="1">
              <a:spcBef>
                <a:spcPts val="0"/>
              </a:spcBef>
            </a:pPr>
            <a:r>
              <a:rPr lang="en-US" sz="1200" b="1"/>
              <a:t>Inclusivity:</a:t>
            </a:r>
            <a:r>
              <a:rPr lang="en-US" sz="1200"/>
              <a:t> Users from different linguistic backgrounds can engage with the training content in their native language, which significantly improves comprehension and retention. This is particularly important in complex or technical training scenarios, where understanding nuances is crucial.</a:t>
            </a:r>
          </a:p>
          <a:p>
            <a:pPr lvl="1">
              <a:spcBef>
                <a:spcPts val="0"/>
              </a:spcBef>
            </a:pPr>
            <a:r>
              <a:rPr lang="en-US" sz="1200" b="1"/>
              <a:t>Global collaboration: </a:t>
            </a:r>
            <a:r>
              <a:rPr lang="en-US" sz="1200"/>
              <a:t>Trainees from various parts of the world can participate in the same training sessions, promoting a more integrated and diverse learning environment. This aspect is especially beneficial for multinational corporations and organizations that operate across different countries, as it ensures consistent training standards and experiences for all employees.</a:t>
            </a:r>
          </a:p>
          <a:p>
            <a:pPr lvl="1">
              <a:spcBef>
                <a:spcPts val="0"/>
              </a:spcBef>
            </a:pPr>
            <a:r>
              <a:rPr lang="en-US" sz="1200" b="1"/>
              <a:t>Scalability:</a:t>
            </a:r>
            <a:r>
              <a:rPr lang="en-US" sz="1200"/>
              <a:t> Organizations may deploy the same training content across multiple regions without the need for customization. This not only saves time and resources but also ensures that the quality and consistency of the training content are maintained across different languages.</a:t>
            </a:r>
          </a:p>
          <a:p>
            <a:pPr lvl="1">
              <a:spcBef>
                <a:spcPts val="0"/>
              </a:spcBef>
            </a:pPr>
            <a:r>
              <a:rPr lang="en-US" sz="1200" b="1"/>
              <a:t>Cognitive engagement and immersion: </a:t>
            </a:r>
            <a:r>
              <a:rPr lang="en-US" sz="1200"/>
              <a:t>When users interact with the simulator in their native language, they are more likely to be fully engaged and immersed in the training scenario. This heightened level of engagement enhances the effectiveness of the training, as users are more focused and motivated to learn.</a:t>
            </a:r>
          </a:p>
          <a:p>
            <a:pPr>
              <a:spcBef>
                <a:spcPts val="0"/>
              </a:spcBef>
            </a:pPr>
            <a:endParaRPr lang="en-US" sz="1200"/>
          </a:p>
          <a:p>
            <a:endParaRPr lang="en-US"/>
          </a:p>
        </p:txBody>
      </p:sp>
      <p:sp>
        <p:nvSpPr>
          <p:cNvPr id="15" name="HeaderGradient">
            <a:extLst>
              <a:ext uri="{FF2B5EF4-FFF2-40B4-BE49-F238E27FC236}">
                <a16:creationId xmlns:a16="http://schemas.microsoft.com/office/drawing/2014/main" id="{E30788F0-586F-E969-506B-E40166F7B6EE}"/>
              </a:ext>
            </a:extLst>
          </p:cNvPr>
          <p:cNvSpPr/>
          <p:nvPr/>
        </p:nvSpPr>
        <p:spPr>
          <a:xfrm>
            <a:off x="0" y="0"/>
            <a:ext cx="6857999" cy="2011680"/>
          </a:xfrm>
          <a:prstGeom prst="rect">
            <a:avLst/>
          </a:prstGeom>
          <a:gradFill flip="none" rotWithShape="1">
            <a:gsLst>
              <a:gs pos="0">
                <a:schemeClr val="tx2">
                  <a:lumMod val="50000"/>
                  <a:alpha val="79000"/>
                </a:schemeClr>
              </a:gs>
              <a:gs pos="34000">
                <a:schemeClr val="tx2">
                  <a:lumMod val="5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FBF7631-17D7-EC4D-2954-FAA8A2E0E7A8}"/>
              </a:ext>
            </a:extLst>
          </p:cNvPr>
          <p:cNvSpPr>
            <a:spLocks noGrp="1"/>
          </p:cNvSpPr>
          <p:nvPr>
            <p:ph type="title"/>
          </p:nvPr>
        </p:nvSpPr>
        <p:spPr/>
        <p:txBody>
          <a:bodyPr/>
          <a:lstStyle/>
          <a:p>
            <a:r>
              <a:rPr lang="en-US">
                <a:solidFill>
                  <a:schemeClr val="bg1"/>
                </a:solidFill>
              </a:rPr>
              <a:t>Multi-Language</a:t>
            </a:r>
            <a:r>
              <a:rPr lang="en-US"/>
              <a:t> Support</a:t>
            </a:r>
          </a:p>
        </p:txBody>
      </p:sp>
      <p:sp>
        <p:nvSpPr>
          <p:cNvPr id="2" name="EDIT tag" hidden="1">
            <a:extLst>
              <a:ext uri="{FF2B5EF4-FFF2-40B4-BE49-F238E27FC236}">
                <a16:creationId xmlns:a16="http://schemas.microsoft.com/office/drawing/2014/main" id="{9BA2F833-A740-506F-8A5A-328785F1D78C}"/>
              </a:ext>
            </a:extLst>
          </p:cNvPr>
          <p:cNvSpPr txBox="1"/>
          <p:nvPr/>
        </p:nvSpPr>
        <p:spPr>
          <a:xfrm rot="20805525">
            <a:off x="1449190" y="3904695"/>
            <a:ext cx="2674641" cy="1015663"/>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pic>
        <p:nvPicPr>
          <p:cNvPr id="6" name="Picture 5">
            <a:extLst>
              <a:ext uri="{FF2B5EF4-FFF2-40B4-BE49-F238E27FC236}">
                <a16:creationId xmlns:a16="http://schemas.microsoft.com/office/drawing/2014/main" id="{3BF20B4A-2A8C-6C30-55B3-EB7AF84CB532}"/>
              </a:ext>
            </a:extLst>
          </p:cNvPr>
          <p:cNvPicPr>
            <a:picLocks noChangeAspect="1"/>
          </p:cNvPicPr>
          <p:nvPr/>
        </p:nvPicPr>
        <p:blipFill rotWithShape="1">
          <a:blip r:embed="rId3"/>
          <a:srcRect l="11831" t="37647" r="54836" b="1670"/>
          <a:stretch/>
        </p:blipFill>
        <p:spPr>
          <a:xfrm>
            <a:off x="0" y="3863662"/>
            <a:ext cx="2286000" cy="2340936"/>
          </a:xfrm>
          <a:prstGeom prst="rect">
            <a:avLst/>
          </a:prstGeom>
        </p:spPr>
      </p:pic>
    </p:spTree>
    <p:extLst>
      <p:ext uri="{BB962C8B-B14F-4D97-AF65-F5344CB8AC3E}">
        <p14:creationId xmlns:p14="http://schemas.microsoft.com/office/powerpoint/2010/main" val="25558961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0879" t="3300" b="14178"/>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199" y="6949440"/>
            <a:ext cx="7195931" cy="1366638"/>
          </a:xfrm>
        </p:spPr>
        <p:txBody>
          <a:bodyPr/>
          <a:lstStyle/>
          <a:p>
            <a:r>
              <a:rPr lang="en-US" sz="3600">
                <a:solidFill>
                  <a:schemeClr val="tx1"/>
                </a:solidFill>
              </a:rPr>
              <a:t>Real-World Controls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WRITE tag" hidden="1">
            <a:extLst>
              <a:ext uri="{FF2B5EF4-FFF2-40B4-BE49-F238E27FC236}">
                <a16:creationId xmlns:a16="http://schemas.microsoft.com/office/drawing/2014/main" id="{4E628AF4-5755-4B51-C256-4291DC4D71A3}"/>
              </a:ext>
            </a:extLst>
          </p:cNvPr>
          <p:cNvSpPr txBox="1"/>
          <p:nvPr/>
        </p:nvSpPr>
        <p:spPr>
          <a:xfrm rot="20805525">
            <a:off x="2203824" y="4139705"/>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6325439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CF2F-EF5C-4E59-C67B-931F18820060}"/>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8E3FF29-9D42-DAB1-8CF5-AC784F865224}"/>
              </a:ext>
            </a:extLst>
          </p:cNvPr>
          <p:cNvPicPr>
            <a:picLocks noGrp="1" noChangeAspect="1"/>
          </p:cNvPicPr>
          <p:nvPr>
            <p:ph type="pic" sz="quarter" idx="10"/>
          </p:nvPr>
        </p:nvPicPr>
        <p:blipFill rotWithShape="1">
          <a:blip r:embed="rId2"/>
          <a:srcRect t="26605" b="5093"/>
          <a:stretch/>
        </p:blipFill>
        <p:spPr>
          <a:xfrm>
            <a:off x="0" y="0"/>
            <a:ext cx="6858000" cy="2011680"/>
          </a:xfrm>
        </p:spPr>
      </p:pic>
      <p:sp>
        <p:nvSpPr>
          <p:cNvPr id="11" name="HeaderGradient">
            <a:extLst>
              <a:ext uri="{FF2B5EF4-FFF2-40B4-BE49-F238E27FC236}">
                <a16:creationId xmlns:a16="http://schemas.microsoft.com/office/drawing/2014/main" id="{8FE4E80E-B435-F583-1CC6-1CAB3ED377B0}"/>
              </a:ext>
            </a:extLst>
          </p:cNvPr>
          <p:cNvSpPr/>
          <p:nvPr/>
        </p:nvSpPr>
        <p:spPr>
          <a:xfrm>
            <a:off x="0" y="0"/>
            <a:ext cx="6857999" cy="2011680"/>
          </a:xfrm>
          <a:prstGeom prst="rect">
            <a:avLst/>
          </a:prstGeom>
          <a:gradFill flip="none" rotWithShape="1">
            <a:gsLst>
              <a:gs pos="0">
                <a:schemeClr val="tx1">
                  <a:lumMod val="95000"/>
                  <a:lumOff val="5000"/>
                  <a:alpha val="57000"/>
                </a:schemeClr>
              </a:gs>
              <a:gs pos="3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FEA08D1-BE8F-9DE2-185A-4C64E9D706B1}"/>
              </a:ext>
            </a:extLst>
          </p:cNvPr>
          <p:cNvSpPr>
            <a:spLocks noGrp="1"/>
          </p:cNvSpPr>
          <p:nvPr>
            <p:ph type="title"/>
          </p:nvPr>
        </p:nvSpPr>
        <p:spPr>
          <a:xfrm>
            <a:off x="457200" y="1600201"/>
            <a:ext cx="6319284" cy="411480"/>
          </a:xfrm>
        </p:spPr>
        <p:txBody>
          <a:bodyPr/>
          <a:lstStyle/>
          <a:p>
            <a:r>
              <a:rPr lang="en-US">
                <a:solidFill>
                  <a:schemeClr val="bg1"/>
                </a:solidFill>
              </a:rPr>
              <a:t>Real-World</a:t>
            </a:r>
            <a:r>
              <a:rPr lang="en-US"/>
              <a:t> </a:t>
            </a:r>
            <a:r>
              <a:rPr lang="en-US">
                <a:solidFill>
                  <a:schemeClr val="bg1"/>
                </a:solidFill>
              </a:rPr>
              <a:t>Controls</a:t>
            </a:r>
            <a:r>
              <a:rPr lang="en-US"/>
              <a:t> Integration</a:t>
            </a:r>
          </a:p>
        </p:txBody>
      </p:sp>
      <p:pic>
        <p:nvPicPr>
          <p:cNvPr id="18" name="Picture Placeholder 17">
            <a:extLst>
              <a:ext uri="{FF2B5EF4-FFF2-40B4-BE49-F238E27FC236}">
                <a16:creationId xmlns:a16="http://schemas.microsoft.com/office/drawing/2014/main" id="{641D8B90-3E9F-CE2B-8437-7600C30078C5}"/>
              </a:ext>
            </a:extLst>
          </p:cNvPr>
          <p:cNvPicPr>
            <a:picLocks noGrp="1" noChangeAspect="1"/>
          </p:cNvPicPr>
          <p:nvPr>
            <p:ph type="pic" sz="quarter" idx="17"/>
          </p:nvPr>
        </p:nvPicPr>
        <p:blipFill rotWithShape="1">
          <a:blip r:embed="rId3"/>
          <a:srcRect l="11270" t="2039" r="12220" b="13630"/>
          <a:stretch/>
        </p:blipFill>
        <p:spPr>
          <a:xfrm flipH="1">
            <a:off x="-1" y="3798556"/>
            <a:ext cx="2285972" cy="2821984"/>
          </a:xfrm>
        </p:spPr>
      </p:pic>
      <p:sp>
        <p:nvSpPr>
          <p:cNvPr id="8" name="Text Placeholder 7">
            <a:extLst>
              <a:ext uri="{FF2B5EF4-FFF2-40B4-BE49-F238E27FC236}">
                <a16:creationId xmlns:a16="http://schemas.microsoft.com/office/drawing/2014/main" id="{14B174CA-ECF3-559D-3B9F-0DC0376BB41A}"/>
              </a:ext>
            </a:extLst>
          </p:cNvPr>
          <p:cNvSpPr>
            <a:spLocks noGrp="1"/>
          </p:cNvSpPr>
          <p:nvPr>
            <p:ph type="body" sz="quarter" idx="15"/>
          </p:nvPr>
        </p:nvSpPr>
        <p:spPr/>
        <p:txBody>
          <a:bodyPr/>
          <a:lstStyle/>
          <a:p>
            <a:r>
              <a:rPr lang="en-US"/>
              <a:t>Real controls,</a:t>
            </a:r>
          </a:p>
          <a:p>
            <a:r>
              <a:rPr lang="en-US"/>
              <a:t>Real skills</a:t>
            </a:r>
          </a:p>
        </p:txBody>
      </p:sp>
      <p:sp>
        <p:nvSpPr>
          <p:cNvPr id="15" name="Text Placeholder 14">
            <a:extLst>
              <a:ext uri="{FF2B5EF4-FFF2-40B4-BE49-F238E27FC236}">
                <a16:creationId xmlns:a16="http://schemas.microsoft.com/office/drawing/2014/main" id="{F5C64421-469B-A99E-2AC2-7AA57C49D440}"/>
              </a:ext>
            </a:extLst>
          </p:cNvPr>
          <p:cNvSpPr>
            <a:spLocks noGrp="1"/>
          </p:cNvSpPr>
          <p:nvPr>
            <p:ph type="body" sz="quarter" idx="16"/>
          </p:nvPr>
        </p:nvSpPr>
        <p:spPr/>
        <p:txBody>
          <a:bodyPr/>
          <a:lstStyle/>
          <a:p>
            <a:r>
              <a:rPr lang="en-US" sz="1200"/>
              <a:t>The simulator will be designed with the option to integrate with real-world physical cab controls. This option is a significant aspect of the simulator's design, with benefits including:</a:t>
            </a:r>
          </a:p>
          <a:p>
            <a:pPr lvl="1"/>
            <a:r>
              <a:rPr lang="en-US" sz="1200" b="1"/>
              <a:t>Enhanced Realism: </a:t>
            </a:r>
            <a:r>
              <a:rPr lang="en-US" sz="1200"/>
              <a:t>In addition to the robust virtual control setup, the supplementary physical controls feature further enhances the realism of the training experience. Integrating these controls using a CANBUS to USB system supports the seamless blend between virtual and physical elements in the simulator.</a:t>
            </a:r>
          </a:p>
          <a:p>
            <a:pPr lvl="1"/>
            <a:r>
              <a:rPr lang="en-US" sz="1200" b="1"/>
              <a:t>Seamless Transition and Practical Skills: </a:t>
            </a:r>
            <a:r>
              <a:rPr lang="en-US" sz="1200"/>
              <a:t>Whether trainees practice with virtual controls or physical controls, the focus remains on ensuring a smooth transition to real-world operations. Virtual controls provide a solid foundation, while the physical controls build upon this base to familiarize trainees with the feel of the physical equipment they will use in the field.</a:t>
            </a:r>
          </a:p>
          <a:p>
            <a:pPr lvl="1"/>
            <a:r>
              <a:rPr lang="en-US" sz="1200" b="1"/>
              <a:t>Adaptable and Comprehensive Training Solution:</a:t>
            </a:r>
            <a:r>
              <a:rPr lang="en-US" sz="1200"/>
              <a:t> </a:t>
            </a:r>
            <a:r>
              <a:rPr lang="en-US" sz="1200">
                <a:solidFill>
                  <a:srgbClr val="595959"/>
                </a:solidFill>
              </a:rPr>
              <a:t>The simulator will provide a comprehensive and adaptable training solution. The virtual controls serve as the core of the training experience, versatile enough to be effective in various training contexts. The optional physical controls are an enhancement, offering an additional layer of realism for those who seek a more hands-on approach.</a:t>
            </a:r>
          </a:p>
          <a:p>
            <a:endParaRPr lang="en-US" sz="1200"/>
          </a:p>
        </p:txBody>
      </p:sp>
      <p:sp>
        <p:nvSpPr>
          <p:cNvPr id="16" name="Text Placeholder 15">
            <a:extLst>
              <a:ext uri="{FF2B5EF4-FFF2-40B4-BE49-F238E27FC236}">
                <a16:creationId xmlns:a16="http://schemas.microsoft.com/office/drawing/2014/main" id="{8E1AAE1F-4B80-7E8F-0360-1C8A74B4329C}"/>
              </a:ext>
            </a:extLst>
          </p:cNvPr>
          <p:cNvSpPr>
            <a:spLocks noGrp="1"/>
          </p:cNvSpPr>
          <p:nvPr>
            <p:ph type="body" sz="quarter" idx="14"/>
          </p:nvPr>
        </p:nvSpPr>
        <p:spPr>
          <a:xfrm>
            <a:off x="182880" y="7067932"/>
            <a:ext cx="1918970" cy="1422030"/>
          </a:xfrm>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joystick controllers integrated </a:t>
            </a:r>
            <a:r>
              <a:rPr lang="en-US"/>
              <a:t>with our training simulator for GGS play a crucial role in building deicing skills, helping the trainee build muscle memory that translated directly to real-world equipment.</a:t>
            </a:r>
          </a:p>
        </p:txBody>
      </p:sp>
      <p:sp>
        <p:nvSpPr>
          <p:cNvPr id="19" name="Text Placeholder 18">
            <a:extLst>
              <a:ext uri="{FF2B5EF4-FFF2-40B4-BE49-F238E27FC236}">
                <a16:creationId xmlns:a16="http://schemas.microsoft.com/office/drawing/2014/main" id="{C676D3BD-B629-E4C3-A27A-A0CDCA9FBD96}"/>
              </a:ext>
            </a:extLst>
          </p:cNvPr>
          <p:cNvSpPr>
            <a:spLocks noGrp="1"/>
          </p:cNvSpPr>
          <p:nvPr>
            <p:ph type="body" sz="quarter" idx="13"/>
          </p:nvPr>
        </p:nvSpPr>
        <p:spPr>
          <a:xfrm>
            <a:off x="182880" y="6634324"/>
            <a:ext cx="1918970" cy="433608"/>
          </a:xfrm>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Global Ground Support</a:t>
            </a:r>
          </a:p>
        </p:txBody>
      </p:sp>
    </p:spTree>
    <p:extLst>
      <p:ext uri="{BB962C8B-B14F-4D97-AF65-F5344CB8AC3E}">
        <p14:creationId xmlns:p14="http://schemas.microsoft.com/office/powerpoint/2010/main" val="28040577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7428" r="15184"/>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Lesson </a:t>
            </a:r>
            <a:br>
              <a:rPr lang="en-US">
                <a:solidFill>
                  <a:schemeClr val="tx1"/>
                </a:solidFill>
              </a:rPr>
            </a:br>
            <a:r>
              <a:rPr lang="en-US"/>
              <a:t>Builder</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hidden="1">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hidden="1">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hidden="1">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hidden="1">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550823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C763-B080-4DA3-E39B-342A46366CE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2C86242B-E282-82BF-A72B-B17A0CCBB27D}"/>
              </a:ext>
            </a:extLst>
          </p:cNvPr>
          <p:cNvPicPr>
            <a:picLocks noGrp="1" noChangeAspect="1"/>
          </p:cNvPicPr>
          <p:nvPr>
            <p:ph type="pic" sz="quarter" idx="10"/>
          </p:nvPr>
        </p:nvPicPr>
        <p:blipFill>
          <a:blip r:embed="rId3"/>
          <a:srcRect t="26" b="26"/>
          <a:stretch/>
        </p:blipFill>
        <p:spPr/>
      </p:pic>
      <p:sp>
        <p:nvSpPr>
          <p:cNvPr id="5" name="Text Placeholder 4">
            <a:extLst>
              <a:ext uri="{FF2B5EF4-FFF2-40B4-BE49-F238E27FC236}">
                <a16:creationId xmlns:a16="http://schemas.microsoft.com/office/drawing/2014/main" id="{196B6604-8AF7-5E92-7215-F2BA588B25D3}"/>
              </a:ext>
            </a:extLst>
          </p:cNvPr>
          <p:cNvSpPr>
            <a:spLocks noGrp="1"/>
          </p:cNvSpPr>
          <p:nvPr>
            <p:ph type="body" sz="quarter" idx="15"/>
          </p:nvPr>
        </p:nvSpPr>
        <p:spPr/>
        <p:txBody>
          <a:bodyPr/>
          <a:lstStyle/>
          <a:p>
            <a:pPr algn="r" defTabSz="457200"/>
            <a:r>
              <a:rPr lang="en-US"/>
              <a:t>Buildable lessons, infinite possibilities</a:t>
            </a:r>
            <a:endParaRPr lang="en-US" sz="1800" cap="all">
              <a:latin typeface="Roboto Condensed" panose="02000000000000000000" pitchFamily="2" charset="0"/>
              <a:ea typeface="Roboto Condensed" panose="02000000000000000000" pitchFamily="2" charset="0"/>
            </a:endParaRPr>
          </a:p>
          <a:p>
            <a:endParaRPr lang="en-US"/>
          </a:p>
        </p:txBody>
      </p:sp>
      <p:sp>
        <p:nvSpPr>
          <p:cNvPr id="12" name="Text Placeholder 11">
            <a:extLst>
              <a:ext uri="{FF2B5EF4-FFF2-40B4-BE49-F238E27FC236}">
                <a16:creationId xmlns:a16="http://schemas.microsoft.com/office/drawing/2014/main" id="{38A5C57B-88A3-1E94-C59F-E00D8AC5B327}"/>
              </a:ext>
            </a:extLst>
          </p:cNvPr>
          <p:cNvSpPr>
            <a:spLocks noGrp="1"/>
          </p:cNvSpPr>
          <p:nvPr>
            <p:ph type="body" sz="quarter" idx="16"/>
          </p:nvPr>
        </p:nvSpPr>
        <p:spPr/>
        <p:txBody>
          <a:bodyPr/>
          <a:lstStyle/>
          <a:p>
            <a:pPr>
              <a:spcBef>
                <a:spcPts val="0"/>
              </a:spcBef>
            </a:pPr>
            <a:r>
              <a:rPr lang="en-US" sz="1050"/>
              <a:t>The Lesson Builder is a no-code authoring tool that enables trainers and instructors to create custom training lessons using predefined assets, environments, and interactive elements—all within the simulator’s framework. Users can configure objectives, define step-by-step instructions, and set pass/fail conditions through a user-friendly interface without requiring programming skills. Lessons can be saved locally or shared via an online library, allowing users to browse, download, and integrate community-developed modules. This fosters knowledge sharing and continuous improvement, giving organizations access to a growing repository of ready-to-use training content without extensive development effort. Here's how it works.</a:t>
            </a:r>
          </a:p>
          <a:p>
            <a:pPr lvl="1">
              <a:spcBef>
                <a:spcPts val="0"/>
              </a:spcBef>
            </a:pPr>
            <a:r>
              <a:rPr lang="en-US" sz="1050" b="1"/>
              <a:t>No-Code Lesson Creation: </a:t>
            </a:r>
            <a:r>
              <a:rPr lang="en-US" sz="1050"/>
              <a:t>Users can build custom training scenarios using an intuitive drag-and-drop interface without requiring programming skills.</a:t>
            </a:r>
          </a:p>
          <a:p>
            <a:pPr lvl="1">
              <a:spcBef>
                <a:spcPts val="0"/>
              </a:spcBef>
            </a:pPr>
            <a:r>
              <a:rPr lang="en-US" sz="1050" b="1"/>
              <a:t>Predefined Assets &amp; Environments: </a:t>
            </a:r>
            <a:r>
              <a:rPr lang="en-US" sz="1050"/>
              <a:t>Leverage built-in simulator assets, environments, and interactive elements to construct realistic training scenarios.</a:t>
            </a:r>
          </a:p>
          <a:p>
            <a:pPr lvl="1">
              <a:spcBef>
                <a:spcPts val="0"/>
              </a:spcBef>
            </a:pPr>
            <a:r>
              <a:rPr lang="en-US" sz="1050" b="1"/>
              <a:t>Step-by-Step Instructions: </a:t>
            </a:r>
            <a:r>
              <a:rPr lang="en-US" sz="1050"/>
              <a:t>Define structured workflows, including instructional prompts, tool usage steps, and decision points.</a:t>
            </a:r>
          </a:p>
          <a:p>
            <a:pPr lvl="1">
              <a:spcBef>
                <a:spcPts val="0"/>
              </a:spcBef>
            </a:pPr>
            <a:r>
              <a:rPr lang="en-US" sz="1050" b="1"/>
              <a:t>Pass/Fail Conditions: </a:t>
            </a:r>
            <a:r>
              <a:rPr lang="en-US" sz="1050"/>
              <a:t>Set performance criteria, such as time limits, accuracy requirements, or task completion metrics.</a:t>
            </a:r>
          </a:p>
          <a:p>
            <a:pPr lvl="1">
              <a:spcBef>
                <a:spcPts val="0"/>
              </a:spcBef>
            </a:pPr>
            <a:r>
              <a:rPr lang="en-US" sz="1050" b="1"/>
              <a:t>Assessment &amp; Feedback:</a:t>
            </a:r>
            <a:r>
              <a:rPr lang="en-US" sz="1050"/>
              <a:t> Integrate automatic performance tracking with real-time feedback and post-lesson evaluation.</a:t>
            </a:r>
          </a:p>
          <a:p>
            <a:pPr lvl="1">
              <a:spcBef>
                <a:spcPts val="0"/>
              </a:spcBef>
            </a:pPr>
            <a:r>
              <a:rPr lang="en-US" sz="1050" b="1"/>
              <a:t>Scenario Testing &amp; Preview: </a:t>
            </a:r>
            <a:r>
              <a:rPr lang="en-US" sz="1050"/>
              <a:t>Run and test lessons within the simulator before saving and publishing.</a:t>
            </a:r>
          </a:p>
          <a:p>
            <a:pPr lvl="1">
              <a:spcBef>
                <a:spcPts val="0"/>
              </a:spcBef>
            </a:pPr>
            <a:r>
              <a:rPr lang="en-US" sz="1050" b="1"/>
              <a:t>Online Lesson Library: </a:t>
            </a:r>
            <a:r>
              <a:rPr lang="en-US" sz="1050"/>
              <a:t>Browse, download, and utilize lessons created by other users, fostering knowledge exchange and best practices.</a:t>
            </a:r>
          </a:p>
          <a:p>
            <a:pPr lvl="1">
              <a:spcBef>
                <a:spcPts val="0"/>
              </a:spcBef>
            </a:pPr>
            <a:r>
              <a:rPr lang="en-US" sz="1050" b="1"/>
              <a:t>Multi Edit Access:</a:t>
            </a:r>
            <a:r>
              <a:rPr lang="en-US" sz="1050"/>
              <a:t> Enable training team members to access, use, and edit created lessons, facilitating collaboration and refinement.</a:t>
            </a:r>
          </a:p>
          <a:p>
            <a:pPr lvl="1">
              <a:spcBef>
                <a:spcPts val="0"/>
              </a:spcBef>
            </a:pPr>
            <a:r>
              <a:rPr lang="en-US" sz="1050" b="1"/>
              <a:t>Version Control &amp; Updates: </a:t>
            </a:r>
            <a:r>
              <a:rPr lang="en-US" sz="1050"/>
              <a:t>Allow lesson creators to update and improve their lessons over time, with version tracking for transparency</a:t>
            </a:r>
          </a:p>
          <a:p>
            <a:endParaRPr lang="en-US" sz="1100"/>
          </a:p>
        </p:txBody>
      </p:sp>
      <p:sp>
        <p:nvSpPr>
          <p:cNvPr id="15" name="HeaderGradient">
            <a:extLst>
              <a:ext uri="{FF2B5EF4-FFF2-40B4-BE49-F238E27FC236}">
                <a16:creationId xmlns:a16="http://schemas.microsoft.com/office/drawing/2014/main" id="{2AFD8F79-2598-A450-EAA5-72E5F5BCAEE6}"/>
              </a:ext>
            </a:extLst>
          </p:cNvPr>
          <p:cNvSpPr/>
          <p:nvPr/>
        </p:nvSpPr>
        <p:spPr>
          <a:xfrm>
            <a:off x="0" y="0"/>
            <a:ext cx="6857999" cy="2011680"/>
          </a:xfrm>
          <a:prstGeom prst="rect">
            <a:avLst/>
          </a:prstGeom>
          <a:gradFill flip="none" rotWithShape="1">
            <a:gsLst>
              <a:gs pos="0">
                <a:schemeClr val="tx1">
                  <a:lumMod val="95000"/>
                  <a:lumOff val="5000"/>
                  <a:alpha val="60000"/>
                </a:schemeClr>
              </a:gs>
              <a:gs pos="43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22E295C-4D90-1E6C-A88E-7D2D48DA43C3}"/>
              </a:ext>
            </a:extLst>
          </p:cNvPr>
          <p:cNvSpPr>
            <a:spLocks noGrp="1"/>
          </p:cNvSpPr>
          <p:nvPr>
            <p:ph type="title"/>
          </p:nvPr>
        </p:nvSpPr>
        <p:spPr/>
        <p:txBody>
          <a:bodyPr/>
          <a:lstStyle/>
          <a:p>
            <a:r>
              <a:rPr lang="en-US">
                <a:solidFill>
                  <a:schemeClr val="bg1"/>
                </a:solidFill>
              </a:rPr>
              <a:t>Lesson</a:t>
            </a:r>
            <a:r>
              <a:rPr lang="en-US"/>
              <a:t> Builder</a:t>
            </a:r>
          </a:p>
        </p:txBody>
      </p:sp>
    </p:spTree>
    <p:extLst>
      <p:ext uri="{BB962C8B-B14F-4D97-AF65-F5344CB8AC3E}">
        <p14:creationId xmlns:p14="http://schemas.microsoft.com/office/powerpoint/2010/main" val="22681359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pic>
        <p:nvPicPr>
          <p:cNvPr id="13" name="Picture 12" descr="A person in safety vest and helmet standing next to a mannequin&#10;&#10;Description automatically generated">
            <a:extLst>
              <a:ext uri="{FF2B5EF4-FFF2-40B4-BE49-F238E27FC236}">
                <a16:creationId xmlns:a16="http://schemas.microsoft.com/office/drawing/2014/main" id="{D4FF4398-CD9D-640D-738C-326306F47B70}"/>
              </a:ext>
            </a:extLst>
          </p:cNvPr>
          <p:cNvPicPr>
            <a:picLocks noChangeAspect="1"/>
          </p:cNvPicPr>
          <p:nvPr/>
        </p:nvPicPr>
        <p:blipFill>
          <a:blip r:embed="rId3"/>
          <a:stretch>
            <a:fillRect/>
          </a:stretch>
        </p:blipFill>
        <p:spPr>
          <a:xfrm>
            <a:off x="0" y="20564"/>
            <a:ext cx="6858000" cy="6813283"/>
          </a:xfrm>
          <a:prstGeom prst="rect">
            <a:avLst/>
          </a:prstGeo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noRot="1" noMove="1" noResize="1" noEditPoints="1" noAdjustHandles="1" noChangeArrowheads="1" noChangeShapeType="1"/>
          </p:cNvSpPr>
          <p:nvPr>
            <p:ph type="title"/>
          </p:nvPr>
        </p:nvSpPr>
        <p:spPr>
          <a:xfrm>
            <a:off x="457200" y="5303520"/>
            <a:ext cx="5227983" cy="1366638"/>
          </a:xfrm>
        </p:spPr>
        <p:txBody>
          <a:bodyPr/>
          <a:lstStyle/>
          <a:p>
            <a:r>
              <a:rPr lang="en-US" sz="4000">
                <a:solidFill>
                  <a:schemeClr val="tx1"/>
                </a:solidFill>
              </a:rPr>
              <a:t>Avatar</a:t>
            </a:r>
            <a:r>
              <a:rPr lang="en-US" sz="4000"/>
              <a:t> </a:t>
            </a:r>
            <a:br>
              <a:rPr lang="en-US" sz="4000"/>
            </a:br>
            <a:r>
              <a:rPr lang="en-US" sz="4000"/>
              <a:t>Virtual Presence</a:t>
            </a:r>
          </a:p>
        </p:txBody>
      </p:sp>
      <p:sp>
        <p:nvSpPr>
          <p:cNvPr id="5" name="Text Placeholder 4" hidden="1">
            <a:extLst>
              <a:ext uri="{FF2B5EF4-FFF2-40B4-BE49-F238E27FC236}">
                <a16:creationId xmlns:a16="http://schemas.microsoft.com/office/drawing/2014/main" id="{3141B27B-6DCE-4684-9EF2-60A86338410B}"/>
              </a:ext>
            </a:extLst>
          </p:cNvPr>
          <p:cNvSpPr>
            <a:spLocks noGrp="1" noRot="1" noMove="1" noResize="1" noEditPoints="1" noAdjustHandles="1" noChangeArrowheads="1" noChangeShapeType="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noRot="1" noMove="1" noResize="1" noEditPoints="1" noAdjustHandles="1" noChangeArrowheads="1" noChangeShapeType="1"/>
          </p:cNvSpPr>
          <p:nvPr>
            <p:ph type="body" sz="quarter" idx="13"/>
          </p:nvPr>
        </p:nvSpPr>
        <p:spPr/>
        <p:txBody>
          <a:bodyPr/>
          <a:lstStyle/>
          <a:p>
            <a:endParaRPr lang="en-US"/>
          </a:p>
        </p:txBody>
      </p:sp>
      <p:pic>
        <p:nvPicPr>
          <p:cNvPr id="14" name="Graphic 3" descr="Chat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976037" y="7262743"/>
            <a:ext cx="900559" cy="900559"/>
          </a:xfrm>
          <a:prstGeom prst="rect">
            <a:avLst/>
          </a:prstGeom>
        </p:spPr>
      </p:pic>
      <p:pic>
        <p:nvPicPr>
          <p:cNvPr id="12" name="Graphic 2" descr="Dance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002091" y="7286114"/>
            <a:ext cx="853816" cy="853816"/>
          </a:xfrm>
          <a:prstGeom prst="rect">
            <a:avLst/>
          </a:prstGeom>
        </p:spPr>
      </p:pic>
      <p:pic>
        <p:nvPicPr>
          <p:cNvPr id="11" name="Graphic 1" descr="Head with gears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81404" y="73015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7" name="TextBox 2">
            <a:extLst>
              <a:ext uri="{FF2B5EF4-FFF2-40B4-BE49-F238E27FC236}">
                <a16:creationId xmlns:a16="http://schemas.microsoft.com/office/drawing/2014/main" id="{DDAF803F-B6DB-7A40-6410-E78CACA03500}"/>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Relatable</a:t>
            </a:r>
          </a:p>
        </p:txBody>
      </p:sp>
      <p:sp>
        <p:nvSpPr>
          <p:cNvPr id="4" name="TextBox 1">
            <a:extLst>
              <a:ext uri="{FF2B5EF4-FFF2-40B4-BE49-F238E27FC236}">
                <a16:creationId xmlns:a16="http://schemas.microsoft.com/office/drawing/2014/main" id="{7454D562-1FBD-3CB3-78C7-15B871FDAB36}"/>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Impactful</a:t>
            </a:r>
          </a:p>
        </p:txBody>
      </p:sp>
    </p:spTree>
    <p:extLst>
      <p:ext uri="{BB962C8B-B14F-4D97-AF65-F5344CB8AC3E}">
        <p14:creationId xmlns:p14="http://schemas.microsoft.com/office/powerpoint/2010/main" val="29966506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l="31065" t="11812" b="67832"/>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pPr marL="457200"/>
            <a:r>
              <a:rPr lang="en-US" sz="1700"/>
              <a:t>Customized</a:t>
            </a:r>
          </a:p>
          <a:p>
            <a:pPr marL="457200"/>
            <a:r>
              <a:rPr lang="en-US" sz="1700"/>
              <a:t>avatars</a:t>
            </a:r>
            <a:br>
              <a:rPr lang="en-US" sz="1700"/>
            </a:br>
            <a:r>
              <a:rPr lang="en-US" sz="1700"/>
              <a:t>revolutionized impact</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The</a:t>
            </a:r>
            <a:r>
              <a:rPr lang="en-US" spc="-20">
                <a:solidFill>
                  <a:srgbClr val="FF0000"/>
                </a:solidFill>
              </a:rPr>
              <a:t> </a:t>
            </a:r>
            <a:r>
              <a:rPr lang="en-US" spc="-20" err="1">
                <a:solidFill>
                  <a:srgbClr val="FF0000"/>
                </a:solidFill>
              </a:rPr>
              <a:t>xxxxx</a:t>
            </a:r>
            <a:r>
              <a:rPr lang="en-US" spc="-20">
                <a:solidFill>
                  <a:srgbClr val="FF0000"/>
                </a:solidFill>
              </a:rPr>
              <a:t> </a:t>
            </a:r>
            <a:r>
              <a:rPr lang="en-US" spc="-20"/>
              <a:t>Simulator’s Avatar or team of Avatars will be invaluable for teaching soft skills to hard workers. ForgeFX will custom-create an avatar that virtually embodies the</a:t>
            </a:r>
            <a:r>
              <a:rPr lang="en-US" spc="-20">
                <a:solidFill>
                  <a:srgbClr val="FF0000"/>
                </a:solidFill>
              </a:rPr>
              <a:t> </a:t>
            </a:r>
            <a:r>
              <a:rPr lang="en-US" spc="-20" err="1">
                <a:solidFill>
                  <a:srgbClr val="FF0000"/>
                </a:solidFill>
              </a:rPr>
              <a:t>xxxxxxx</a:t>
            </a:r>
            <a:r>
              <a:rPr lang="en-US" spc="-20">
                <a:solidFill>
                  <a:srgbClr val="FF0000"/>
                </a:solidFill>
              </a:rPr>
              <a:t>  </a:t>
            </a:r>
            <a:r>
              <a:rPr lang="en-US" spc="-20"/>
              <a:t>standards, from its appearance to its language.</a:t>
            </a:r>
          </a:p>
          <a:p>
            <a:pPr>
              <a:spcBef>
                <a:spcPts val="0"/>
              </a:spcBef>
            </a:pPr>
            <a:r>
              <a:rPr lang="en-US" b="1" spc="-20"/>
              <a:t>Key features of this capability include:</a:t>
            </a:r>
          </a:p>
          <a:p>
            <a:pPr marL="171450" indent="-171450">
              <a:spcBef>
                <a:spcPts val="0"/>
              </a:spcBef>
              <a:buClr>
                <a:schemeClr val="accent1"/>
              </a:buClr>
              <a:buFont typeface="Wingdings" panose="05000000000000000000" pitchFamily="2" charset="2"/>
              <a:buChar char="§"/>
            </a:pPr>
            <a:r>
              <a:rPr lang="en-US" b="1" spc="-20"/>
              <a:t>Customizable Realism: </a:t>
            </a:r>
            <a:r>
              <a:rPr lang="en-US" spc="-20"/>
              <a:t>The simulator’s avatars can range from stylized to photographic realism, allowing the avatars’ appearances to be most relatable to teams and enhancing the overall immersive experience.</a:t>
            </a:r>
          </a:p>
          <a:p>
            <a:pPr marL="171450" indent="-171450">
              <a:spcBef>
                <a:spcPts val="0"/>
              </a:spcBef>
              <a:buClr>
                <a:schemeClr val="accent1"/>
              </a:buClr>
              <a:buFont typeface="Wingdings" panose="05000000000000000000" pitchFamily="2" charset="2"/>
              <a:buChar char="§"/>
            </a:pPr>
            <a:r>
              <a:rPr lang="en-US" b="1" spc="-20"/>
              <a:t>Advanced AI Integration:</a:t>
            </a:r>
            <a:r>
              <a:rPr lang="en-US" spc="-20"/>
              <a:t>  </a:t>
            </a:r>
            <a:r>
              <a:rPr lang="en-US" spc="-20" err="1">
                <a:solidFill>
                  <a:srgbClr val="FF0000"/>
                </a:solidFill>
              </a:rPr>
              <a:t>xxxxxxx</a:t>
            </a:r>
            <a:r>
              <a:rPr lang="en-US" spc="-20">
                <a:solidFill>
                  <a:srgbClr val="FF0000"/>
                </a:solidFill>
              </a:rPr>
              <a:t>  </a:t>
            </a:r>
            <a:r>
              <a:rPr lang="en-US" spc="-20"/>
              <a:t>Simulator’s avatars will utilize the latest advancements in character design software and AI-generated human features, enabling realistic human appearances and behaviors.</a:t>
            </a:r>
          </a:p>
          <a:p>
            <a:pPr marL="171450" indent="-171450">
              <a:spcBef>
                <a:spcPts val="0"/>
              </a:spcBef>
              <a:buClr>
                <a:schemeClr val="accent1"/>
              </a:buClr>
              <a:buFont typeface="Wingdings" panose="05000000000000000000" pitchFamily="2" charset="2"/>
              <a:buChar char="§"/>
            </a:pPr>
            <a:r>
              <a:rPr lang="en-US" b="1" spc="-20"/>
              <a:t>Standardized Interaction Programming: </a:t>
            </a:r>
            <a:r>
              <a:rPr lang="en-US" spc="-20"/>
              <a:t>The ability to program avatars to interact and respond based on</a:t>
            </a:r>
            <a:r>
              <a:rPr lang="en-US" spc="-20">
                <a:solidFill>
                  <a:srgbClr val="FF0000"/>
                </a:solidFill>
              </a:rPr>
              <a:t> </a:t>
            </a:r>
            <a:r>
              <a:rPr lang="en-US" spc="-20" err="1">
                <a:solidFill>
                  <a:srgbClr val="FF0000"/>
                </a:solidFill>
              </a:rPr>
              <a:t>xxxxx</a:t>
            </a:r>
            <a:r>
              <a:rPr lang="en-US" spc="-20">
                <a:solidFill>
                  <a:srgbClr val="FF0000"/>
                </a:solidFill>
              </a:rPr>
              <a:t>  </a:t>
            </a:r>
            <a:r>
              <a:rPr lang="en-US" spc="-20"/>
              <a:t>standardized communication expectations ensures that the training scenarios are relevant and impactful. </a:t>
            </a:r>
          </a:p>
          <a:p>
            <a:pPr>
              <a:spcBef>
                <a:spcPts val="0"/>
              </a:spcBef>
              <a:buClr>
                <a:schemeClr val="accent1"/>
              </a:buClr>
            </a:pPr>
            <a:r>
              <a:rPr lang="en-US" spc="-20"/>
              <a:t>ForgeFX offers expert guidance to ensure the selected avatar features align perfectly with training objectives, maximizing the effectiveness of the simulation. By working closely with</a:t>
            </a:r>
            <a:r>
              <a:rPr lang="en-US" spc="-20">
                <a:solidFill>
                  <a:srgbClr val="FF0000"/>
                </a:solidFill>
              </a:rPr>
              <a:t> </a:t>
            </a:r>
            <a:r>
              <a:rPr lang="en-US" spc="-20" err="1">
                <a:solidFill>
                  <a:srgbClr val="FF0000"/>
                </a:solidFill>
              </a:rPr>
              <a:t>xxxxxxxx</a:t>
            </a:r>
            <a:r>
              <a:rPr lang="en-US" spc="-20">
                <a:solidFill>
                  <a:srgbClr val="FF0000"/>
                </a:solidFill>
              </a:rPr>
              <a:t> </a:t>
            </a:r>
            <a:r>
              <a:rPr lang="en-US" spc="-20"/>
              <a:t>ForgeFX will create avatars that are visually realistic and capable of delivering the training interactions desired.</a:t>
            </a: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5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Avatar</a:t>
            </a:r>
            <a:r>
              <a:rPr lang="en-US"/>
              <a:t> Virtual Presence</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92214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Defining</a:t>
            </a:r>
          </a:p>
          <a:p>
            <a:pPr algn="r" defTabSz="457200"/>
            <a:r>
              <a:rPr lang="en-US" sz="1800" cap="all">
                <a:latin typeface="Roboto Condensed" panose="02000000000000000000" pitchFamily="2" charset="0"/>
                <a:ea typeface="Roboto Condensed" panose="02000000000000000000" pitchFamily="2" charset="0"/>
              </a:rPr>
              <a:t>Simulator-based lessons</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278107"/>
          </a:xfrm>
        </p:spPr>
        <p:txBody>
          <a:bodyPr/>
          <a:lstStyle/>
          <a:p>
            <a:pPr marL="0" marR="0" lvl="0" indent="0" defTabSz="685800" fontAlgn="auto">
              <a:lnSpc>
                <a:spcPct val="110000"/>
              </a:lnSpc>
              <a:spcAft>
                <a:spcPts val="0"/>
              </a:spcAft>
              <a:buClrTx/>
              <a:buSzTx/>
              <a:buFontTx/>
              <a:buNone/>
              <a:tabLst/>
              <a:defRPr/>
            </a:pPr>
            <a:r>
              <a:rPr lang="en-US"/>
              <a:t>The simulator </a:t>
            </a:r>
            <a:r>
              <a:rPr lang="en-US">
                <a:solidFill>
                  <a:schemeClr val="tx1">
                    <a:lumMod val="65000"/>
                    <a:lumOff val="35000"/>
                  </a:schemeClr>
                </a:solidFill>
                <a:latin typeface="Calibri" panose="020F0502020204030204" pitchFamily="34" charset="0"/>
                <a:cs typeface="Calibri" panose="020F0502020204030204" pitchFamily="34" charset="0"/>
              </a:rPr>
              <a:t>training </a:t>
            </a:r>
            <a:r>
              <a:rPr lang="en-US"/>
              <a:t>lessons</a:t>
            </a:r>
            <a:r>
              <a:rPr lang="en-US">
                <a:solidFill>
                  <a:schemeClr val="tx1">
                    <a:lumMod val="65000"/>
                    <a:lumOff val="35000"/>
                  </a:schemeClr>
                </a:solidFill>
                <a:latin typeface="Calibri" panose="020F0502020204030204" pitchFamily="34" charset="0"/>
                <a:cs typeface="Calibri" panose="020F0502020204030204" pitchFamily="34" charset="0"/>
              </a:rPr>
              <a:t> </a:t>
            </a:r>
            <a:r>
              <a:rPr lang="en-US"/>
              <a:t>are tailored to meet your initiative’s training requirements. The lesson framework supports selecting and including content based on specific training needs and offers the flexibility to expand and integrate additional lessons as the program progresses.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Objective, Overview, and Learning Outcomes: </a:t>
            </a:r>
            <a:r>
              <a:rPr lang="en-US"/>
              <a:t>The simulator lesson will outline what the learner will achieve by the end of the lesson, summarizing the key content, skills, and knowledge areas covered. It will provide a clear statement of the intended learning goals and the specific, measurable outcomes that will indicate the learner’s competence.</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Immersive Instructional Content and Lesson Flow:</a:t>
            </a:r>
            <a:r>
              <a:rPr lang="en-US" b="1"/>
              <a:t> </a:t>
            </a:r>
            <a:r>
              <a:rPr lang="en-US"/>
              <a:t> A typical lesson comprises 10-15 steps, and learners will be guided through these steps using virtual prompts, ensuring a smooth and coherent flow throughout the lesson. The instructional content includes interactive exercises and real-time feedback, all within the simulated environment.</a:t>
            </a:r>
          </a:p>
          <a:p>
            <a:pPr marL="228600" marR="0" lvl="0" indent="-228600" defTabSz="685800" fontAlgn="auto">
              <a:lnSpc>
                <a:spcPct val="110000"/>
              </a:lnSpc>
              <a:spcAft>
                <a:spcPts val="0"/>
              </a:spcAft>
              <a:buClr>
                <a:schemeClr val="accent1"/>
              </a:buClr>
              <a:buSzTx/>
              <a:buFont typeface="Wingdings" panose="05000000000000000000" pitchFamily="2" charset="2"/>
              <a:buChar char="§"/>
              <a:tabLst/>
              <a:defRPr/>
            </a:pPr>
            <a:r>
              <a:rPr lang="en-US" b="1">
                <a:solidFill>
                  <a:schemeClr val="tx1">
                    <a:lumMod val="65000"/>
                    <a:lumOff val="35000"/>
                  </a:schemeClr>
                </a:solidFill>
                <a:latin typeface="Calibri" panose="020F0502020204030204" pitchFamily="34" charset="0"/>
                <a:cs typeface="Calibri" panose="020F0502020204030204" pitchFamily="34" charset="0"/>
              </a:rPr>
              <a:t>Assessment and Feedback: </a:t>
            </a:r>
            <a:r>
              <a:rPr lang="en-US"/>
              <a:t>In the virtual training lesson, assessment and feedback are seamlessly integrated throughout the experience. As learners progress through each step, the simulation automatically provides real-time assessment, offering feedback on their performance where required. At the end of the lesson, a performance summary report will provide a comprehensive overview of the learner's progress. </a:t>
            </a:r>
            <a:r>
              <a:rPr lang="en-US" sz="1200">
                <a:solidFill>
                  <a:schemeClr val="tx1">
                    <a:lumMod val="65000"/>
                    <a:lumOff val="35000"/>
                  </a:schemeClr>
                </a:solidFill>
                <a:latin typeface="Calibri" panose="020F0502020204030204" pitchFamily="34" charset="0"/>
                <a:cs typeface="Calibri" panose="020F0502020204030204" pitchFamily="34" charset="0"/>
              </a:rPr>
              <a:t> </a:t>
            </a:r>
            <a:endParaRPr lang="en-US" sz="1200"/>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36702970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R="0" lvl="0" fontAlgn="auto">
              <a:spcAft>
                <a:spcPts val="0"/>
              </a:spcAft>
              <a:buClr>
                <a:schemeClr val="accent1"/>
              </a:buClr>
              <a:buSzTx/>
              <a:tabLst/>
              <a:defRPr/>
            </a:pPr>
            <a:r>
              <a:rPr lang="en-US" sz="1100"/>
              <a:t>To support the training goals, the simulator will feature a variety of lesson types tailored to different stages of skill development. From low-pressure equipment familiarization to high-impact operational tasks and fault diagnosis, each lesson type is designed to reinforce safe habits, build confidence, and prepare trainees for real-world performance. These formats ensure training is both scalable and adaptive, meeting students where they are in their learning journey.</a:t>
            </a:r>
            <a:endParaRPr lang="en-US" sz="1100" b="1"/>
          </a:p>
          <a:p>
            <a:pPr marL="228600" marR="0" lvl="0" indent="-228600" fontAlgn="auto">
              <a:spcAft>
                <a:spcPts val="0"/>
              </a:spcAft>
              <a:buClr>
                <a:schemeClr val="accent1"/>
              </a:buClr>
              <a:buSzTx/>
              <a:buFont typeface="Wingdings" panose="05000000000000000000" pitchFamily="2" charset="2"/>
              <a:buChar char="§"/>
              <a:tabLst/>
              <a:defRPr/>
            </a:pPr>
            <a:r>
              <a:rPr lang="en-US" sz="1100" b="1"/>
              <a:t>Familiarization Lessons: </a:t>
            </a:r>
            <a:r>
              <a:rPr lang="en-US" sz="1100"/>
              <a:t>These introductory lessons let trainees explore equipment layouts and UI elements through interactive hotspots, giving them contextual information in a low-pressure environment. They prepare users for hands-on tasks by visually demonstrating controls and system interfaces, eliminating the need for procedural actions.</a:t>
            </a:r>
          </a:p>
          <a:p>
            <a:pPr marL="228600" indent="-228600">
              <a:spcAft>
                <a:spcPts val="0"/>
              </a:spcAft>
              <a:buClr>
                <a:schemeClr val="accent1"/>
              </a:buClr>
              <a:buFont typeface="Wingdings" panose="05000000000000000000" pitchFamily="2" charset="2"/>
              <a:buChar char="§"/>
              <a:defRPr/>
            </a:pPr>
            <a:r>
              <a:rPr lang="en-US" sz="1100" b="1"/>
              <a:t>Operational and Procedural Lessons: </a:t>
            </a:r>
            <a:r>
              <a:rPr lang="en-US" sz="1100"/>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Ultimately, they receive an automated scorecard with assessment and feedback.</a:t>
            </a:r>
          </a:p>
          <a:p>
            <a:pPr marL="228600" marR="0" lvl="0" indent="-228600" fontAlgn="auto">
              <a:spcAft>
                <a:spcPts val="0"/>
              </a:spcAft>
              <a:buClr>
                <a:schemeClr val="accent1"/>
              </a:buClr>
              <a:buSzTx/>
              <a:buFont typeface="Wingdings" panose="05000000000000000000" pitchFamily="2" charset="2"/>
              <a:buChar char="§"/>
              <a:tabLst/>
              <a:defRPr/>
            </a:pPr>
            <a:r>
              <a:rPr lang="en-US" sz="1100" b="1"/>
              <a:t>Guided Troubleshooting Lessons: </a:t>
            </a:r>
            <a:r>
              <a:rPr lang="en-US" sz="1100"/>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p>
          <a:p>
            <a:pPr marL="228600" marR="0" lvl="0" indent="-228600" fontAlgn="auto">
              <a:spcAft>
                <a:spcPts val="0"/>
              </a:spcAft>
              <a:buClr>
                <a:schemeClr val="accent1"/>
              </a:buClr>
              <a:buSzTx/>
              <a:buFont typeface="Wingdings" panose="05000000000000000000" pitchFamily="2" charset="2"/>
              <a:buChar char="§"/>
              <a:tabLst/>
              <a:defRPr/>
            </a:pPr>
            <a:r>
              <a:rPr lang="en-US" sz="1100" b="1"/>
              <a:t> Pre-Programmed Fault Simulations: </a:t>
            </a:r>
            <a:r>
              <a:rPr lang="en-US" sz="1100"/>
              <a:t>In these unguided lesson scenarios, fault conditions are embedded into the virtual procedure, requiring users to detect and resolve issues without external prompts. The system evaluates their real-time actions, tracking safety, efficiency, and accuracy.</a:t>
            </a:r>
          </a:p>
          <a:p>
            <a:pPr marR="0" lvl="0" defTabSz="685800" fontAlgn="auto">
              <a:lnSpc>
                <a:spcPct val="110000"/>
              </a:lnSpc>
              <a:spcAft>
                <a:spcPts val="0"/>
              </a:spcAft>
              <a:buClr>
                <a:schemeClr val="accent1"/>
              </a:buClr>
              <a:buSzTx/>
              <a:tabLst/>
              <a:defRPr/>
            </a:pPr>
            <a:endParaRPr lang="en-US" sz="11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Types</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8053281" y="5684844"/>
            <a:ext cx="3429000" cy="253916"/>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60469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3F84-B585-D64A-C716-D4CD0BEC77DA}"/>
            </a:ext>
          </a:extLst>
        </p:cNvPr>
        <p:cNvGrpSpPr/>
        <p:nvPr/>
      </p:nvGrpSpPr>
      <p:grpSpPr>
        <a:xfrm>
          <a:off x="0" y="0"/>
          <a:ext cx="0" cy="0"/>
          <a:chOff x="0" y="0"/>
          <a:chExt cx="0" cy="0"/>
        </a:xfrm>
      </p:grpSpPr>
      <p:pic>
        <p:nvPicPr>
          <p:cNvPr id="20" name="road">
            <a:extLst>
              <a:ext uri="{FF2B5EF4-FFF2-40B4-BE49-F238E27FC236}">
                <a16:creationId xmlns:a16="http://schemas.microsoft.com/office/drawing/2014/main" id="{8DF3A47F-0D4B-84C2-D443-C464DBB95D23}"/>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F81D7A13-AEBE-96C2-DAAD-0C75E688C9F3}"/>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BDAF074C-565C-E827-CE05-9D242C7FEB0A}"/>
              </a:ext>
            </a:extLst>
          </p:cNvPr>
          <p:cNvSpPr txBox="1"/>
          <p:nvPr/>
        </p:nvSpPr>
        <p:spPr>
          <a:xfrm>
            <a:off x="1224304" y="6105482"/>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Familiarization</a:t>
            </a:r>
            <a:endPar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introductory modules let trainees explore equipment layouts and UI elements through interactive hotspots, giving them contextual information in a low-pressure environment. They prepare users for hands-on tasks by visually demonstrating controls and system interfaces without requiring procedural actions</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lang="en-US" sz="1100" b="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B12">
            <a:extLst>
              <a:ext uri="{FF2B5EF4-FFF2-40B4-BE49-F238E27FC236}">
                <a16:creationId xmlns:a16="http://schemas.microsoft.com/office/drawing/2014/main" id="{62CC3232-842A-D294-6AE1-987E528457BE}"/>
              </a:ext>
            </a:extLst>
          </p:cNvPr>
          <p:cNvSpPr>
            <a:spLocks/>
          </p:cNvSpPr>
          <p:nvPr/>
        </p:nvSpPr>
        <p:spPr>
          <a:xfrm>
            <a:off x="311871" y="5529431"/>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B11">
            <a:extLst>
              <a:ext uri="{FF2B5EF4-FFF2-40B4-BE49-F238E27FC236}">
                <a16:creationId xmlns:a16="http://schemas.microsoft.com/office/drawing/2014/main" id="{3739D307-6360-F730-679A-152F4F35EA7E}"/>
              </a:ext>
            </a:extLst>
          </p:cNvPr>
          <p:cNvSpPr>
            <a:spLocks/>
          </p:cNvSpPr>
          <p:nvPr/>
        </p:nvSpPr>
        <p:spPr>
          <a:xfrm>
            <a:off x="405811" y="5614458"/>
            <a:ext cx="533295" cy="581248"/>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B10">
            <a:extLst>
              <a:ext uri="{FF2B5EF4-FFF2-40B4-BE49-F238E27FC236}">
                <a16:creationId xmlns:a16="http://schemas.microsoft.com/office/drawing/2014/main" id="{6DEBE189-DA80-5815-CE39-94C8C4F64A8C}"/>
              </a:ext>
            </a:extLst>
          </p:cNvPr>
          <p:cNvSpPr txBox="1">
            <a:spLocks/>
          </p:cNvSpPr>
          <p:nvPr/>
        </p:nvSpPr>
        <p:spPr>
          <a:xfrm>
            <a:off x="490949" y="5625091"/>
            <a:ext cx="324726" cy="490664"/>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A1">
            <a:extLst>
              <a:ext uri="{FF2B5EF4-FFF2-40B4-BE49-F238E27FC236}">
                <a16:creationId xmlns:a16="http://schemas.microsoft.com/office/drawing/2014/main" id="{636D90D0-A64A-9ECC-A48A-A3689F3B72B1}"/>
              </a:ext>
            </a:extLst>
          </p:cNvPr>
          <p:cNvSpPr txBox="1"/>
          <p:nvPr/>
        </p:nvSpPr>
        <p:spPr>
          <a:xfrm>
            <a:off x="1033047" y="7439929"/>
            <a:ext cx="3816275" cy="848037"/>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Sets the stage with a tappable 3D model experience—letting visitors explore components, layouts, and features in context</a:t>
            </a:r>
            <a:r>
              <a:rPr kumimoji="0" lang="en-US" sz="110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en-US" sz="1100" b="1"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1100" b="1"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A12">
            <a:extLst>
              <a:ext uri="{FF2B5EF4-FFF2-40B4-BE49-F238E27FC236}">
                <a16:creationId xmlns:a16="http://schemas.microsoft.com/office/drawing/2014/main" id="{B805699D-F359-A6BF-5977-231C84A85DC3}"/>
              </a:ext>
            </a:extLst>
          </p:cNvPr>
          <p:cNvSpPr/>
          <p:nvPr/>
        </p:nvSpPr>
        <p:spPr>
          <a:xfrm>
            <a:off x="140212" y="7104454"/>
            <a:ext cx="721177" cy="8343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A11">
            <a:extLst>
              <a:ext uri="{FF2B5EF4-FFF2-40B4-BE49-F238E27FC236}">
                <a16:creationId xmlns:a16="http://schemas.microsoft.com/office/drawing/2014/main" id="{F1C49AEB-6F86-C0FE-EFE2-1AD30FA9F7DE}"/>
              </a:ext>
            </a:extLst>
          </p:cNvPr>
          <p:cNvSpPr/>
          <p:nvPr/>
        </p:nvSpPr>
        <p:spPr>
          <a:xfrm>
            <a:off x="200490" y="7198954"/>
            <a:ext cx="600620" cy="556055"/>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A10">
            <a:extLst>
              <a:ext uri="{FF2B5EF4-FFF2-40B4-BE49-F238E27FC236}">
                <a16:creationId xmlns:a16="http://schemas.microsoft.com/office/drawing/2014/main" id="{C1DB1A93-510A-D5E9-F565-DF4C5517A34A}"/>
              </a:ext>
            </a:extLst>
          </p:cNvPr>
          <p:cNvSpPr txBox="1"/>
          <p:nvPr/>
        </p:nvSpPr>
        <p:spPr>
          <a:xfrm>
            <a:off x="211707" y="7132284"/>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5FC2C099-5D42-0513-1C95-2447631A6AD3}"/>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Lesson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Types</a:t>
            </a:r>
          </a:p>
        </p:txBody>
      </p:sp>
      <p:sp>
        <p:nvSpPr>
          <p:cNvPr id="39" name="Project Title Placeholder">
            <a:extLst>
              <a:ext uri="{FF2B5EF4-FFF2-40B4-BE49-F238E27FC236}">
                <a16:creationId xmlns:a16="http://schemas.microsoft.com/office/drawing/2014/main" id="{C37D6C5C-B415-7B40-E784-29AE170D148F}"/>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srgbClr val="FF0000"/>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srgbClr val="FF0000"/>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srgbClr val="FF0000"/>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F8AA740E-282A-053F-0D37-20B2D8E01E25}"/>
              </a:ext>
            </a:extLst>
          </p:cNvPr>
          <p:cNvSpPr txBox="1"/>
          <p:nvPr/>
        </p:nvSpPr>
        <p:spPr>
          <a:xfrm>
            <a:off x="456618" y="846898"/>
            <a:ext cx="2236451" cy="1400822"/>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section outlines the core lesson types available within the simulation, each designed to adapt to your specific training requirements. A complete virtual reality training solution typically includes a combination of lesson types.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7720948E-CEAC-30D5-5C74-B017246BA211}"/>
              </a:ext>
            </a:extLst>
          </p:cNvPr>
          <p:cNvSpPr txBox="1"/>
          <p:nvPr/>
        </p:nvSpPr>
        <p:spPr>
          <a:xfrm>
            <a:off x="1624792" y="4676000"/>
            <a:ext cx="422361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Operational and Procedural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At the end, they receive an automated scorecard with assessment and feedback</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 </a:t>
            </a:r>
            <a:endParaRPr kumimoji="0" lang="en-US" sz="10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C12">
            <a:extLst>
              <a:ext uri="{FF2B5EF4-FFF2-40B4-BE49-F238E27FC236}">
                <a16:creationId xmlns:a16="http://schemas.microsoft.com/office/drawing/2014/main" id="{6AC8755D-7ECB-91BF-0648-94CC5D204E5E}"/>
              </a:ext>
            </a:extLst>
          </p:cNvPr>
          <p:cNvSpPr/>
          <p:nvPr/>
        </p:nvSpPr>
        <p:spPr>
          <a:xfrm>
            <a:off x="737772" y="4039435"/>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C11">
            <a:extLst>
              <a:ext uri="{FF2B5EF4-FFF2-40B4-BE49-F238E27FC236}">
                <a16:creationId xmlns:a16="http://schemas.microsoft.com/office/drawing/2014/main" id="{0354FBA0-972E-D0FD-591F-AFF71A9A17CD}"/>
              </a:ext>
            </a:extLst>
          </p:cNvPr>
          <p:cNvSpPr/>
          <p:nvPr/>
        </p:nvSpPr>
        <p:spPr>
          <a:xfrm>
            <a:off x="795352" y="4119940"/>
            <a:ext cx="601426" cy="556060"/>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C10">
            <a:extLst>
              <a:ext uri="{FF2B5EF4-FFF2-40B4-BE49-F238E27FC236}">
                <a16:creationId xmlns:a16="http://schemas.microsoft.com/office/drawing/2014/main" id="{797212BB-6D35-240A-4A19-6FF82C296333}"/>
              </a:ext>
            </a:extLst>
          </p:cNvPr>
          <p:cNvSpPr txBox="1"/>
          <p:nvPr/>
        </p:nvSpPr>
        <p:spPr>
          <a:xfrm>
            <a:off x="782809" y="4142943"/>
            <a:ext cx="603969" cy="49536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4" name="Freeform 50">
            <a:extLst>
              <a:ext uri="{FF2B5EF4-FFF2-40B4-BE49-F238E27FC236}">
                <a16:creationId xmlns:a16="http://schemas.microsoft.com/office/drawing/2014/main" id="{5ED1F483-A4AE-8A8E-73C8-E12E60C5C47A}"/>
              </a:ext>
            </a:extLst>
          </p:cNvPr>
          <p:cNvSpPr/>
          <p:nvPr/>
        </p:nvSpPr>
        <p:spPr>
          <a:xfrm>
            <a:off x="2754636" y="1482670"/>
            <a:ext cx="716410" cy="7650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0" name="Freeform E11">
            <a:extLst>
              <a:ext uri="{FF2B5EF4-FFF2-40B4-BE49-F238E27FC236}">
                <a16:creationId xmlns:a16="http://schemas.microsoft.com/office/drawing/2014/main" id="{430F4C2B-5048-B122-5E7C-2C0AD3412142}"/>
              </a:ext>
            </a:extLst>
          </p:cNvPr>
          <p:cNvSpPr/>
          <p:nvPr/>
        </p:nvSpPr>
        <p:spPr>
          <a:xfrm>
            <a:off x="2819161" y="1536971"/>
            <a:ext cx="587360" cy="56977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E10">
            <a:extLst>
              <a:ext uri="{FF2B5EF4-FFF2-40B4-BE49-F238E27FC236}">
                <a16:creationId xmlns:a16="http://schemas.microsoft.com/office/drawing/2014/main" id="{58D56D9A-69B0-EE6D-565F-64422C9DCE54}"/>
              </a:ext>
            </a:extLst>
          </p:cNvPr>
          <p:cNvSpPr txBox="1"/>
          <p:nvPr/>
        </p:nvSpPr>
        <p:spPr>
          <a:xfrm>
            <a:off x="2841640" y="151205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3" name="Freeform D12">
            <a:extLst>
              <a:ext uri="{FF2B5EF4-FFF2-40B4-BE49-F238E27FC236}">
                <a16:creationId xmlns:a16="http://schemas.microsoft.com/office/drawing/2014/main" id="{626E0BDF-95AF-0787-0A5A-3DC3E3366DB8}"/>
              </a:ext>
            </a:extLst>
          </p:cNvPr>
          <p:cNvSpPr/>
          <p:nvPr/>
        </p:nvSpPr>
        <p:spPr>
          <a:xfrm>
            <a:off x="1562728" y="2635316"/>
            <a:ext cx="718720" cy="75711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9" name="Freeform D11">
            <a:extLst>
              <a:ext uri="{FF2B5EF4-FFF2-40B4-BE49-F238E27FC236}">
                <a16:creationId xmlns:a16="http://schemas.microsoft.com/office/drawing/2014/main" id="{DD5B1DB2-CE2B-FA02-86BA-8416C256D6F6}"/>
              </a:ext>
            </a:extLst>
          </p:cNvPr>
          <p:cNvSpPr/>
          <p:nvPr/>
        </p:nvSpPr>
        <p:spPr>
          <a:xfrm>
            <a:off x="1624792" y="2719679"/>
            <a:ext cx="594591" cy="51285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D10">
            <a:extLst>
              <a:ext uri="{FF2B5EF4-FFF2-40B4-BE49-F238E27FC236}">
                <a16:creationId xmlns:a16="http://schemas.microsoft.com/office/drawing/2014/main" id="{5DD0E6C3-86B2-720B-DAE2-1B0A5A618CCC}"/>
              </a:ext>
            </a:extLst>
          </p:cNvPr>
          <p:cNvSpPr txBox="1"/>
          <p:nvPr/>
        </p:nvSpPr>
        <p:spPr>
          <a:xfrm>
            <a:off x="1612108" y="2684269"/>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6" name="TextBox 3B">
            <a:extLst>
              <a:ext uri="{FF2B5EF4-FFF2-40B4-BE49-F238E27FC236}">
                <a16:creationId xmlns:a16="http://schemas.microsoft.com/office/drawing/2014/main" id="{0F226137-7F83-7786-8338-70ADA4E8B027}"/>
              </a:ext>
            </a:extLst>
          </p:cNvPr>
          <p:cNvSpPr txBox="1"/>
          <p:nvPr/>
        </p:nvSpPr>
        <p:spPr>
          <a:xfrm>
            <a:off x="2335401" y="3308065"/>
            <a:ext cx="4186179" cy="128175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Troubleshooting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r>
              <a:rPr lang="en-US" sz="12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3B">
            <a:extLst>
              <a:ext uri="{FF2B5EF4-FFF2-40B4-BE49-F238E27FC236}">
                <a16:creationId xmlns:a16="http://schemas.microsoft.com/office/drawing/2014/main" id="{572AD7F7-2D4F-469E-B68C-080802DA0895}"/>
              </a:ext>
            </a:extLst>
          </p:cNvPr>
          <p:cNvSpPr txBox="1"/>
          <p:nvPr/>
        </p:nvSpPr>
        <p:spPr>
          <a:xfrm>
            <a:off x="3614734" y="2003968"/>
            <a:ext cx="3243265" cy="1106648"/>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Fault Simulation</a:t>
            </a:r>
            <a:b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b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In these unguided lesson scenarios, fault conditions </a:t>
            </a:r>
            <a:r>
              <a:rPr lang="en-US" sz="1100" b="1">
                <a:solidFill>
                  <a:srgbClr val="FFC000"/>
                </a:solidFill>
                <a:latin typeface="Open Sans" panose="020B0606030504020204" pitchFamily="34" charset="0"/>
                <a:ea typeface="Open Sans" panose="020B0606030504020204" pitchFamily="34" charset="0"/>
                <a:cs typeface="Open Sans" panose="020B0606030504020204" pitchFamily="34" charset="0"/>
              </a:rPr>
              <a:t>are embedded into the virtual procedure, requiring users to detect and resolve issues without prompts. The system evaluates their real-time actions, tracking safety, efficiency, and accuracy</a:t>
            </a: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a:t>
            </a:r>
            <a:endParaRPr lang="en-US" sz="1050" b="1">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50">
            <a:extLst>
              <a:ext uri="{FF2B5EF4-FFF2-40B4-BE49-F238E27FC236}">
                <a16:creationId xmlns:a16="http://schemas.microsoft.com/office/drawing/2014/main" id="{0F7F05C9-0B77-AC5D-CD13-9A408286672E}"/>
              </a:ext>
            </a:extLst>
          </p:cNvPr>
          <p:cNvSpPr/>
          <p:nvPr/>
        </p:nvSpPr>
        <p:spPr>
          <a:xfrm>
            <a:off x="4040939" y="729677"/>
            <a:ext cx="856046" cy="830056"/>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tx1">
              <a:lumMod val="85000"/>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F1807007-8E80-744B-847C-67F66A4AB474}"/>
              </a:ext>
            </a:extLst>
          </p:cNvPr>
          <p:cNvSpPr txBox="1"/>
          <p:nvPr/>
        </p:nvSpPr>
        <p:spPr>
          <a:xfrm>
            <a:off x="5020979" y="836339"/>
            <a:ext cx="1584216" cy="646331"/>
          </a:xfrm>
          <a:prstGeom prst="rect">
            <a:avLst/>
          </a:prstGeom>
          <a:noFill/>
        </p:spPr>
        <p:txBody>
          <a:bodyPr wrap="square" rtlCol="0">
            <a:spAutoFit/>
          </a:bodyPr>
          <a:lstStyle/>
          <a:p>
            <a:r>
              <a:rPr lang="en-US"/>
              <a:t>Lesson builder…?</a:t>
            </a:r>
          </a:p>
        </p:txBody>
      </p:sp>
    </p:spTree>
    <p:extLst>
      <p:ext uri="{BB962C8B-B14F-4D97-AF65-F5344CB8AC3E}">
        <p14:creationId xmlns:p14="http://schemas.microsoft.com/office/powerpoint/2010/main" val="314971281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the  Content with immersive quality</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p:txBody>
          <a:bodyPr/>
          <a:lstStyle/>
          <a:p>
            <a:pPr>
              <a:spcBef>
                <a:spcPts val="0"/>
              </a:spcBef>
            </a:pPr>
            <a:r>
              <a:rPr lang="en-US" sz="1200"/>
              <a:t>The </a:t>
            </a:r>
            <a:r>
              <a:rPr lang="en-US">
                <a:highlight>
                  <a:srgbClr val="FFFF00"/>
                </a:highlight>
              </a:rPr>
              <a:t>(</a:t>
            </a:r>
            <a:r>
              <a:rPr lang="en-US" err="1">
                <a:highlight>
                  <a:srgbClr val="FFFF00"/>
                </a:highlight>
              </a:rPr>
              <a:t>xxxxx</a:t>
            </a:r>
            <a:r>
              <a:rPr lang="en-US">
                <a:highlight>
                  <a:srgbClr val="FFFF00"/>
                </a:highlight>
              </a:rPr>
              <a:t>)</a:t>
            </a:r>
            <a:r>
              <a:rPr lang="en-US"/>
              <a:t>trainin</a:t>
            </a:r>
            <a:r>
              <a:rPr lang="en-US" sz="1200"/>
              <a:t>g simulator curriculum will be designed to capture the critical details and nuanced features of the </a:t>
            </a:r>
            <a:r>
              <a:rPr lang="en-US" sz="1200">
                <a:highlight>
                  <a:srgbClr val="FFFF00"/>
                </a:highlight>
              </a:rPr>
              <a:t>(</a:t>
            </a:r>
            <a:r>
              <a:rPr lang="en-US" sz="1200" err="1">
                <a:highlight>
                  <a:srgbClr val="FFFF00"/>
                </a:highlight>
              </a:rPr>
              <a:t>xxxxxxxx</a:t>
            </a:r>
            <a:r>
              <a:rPr lang="en-US" sz="1200">
                <a:highlight>
                  <a:srgbClr val="FFFF00"/>
                </a:highlight>
              </a:rPr>
              <a:t>) </a:t>
            </a:r>
            <a:r>
              <a:rPr lang="en-US" sz="1200"/>
              <a:t>machine. B</a:t>
            </a:r>
            <a:r>
              <a:rPr lang="en-US"/>
              <a:t>ased on the training goals shared by the </a:t>
            </a:r>
            <a:r>
              <a:rPr lang="en-US">
                <a:highlight>
                  <a:srgbClr val="FFFF00"/>
                </a:highlight>
              </a:rPr>
              <a:t>(Company) </a:t>
            </a:r>
            <a:r>
              <a:rPr lang="en-US"/>
              <a:t>training team, h</a:t>
            </a:r>
            <a:r>
              <a:rPr lang="en-US" sz="1200"/>
              <a:t>ere is a </a:t>
            </a:r>
            <a:r>
              <a:rPr lang="en-US"/>
              <a:t>revisable, partial </a:t>
            </a:r>
            <a:r>
              <a:rPr lang="en-US" sz="1200"/>
              <a:t>list of potential </a:t>
            </a:r>
            <a:r>
              <a:rPr lang="en-US"/>
              <a:t>lessons:</a:t>
            </a:r>
            <a:endParaRPr lang="en-US" sz="1200"/>
          </a:p>
          <a:p>
            <a:pPr marL="228600" lvl="1" indent="-228600">
              <a:spcBef>
                <a:spcPts val="0"/>
              </a:spcBef>
              <a:buFont typeface="+mj-lt"/>
              <a:buAutoNum type="arabicPeriod"/>
            </a:pPr>
            <a:r>
              <a:rPr lang="en-US" b="1"/>
              <a:t>Lesson One: </a:t>
            </a:r>
            <a:r>
              <a:rPr lang="en-US"/>
              <a:t>This lesson comprehensively overviews the main components and their functions within the </a:t>
            </a:r>
            <a:r>
              <a:rPr lang="en-US">
                <a:highlight>
                  <a:srgbClr val="FFFF00"/>
                </a:highlight>
              </a:rPr>
              <a:t>(Model/ process</a:t>
            </a:r>
            <a:r>
              <a:rPr lang="en-US"/>
              <a:t>).</a:t>
            </a:r>
            <a:endParaRPr lang="en-US" sz="1200">
              <a:highlight>
                <a:srgbClr val="FFFF00"/>
              </a:highlight>
            </a:endParaRPr>
          </a:p>
          <a:p>
            <a:pPr marL="228600" lvl="1" indent="-228600">
              <a:spcBef>
                <a:spcPts val="0"/>
              </a:spcBef>
              <a:buFont typeface="+mj-lt"/>
              <a:buAutoNum type="arabicPeriod"/>
            </a:pPr>
            <a:r>
              <a:rPr lang="en-US" b="1"/>
              <a:t>Lesson Two</a:t>
            </a:r>
            <a:r>
              <a:rPr lang="en-US" sz="1200" b="1"/>
              <a:t>: </a:t>
            </a:r>
            <a:r>
              <a:rPr lang="en-US" sz="1200"/>
              <a:t>This lesson guides trainees through the various features and controls of the machine's control panel and interface</a:t>
            </a:r>
            <a:r>
              <a:rPr lang="en-US"/>
              <a:t>.</a:t>
            </a:r>
            <a:endParaRPr lang="en-US" sz="1200"/>
          </a:p>
          <a:p>
            <a:pPr marL="228600" lvl="1" indent="-228600">
              <a:spcBef>
                <a:spcPts val="0"/>
              </a:spcBef>
              <a:buFont typeface="+mj-lt"/>
              <a:buAutoNum type="arabicPeriod"/>
            </a:pPr>
            <a:r>
              <a:rPr lang="en-US" b="1"/>
              <a:t>Lesson Three</a:t>
            </a:r>
            <a:r>
              <a:rPr lang="en-US" sz="1200" b="1"/>
              <a:t>: </a:t>
            </a:r>
            <a:r>
              <a:rPr lang="en-US" sz="1200"/>
              <a:t>This lesson helps trainees identify and understand the different tooling parts used in the machine and their specific functions</a:t>
            </a:r>
            <a:r>
              <a:rPr lang="en-US"/>
              <a:t>.</a:t>
            </a:r>
            <a:endParaRPr lang="en-US" sz="1200"/>
          </a:p>
          <a:p>
            <a:pPr marL="228600" lvl="1" indent="-228600">
              <a:spcBef>
                <a:spcPts val="0"/>
              </a:spcBef>
              <a:buFont typeface="+mj-lt"/>
              <a:buAutoNum type="arabicPeriod"/>
            </a:pPr>
            <a:r>
              <a:rPr lang="en-US" b="1"/>
              <a:t>Lesson Four</a:t>
            </a:r>
            <a:r>
              <a:rPr lang="en-US" sz="1200" b="1"/>
              <a:t>:</a:t>
            </a:r>
            <a:r>
              <a:rPr lang="en-US" sz="1200"/>
              <a:t> This lesson outlines essential safety procedures and best practices for handling and maintaining tooling to ensure the safe operation and longevity of the equipment.</a:t>
            </a:r>
          </a:p>
          <a:p>
            <a:pPr marL="228600" lvl="1" indent="-228600">
              <a:spcBef>
                <a:spcPts val="0"/>
              </a:spcBef>
              <a:buFont typeface="+mj-lt"/>
              <a:buAutoNum type="arabicPeriod"/>
            </a:pPr>
            <a:r>
              <a:rPr lang="en-US" b="1"/>
              <a:t>Lesson Five</a:t>
            </a:r>
            <a:r>
              <a:rPr lang="en-US" sz="1200" b="1"/>
              <a:t>:</a:t>
            </a:r>
            <a:r>
              <a:rPr lang="en-US" sz="1200"/>
              <a:t> </a:t>
            </a:r>
            <a:r>
              <a:rPr lang="en-US"/>
              <a:t>This lesson teaches how to ensure the machine is ready for the next job.</a:t>
            </a:r>
            <a:endParaRPr lang="en-US" sz="1200"/>
          </a:p>
          <a:p>
            <a:pPr marL="0" lvl="1" indent="0">
              <a:spcBef>
                <a:spcPts val="0"/>
              </a:spcBef>
              <a:buNone/>
            </a:pPr>
            <a:br>
              <a:rPr lang="en-US"/>
            </a:br>
            <a:endParaRPr lang="en-US" sz="1200"/>
          </a:p>
          <a:p>
            <a:endParaRPr lang="en-US" sz="1200"/>
          </a:p>
        </p:txBody>
      </p:sp>
      <p:sp>
        <p:nvSpPr>
          <p:cNvPr id="5" name="HeaderGradient" hidden="1">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None/>
            </a:pPr>
            <a:r>
              <a:rPr lang="en-US" sz="1100" i="1">
                <a:latin typeface="Calibri"/>
                <a:ea typeface="Calibri"/>
                <a:cs typeface="Calibri"/>
              </a:rPr>
              <a:t>Note:</a:t>
            </a:r>
            <a:r>
              <a:rPr lang="en-US" sz="1100" i="1"/>
              <a:t> This is a broad-strokes lesson description. Final training content will be developed working closely with your subject matter experts.</a:t>
            </a:r>
            <a:endParaRPr lang="en-US"/>
          </a:p>
          <a:p>
            <a:endParaRPr lang="en-US"/>
          </a:p>
        </p:txBody>
      </p:sp>
      <p:sp>
        <p:nvSpPr>
          <p:cNvPr id="2" name="EDIT tag">
            <a:extLst>
              <a:ext uri="{FF2B5EF4-FFF2-40B4-BE49-F238E27FC236}">
                <a16:creationId xmlns:a16="http://schemas.microsoft.com/office/drawing/2014/main" id="{2F92A307-B53B-C47A-EA84-E7699A14AE9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77549943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95F3-7D2F-103C-F38E-E2AAD5D4DFDD}"/>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2624C1C-DB7B-93A7-04A7-4F0A465E66D6}"/>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43CFC929-61E5-9232-1E16-67E29294DFB1}"/>
              </a:ext>
            </a:extLst>
          </p:cNvPr>
          <p:cNvPicPr>
            <a:picLocks noChangeAspect="1"/>
          </p:cNvPicPr>
          <p:nvPr/>
        </p:nvPicPr>
        <p:blipFill>
          <a:blip r:embed="rId4"/>
          <a:srcRect/>
          <a:stretch/>
        </p:blipFill>
        <p:spPr>
          <a:xfrm>
            <a:off x="0" y="0"/>
            <a:ext cx="6858000" cy="2011680"/>
          </a:xfrm>
          <a:prstGeom prst="rect">
            <a:avLst/>
          </a:prstGeom>
        </p:spPr>
      </p:pic>
      <p:sp>
        <p:nvSpPr>
          <p:cNvPr id="14" name="Text Placeholder 13">
            <a:extLst>
              <a:ext uri="{FF2B5EF4-FFF2-40B4-BE49-F238E27FC236}">
                <a16:creationId xmlns:a16="http://schemas.microsoft.com/office/drawing/2014/main" id="{7981387B-7DBF-594E-FDCB-BCBF43F27B71}"/>
              </a:ext>
            </a:extLst>
          </p:cNvPr>
          <p:cNvSpPr>
            <a:spLocks noGrp="1"/>
          </p:cNvSpPr>
          <p:nvPr>
            <p:ph type="body" sz="quarter" idx="15"/>
          </p:nvPr>
        </p:nvSpPr>
        <p:spPr/>
        <p:txBody>
          <a:bodyPr/>
          <a:lstStyle/>
          <a:p>
            <a:r>
              <a:rPr lang="en-US" sz="1600"/>
              <a:t>Generic Operational/ procedural example</a:t>
            </a:r>
          </a:p>
        </p:txBody>
      </p:sp>
      <p:sp>
        <p:nvSpPr>
          <p:cNvPr id="15" name="Text Placeholder 14" hidden="1">
            <a:extLst>
              <a:ext uri="{FF2B5EF4-FFF2-40B4-BE49-F238E27FC236}">
                <a16:creationId xmlns:a16="http://schemas.microsoft.com/office/drawing/2014/main" id="{80AC4654-1786-2853-68BE-4EBE1B24B46F}"/>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995DFE17-CF3E-8188-0E65-33A659488805}"/>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2E64B4D-1A3F-8DFB-F419-1092338749EB}"/>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D7D6D06F-F5D7-492E-BC1B-2DC487C3337E}"/>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440CB797-1757-B100-C136-DE71079EE871}"/>
              </a:ext>
            </a:extLst>
          </p:cNvPr>
          <p:cNvSpPr txBox="1">
            <a:spLocks/>
          </p:cNvSpPr>
          <p:nvPr/>
        </p:nvSpPr>
        <p:spPr>
          <a:xfrm>
            <a:off x="457200" y="3802417"/>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b="1"/>
              <a:t>Lesson 3 – Module 1: </a:t>
            </a:r>
            <a:r>
              <a:rPr lang="en-US" sz="1400" b="1">
                <a:highlight>
                  <a:srgbClr val="FFFF00"/>
                </a:highlight>
              </a:rPr>
              <a:t>operational/procedural lesson</a:t>
            </a:r>
            <a:endParaRPr lang="en-US" sz="1400">
              <a:highlight>
                <a:srgbClr val="FFFF00"/>
              </a:highlight>
            </a:endParaRPr>
          </a:p>
          <a:p>
            <a:pPr marL="228600" lvl="1" indent="-228600">
              <a:spcBef>
                <a:spcPts val="0"/>
              </a:spcBef>
              <a:buFont typeface="+mj-lt"/>
              <a:buAutoNum type="arabicPeriod"/>
            </a:pPr>
            <a:r>
              <a:rPr lang="en-US" b="1"/>
              <a:t>Initiate the Training: </a:t>
            </a:r>
            <a:r>
              <a:rPr lang="en-US"/>
              <a:t>The trainee begins by putting on the VR headset and selecting the </a:t>
            </a:r>
            <a:r>
              <a:rPr lang="en-US">
                <a:highlight>
                  <a:srgbClr val="FFFF00"/>
                </a:highlight>
              </a:rPr>
              <a:t>“BASIC Operational” </a:t>
            </a:r>
            <a:r>
              <a:rPr lang="en-US"/>
              <a:t>lesson from the floating menu. Once selected, the simulation transitions smoothly into a full-scale warehouse environment. The forklift appears in front of them, accurately modeled and ready for interaction. A brief orientation begins, delivered through voiceover and subtle visual cues, introducing the trainee to the task, available controls, and key safety reminders. The interface highlights the pallet’s location, designated placement zone, and the path they’ll follow, creating a clear and intuitive entry point into the lesson.</a:t>
            </a:r>
          </a:p>
          <a:p>
            <a:pPr marL="228600" lvl="1" indent="-228600">
              <a:spcBef>
                <a:spcPts val="0"/>
              </a:spcBef>
              <a:buFont typeface="+mj-lt"/>
              <a:buAutoNum type="arabicPeriod"/>
            </a:pPr>
            <a:r>
              <a:rPr lang="en-US" b="1"/>
              <a:t>Preparation and Step-by-Step Execution: </a:t>
            </a:r>
            <a:r>
              <a:rPr lang="en-US"/>
              <a:t>Each lesson is presented in a natural step sequence with strategic hints and intuitive flow. The trainee will engage in the lesson learning at their own pace, with the ability to repeat steps as needed</a:t>
            </a:r>
            <a:r>
              <a:rPr lang="en-US" b="1"/>
              <a:t>.</a:t>
            </a:r>
            <a:br>
              <a:rPr lang="en-US" b="1"/>
            </a:br>
            <a:r>
              <a:rPr lang="en-US" b="1">
                <a:highlight>
                  <a:srgbClr val="FFFF00"/>
                </a:highlight>
              </a:rPr>
              <a:t>Lesson Steps</a:t>
            </a:r>
            <a:r>
              <a:rPr lang="en-US" b="1"/>
              <a:t>:</a:t>
            </a:r>
            <a:endParaRPr lang="en-US"/>
          </a:p>
          <a:p>
            <a:pPr marL="627063" lvl="3" indent="-285750">
              <a:spcBef>
                <a:spcPts val="0"/>
              </a:spcBef>
              <a:spcAft>
                <a:spcPts val="200"/>
              </a:spcAft>
              <a:buClr>
                <a:schemeClr val="tx1">
                  <a:lumMod val="65000"/>
                  <a:lumOff val="35000"/>
                </a:schemeClr>
              </a:buClr>
              <a:buFont typeface="+mj-lt"/>
              <a:buAutoNum type="alphaLcPeriod"/>
            </a:pPr>
            <a:r>
              <a:rPr lang="en-US">
                <a:highlight>
                  <a:srgbClr val="FFFF00"/>
                </a:highlight>
              </a:rPr>
              <a:t>Approach the Pallet.</a:t>
            </a:r>
          </a:p>
          <a:p>
            <a:pPr lvl="4">
              <a:spcBef>
                <a:spcPts val="0"/>
              </a:spcBef>
              <a:spcAft>
                <a:spcPts val="200"/>
              </a:spcAft>
              <a:buClr>
                <a:schemeClr val="tx1">
                  <a:lumMod val="65000"/>
                  <a:lumOff val="35000"/>
                </a:schemeClr>
              </a:buClr>
            </a:pPr>
            <a:r>
              <a:rPr lang="en-US"/>
              <a:t>Identify the pallet’s position.</a:t>
            </a:r>
          </a:p>
          <a:p>
            <a:pPr lvl="4">
              <a:spcBef>
                <a:spcPts val="0"/>
              </a:spcBef>
              <a:spcAft>
                <a:spcPts val="200"/>
              </a:spcAft>
              <a:buClr>
                <a:schemeClr val="tx1">
                  <a:lumMod val="65000"/>
                  <a:lumOff val="35000"/>
                </a:schemeClr>
              </a:buClr>
            </a:pPr>
            <a:r>
              <a:rPr lang="en-US"/>
              <a:t>Line up forks while maintaining appropriate speed and spacing.</a:t>
            </a:r>
          </a:p>
          <a:p>
            <a:pPr marL="627063" lvl="3" indent="-285750">
              <a:spcBef>
                <a:spcPts val="0"/>
              </a:spcBef>
              <a:spcAft>
                <a:spcPts val="200"/>
              </a:spcAft>
              <a:buClr>
                <a:schemeClr val="tx1">
                  <a:lumMod val="65000"/>
                  <a:lumOff val="35000"/>
                </a:schemeClr>
              </a:buClr>
              <a:buFont typeface="+mj-lt"/>
              <a:buAutoNum type="alphaLcPeriod"/>
            </a:pPr>
            <a:r>
              <a:rPr lang="en-US">
                <a:highlight>
                  <a:srgbClr val="FFFF00"/>
                </a:highlight>
              </a:rPr>
              <a:t>Fork Adjustment and Insertion</a:t>
            </a:r>
            <a:r>
              <a:rPr lang="en-US"/>
              <a:t>.</a:t>
            </a:r>
          </a:p>
          <a:p>
            <a:pPr lvl="4">
              <a:spcBef>
                <a:spcPts val="0"/>
              </a:spcBef>
              <a:spcAft>
                <a:spcPts val="200"/>
              </a:spcAft>
              <a:buClr>
                <a:schemeClr val="tx1">
                  <a:lumMod val="65000"/>
                  <a:lumOff val="35000"/>
                </a:schemeClr>
              </a:buClr>
            </a:pPr>
            <a:r>
              <a:rPr lang="en-US"/>
              <a:t>Level and raise forks to proper height.</a:t>
            </a:r>
          </a:p>
          <a:p>
            <a:pPr lvl="4">
              <a:spcBef>
                <a:spcPts val="0"/>
              </a:spcBef>
              <a:spcAft>
                <a:spcPts val="200"/>
              </a:spcAft>
              <a:buClr>
                <a:schemeClr val="tx1">
                  <a:lumMod val="65000"/>
                  <a:lumOff val="35000"/>
                </a:schemeClr>
              </a:buClr>
            </a:pPr>
            <a:r>
              <a:rPr lang="en-US"/>
              <a:t>Insert forks fully beneath the pallet without shifting it.</a:t>
            </a:r>
          </a:p>
          <a:p>
            <a:pPr marL="341313" lvl="3" indent="0">
              <a:spcBef>
                <a:spcPts val="0"/>
              </a:spcBef>
              <a:spcAft>
                <a:spcPts val="200"/>
              </a:spcAft>
              <a:buClr>
                <a:schemeClr val="tx1">
                  <a:lumMod val="65000"/>
                  <a:lumOff val="35000"/>
                </a:schemeClr>
              </a:buClr>
              <a:buNone/>
            </a:pPr>
            <a:endParaRPr lang="en-US"/>
          </a:p>
          <a:p>
            <a:pPr>
              <a:spcBef>
                <a:spcPts val="0"/>
              </a:spcBef>
            </a:pPr>
            <a:endParaRPr lang="en-US"/>
          </a:p>
        </p:txBody>
      </p:sp>
      <p:sp>
        <p:nvSpPr>
          <p:cNvPr id="7" name="Text Placeholder 14">
            <a:extLst>
              <a:ext uri="{FF2B5EF4-FFF2-40B4-BE49-F238E27FC236}">
                <a16:creationId xmlns:a16="http://schemas.microsoft.com/office/drawing/2014/main" id="{871B54B5-D4B3-1452-2FF4-5CB862B71589}"/>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This VR training lesson introduces new</a:t>
            </a:r>
            <a:r>
              <a:rPr lang="en-US">
                <a:highlight>
                  <a:srgbClr val="FFFF00"/>
                </a:highlight>
              </a:rPr>
              <a:t> (machine) </a:t>
            </a:r>
            <a:r>
              <a:rPr lang="en-US"/>
              <a:t>operators to one of the most fundamental procedures, safely picking up and staging an unloaded pallet. Designed to simulate the full physicality and presence of real-world </a:t>
            </a:r>
            <a:r>
              <a:rPr lang="en-US">
                <a:highlight>
                  <a:srgbClr val="FFFF00"/>
                </a:highlight>
              </a:rPr>
              <a:t>(machine)</a:t>
            </a:r>
            <a:r>
              <a:rPr lang="en-US"/>
              <a:t> work, the lesson immerses the trainee inside a life-sized virtual warehouse, where they practice using an interactive virtual </a:t>
            </a:r>
            <a:r>
              <a:rPr lang="en-US">
                <a:highlight>
                  <a:srgbClr val="FFFF00"/>
                </a:highlight>
              </a:rPr>
              <a:t>(machine)</a:t>
            </a:r>
            <a:r>
              <a:rPr lang="en-US"/>
              <a:t> in a realistic, mistake-tolerant environment.</a:t>
            </a:r>
          </a:p>
        </p:txBody>
      </p:sp>
      <p:sp>
        <p:nvSpPr>
          <p:cNvPr id="2" name="REVIEW tag" hidden="1">
            <a:extLst>
              <a:ext uri="{FF2B5EF4-FFF2-40B4-BE49-F238E27FC236}">
                <a16:creationId xmlns:a16="http://schemas.microsoft.com/office/drawing/2014/main" id="{DEBCD86C-7835-E350-972E-E907EF522953}"/>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F460BE9A-8E35-EE5B-F3C3-15B460C8CD70}"/>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7172081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marL="228600" lvl="1" indent="-228600">
              <a:spcBef>
                <a:spcPts val="0"/>
              </a:spcBef>
              <a:spcAft>
                <a:spcPts val="20"/>
              </a:spcAft>
              <a:buFont typeface="+mj-lt"/>
              <a:buAutoNum type="arabicPeriod" startAt="2"/>
            </a:pPr>
            <a:r>
              <a:rPr lang="en-US" b="1">
                <a:highlight>
                  <a:srgbClr val="FFFF00"/>
                </a:highlight>
              </a:rPr>
              <a:t>Preparation and Step-by-Step Execution: </a:t>
            </a:r>
            <a:r>
              <a:rPr lang="en-US">
                <a:highlight>
                  <a:srgbClr val="FFFF00"/>
                </a:highlight>
              </a:rPr>
              <a:t>Continued</a:t>
            </a:r>
          </a:p>
          <a:p>
            <a:pPr marL="0" lvl="1" indent="0">
              <a:spcBef>
                <a:spcPts val="0"/>
              </a:spcBef>
              <a:spcAft>
                <a:spcPts val="20"/>
              </a:spcAft>
              <a:buNone/>
            </a:pPr>
            <a:endParaRPr lang="en-US">
              <a:highlight>
                <a:srgbClr val="FFFF00"/>
              </a:highlight>
            </a:endParaRPr>
          </a:p>
          <a:p>
            <a:pPr marL="569913" lvl="3" indent="-228600">
              <a:spcBef>
                <a:spcPts val="0"/>
              </a:spcBef>
              <a:spcAft>
                <a:spcPts val="300"/>
              </a:spcAft>
              <a:buClr>
                <a:schemeClr val="tx1">
                  <a:lumMod val="65000"/>
                  <a:lumOff val="35000"/>
                </a:schemeClr>
              </a:buClr>
              <a:buFont typeface="+mj-lt"/>
              <a:buAutoNum type="alphaLcPeriod" startAt="3"/>
            </a:pPr>
            <a:r>
              <a:rPr lang="en-US">
                <a:highlight>
                  <a:srgbClr val="FFFF00"/>
                </a:highlight>
              </a:rPr>
              <a:t>Lift and Check</a:t>
            </a:r>
            <a:r>
              <a:rPr lang="en-US"/>
              <a:t>.</a:t>
            </a:r>
          </a:p>
          <a:p>
            <a:pPr lvl="4">
              <a:spcBef>
                <a:spcPts val="0"/>
              </a:spcBef>
              <a:spcAft>
                <a:spcPts val="200"/>
              </a:spcAft>
              <a:buClr>
                <a:schemeClr val="tx1">
                  <a:lumMod val="65000"/>
                  <a:lumOff val="35000"/>
                </a:schemeClr>
              </a:buClr>
            </a:pPr>
            <a:r>
              <a:rPr lang="en-US"/>
              <a:t>Raise the pallet slightly for transport.</a:t>
            </a:r>
          </a:p>
          <a:p>
            <a:pPr lvl="4">
              <a:spcBef>
                <a:spcPts val="0"/>
              </a:spcBef>
              <a:spcAft>
                <a:spcPts val="200"/>
              </a:spcAft>
              <a:buClr>
                <a:schemeClr val="tx1">
                  <a:lumMod val="65000"/>
                  <a:lumOff val="35000"/>
                </a:schemeClr>
              </a:buClr>
            </a:pPr>
            <a:r>
              <a:rPr lang="en-US"/>
              <a:t>Pause to verify stability and fork position.</a:t>
            </a:r>
          </a:p>
          <a:p>
            <a:pPr marL="569913" lvl="3" indent="-228600">
              <a:spcBef>
                <a:spcPts val="0"/>
              </a:spcBef>
              <a:spcAft>
                <a:spcPts val="300"/>
              </a:spcAft>
              <a:buClr>
                <a:schemeClr val="tx1">
                  <a:lumMod val="65000"/>
                  <a:lumOff val="35000"/>
                </a:schemeClr>
              </a:buClr>
              <a:buFont typeface="+mj-lt"/>
              <a:buAutoNum type="alphaLcPeriod" startAt="3"/>
            </a:pPr>
            <a:r>
              <a:rPr lang="en-US"/>
              <a:t>Transport to Designated Area.</a:t>
            </a:r>
          </a:p>
          <a:p>
            <a:pPr lvl="4">
              <a:spcBef>
                <a:spcPts val="0"/>
              </a:spcBef>
              <a:spcAft>
                <a:spcPts val="200"/>
              </a:spcAft>
              <a:buClr>
                <a:schemeClr val="tx1">
                  <a:lumMod val="65000"/>
                  <a:lumOff val="35000"/>
                </a:schemeClr>
              </a:buClr>
            </a:pPr>
            <a:r>
              <a:rPr lang="en-US"/>
              <a:t>Navigate the pallet to the designated area using smooth, controlled movement.</a:t>
            </a:r>
          </a:p>
          <a:p>
            <a:pPr lvl="4">
              <a:spcBef>
                <a:spcPts val="0"/>
              </a:spcBef>
              <a:spcAft>
                <a:spcPts val="200"/>
              </a:spcAft>
              <a:buClr>
                <a:schemeClr val="tx1">
                  <a:lumMod val="65000"/>
                  <a:lumOff val="35000"/>
                </a:schemeClr>
              </a:buClr>
            </a:pPr>
            <a:r>
              <a:rPr lang="en-US"/>
              <a:t>Maintain awareness of aisle boundaries and visibility limitations.</a:t>
            </a:r>
          </a:p>
          <a:p>
            <a:pPr marL="569913" lvl="3" indent="-228600">
              <a:spcBef>
                <a:spcPts val="0"/>
              </a:spcBef>
              <a:spcAft>
                <a:spcPts val="300"/>
              </a:spcAft>
              <a:buClr>
                <a:schemeClr val="tx1">
                  <a:lumMod val="65000"/>
                  <a:lumOff val="35000"/>
                </a:schemeClr>
              </a:buClr>
              <a:buFont typeface="+mj-lt"/>
              <a:buAutoNum type="alphaLcPeriod" startAt="3"/>
            </a:pPr>
            <a:r>
              <a:rPr lang="en-US"/>
              <a:t>Placement and Withdrawal.</a:t>
            </a:r>
          </a:p>
          <a:p>
            <a:pPr lvl="4">
              <a:spcBef>
                <a:spcPts val="0"/>
              </a:spcBef>
              <a:spcAft>
                <a:spcPts val="200"/>
              </a:spcAft>
              <a:buClr>
                <a:schemeClr val="tx1">
                  <a:lumMod val="65000"/>
                  <a:lumOff val="35000"/>
                </a:schemeClr>
              </a:buClr>
            </a:pPr>
            <a:r>
              <a:rPr lang="en-US"/>
              <a:t>Lower pallet to ground markers in the designated zone.</a:t>
            </a:r>
          </a:p>
          <a:p>
            <a:pPr lvl="4">
              <a:spcBef>
                <a:spcPts val="0"/>
              </a:spcBef>
              <a:spcAft>
                <a:spcPts val="300"/>
              </a:spcAft>
              <a:buClr>
                <a:schemeClr val="tx1">
                  <a:lumMod val="65000"/>
                  <a:lumOff val="35000"/>
                </a:schemeClr>
              </a:buClr>
            </a:pPr>
            <a:r>
              <a:rPr lang="en-US"/>
              <a:t>Back out the forks carefully and confirm correct alignment.</a:t>
            </a:r>
          </a:p>
          <a:p>
            <a:pPr marL="512763" lvl="4" indent="0">
              <a:spcBef>
                <a:spcPts val="0"/>
              </a:spcBef>
              <a:spcAft>
                <a:spcPts val="300"/>
              </a:spcAft>
              <a:buClr>
                <a:schemeClr val="tx1">
                  <a:lumMod val="65000"/>
                  <a:lumOff val="35000"/>
                </a:schemeClr>
              </a:buClr>
              <a:buNone/>
            </a:pPr>
            <a:r>
              <a:rPr lang="en-US"/>
              <a:t>	</a:t>
            </a:r>
          </a:p>
          <a:p>
            <a:pPr marL="228600" lvl="1" indent="-228600">
              <a:spcBef>
                <a:spcPts val="20"/>
              </a:spcBef>
              <a:buFont typeface="+mj-lt"/>
              <a:buAutoNum type="arabicPeriod" startAt="3"/>
            </a:pPr>
            <a:r>
              <a:rPr lang="en-US" b="1"/>
              <a:t>Lesson Completion:</a:t>
            </a:r>
            <a:r>
              <a:rPr lang="en-US"/>
              <a:t> </a:t>
            </a:r>
            <a:r>
              <a:rPr lang="en-US" sz="1200"/>
              <a:t>Once the lesson is complete, the trainee’s tracked lesson completion performance and real-time progress feedback data will be generated into a comprehensive report. The report's insight will allow the training team to review the trainee's success and identify areas that may need additional attention</a:t>
            </a:r>
            <a:r>
              <a:rPr lang="en-US"/>
              <a:t>.</a:t>
            </a:r>
          </a:p>
          <a:p>
            <a:pPr marL="341313" lvl="3" indent="0">
              <a:spcBef>
                <a:spcPts val="0"/>
              </a:spcBef>
              <a:buClr>
                <a:schemeClr val="tx1">
                  <a:lumMod val="65000"/>
                  <a:lumOff val="35000"/>
                </a:schemeClr>
              </a:buClr>
              <a:buNone/>
            </a:pPr>
            <a:endParaRPr lang="en-US" sz="1400" b="1"/>
          </a:p>
          <a:p>
            <a:pPr marL="0" lvl="3" indent="0">
              <a:spcBef>
                <a:spcPts val="0"/>
              </a:spcBef>
              <a:buClr>
                <a:schemeClr val="tx1">
                  <a:lumMod val="65000"/>
                  <a:lumOff val="35000"/>
                </a:schemeClr>
              </a:buClr>
              <a:buNone/>
            </a:pPr>
            <a:br>
              <a:rPr lang="en-US" sz="1400"/>
            </a:br>
            <a:br>
              <a:rPr lang="en-US" sz="1400"/>
            </a:br>
            <a:r>
              <a:rPr lang="en-US" i="1"/>
              <a:t>Note: This is a broad-strokes lesson description. Final training content will be developed working closely with your subject matter experts</a:t>
            </a:r>
            <a:r>
              <a:rPr lang="en-US" sz="1400" i="1"/>
              <a:t>.</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7" name="EDIT tag">
            <a:extLst>
              <a:ext uri="{FF2B5EF4-FFF2-40B4-BE49-F238E27FC236}">
                <a16:creationId xmlns:a16="http://schemas.microsoft.com/office/drawing/2014/main" id="{37A04BEE-487A-8724-1CBF-E7EB5077BA3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38900532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a:stretch/>
        </p:blipFill>
        <p:spPr>
          <a:xfrm>
            <a:off x="0" y="0"/>
            <a:ext cx="6858000" cy="2011680"/>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p:txBody>
          <a:bodyPr/>
          <a:lstStyle/>
          <a:p>
            <a:r>
              <a:rPr lang="en-US"/>
              <a:t>Detail </a:t>
            </a:r>
            <a:br>
              <a:rPr lang="en-US"/>
            </a:br>
            <a:r>
              <a:rPr lang="en-US"/>
              <a:t>Lesson example</a:t>
            </a:r>
          </a:p>
        </p:txBody>
      </p:sp>
      <p:sp>
        <p:nvSpPr>
          <p:cNvPr id="15" name="Text Placeholder 14" hidden="1">
            <a:extLst>
              <a:ext uri="{FF2B5EF4-FFF2-40B4-BE49-F238E27FC236}">
                <a16:creationId xmlns:a16="http://schemas.microsoft.com/office/drawing/2014/main" id="{42AEBA33-5B72-8B33-49FE-23A70E9EB0AC}"/>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C906DCD9-E5AE-F5D0-0B9F-44B1A957C932}"/>
              </a:ext>
            </a:extLst>
          </p:cNvPr>
          <p:cNvSpPr txBox="1">
            <a:spLocks/>
          </p:cNvSpPr>
          <p:nvPr/>
        </p:nvSpPr>
        <p:spPr>
          <a:xfrm>
            <a:off x="457200" y="3706621"/>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b="1"/>
              <a:t>Detail Lesson Example</a:t>
            </a:r>
          </a:p>
          <a:p>
            <a:pPr marL="228600" lvl="1" indent="-228600">
              <a:spcBef>
                <a:spcPts val="0"/>
              </a:spcBef>
              <a:buFont typeface="+mj-lt"/>
              <a:buAutoNum type="arabicPeriod"/>
            </a:pPr>
            <a:r>
              <a:rPr lang="en-US" b="1"/>
              <a:t>Initiate the Training: </a:t>
            </a:r>
            <a:r>
              <a:rPr lang="en-US"/>
              <a:t>The trainee dons the </a:t>
            </a:r>
            <a:r>
              <a:rPr lang="en-US">
                <a:highlight>
                  <a:srgbClr val="FFFF00"/>
                </a:highlight>
              </a:rPr>
              <a:t>Meta Quest 3 </a:t>
            </a:r>
            <a:r>
              <a:rPr lang="en-US"/>
              <a:t>VR headset, instantly immersing them in a realistic virtual warehouse. Ambient sounds of machinery and distant conversations enhance the sense of presence. From the main menu, the trainee will use hand gestures to select the “</a:t>
            </a:r>
            <a:r>
              <a:rPr lang="en-US">
                <a:highlight>
                  <a:srgbClr val="FFFF00"/>
                </a:highlight>
              </a:rPr>
              <a:t>Unsetting the Wrapper” </a:t>
            </a:r>
            <a:r>
              <a:rPr lang="en-US"/>
              <a:t>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b="1"/>
              <a:t>Preparation and Set Up: </a:t>
            </a:r>
            <a:r>
              <a:rPr lang="en-US"/>
              <a:t>In this step, the trainee is guided through </a:t>
            </a:r>
            <a:r>
              <a:rPr lang="en-US">
                <a:highlight>
                  <a:srgbClr val="FFFF00"/>
                </a:highlight>
              </a:rPr>
              <a:t>a detailed review of the tools, molds, and forms that will be manipulated while “unsetting” the machine</a:t>
            </a:r>
            <a:r>
              <a:rPr lang="en-US"/>
              <a:t>.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28600" lvl="1" indent="-228600">
              <a:spcBef>
                <a:spcPts val="0"/>
              </a:spcBef>
              <a:buFont typeface="+mj-lt"/>
              <a:buAutoNum type="arabicPeriod"/>
            </a:pPr>
            <a:r>
              <a:rPr lang="en-US" b="1">
                <a:highlight>
                  <a:srgbClr val="FFFF00"/>
                </a:highlight>
              </a:rPr>
              <a:t>Removing (steps to be created): </a:t>
            </a:r>
            <a:r>
              <a:rPr lang="en-US"/>
              <a:t>In this set of steps, the trainee is set to engage with the Virtual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a:t>
            </a:r>
          </a:p>
          <a:p>
            <a:pPr marL="0" lvl="1" indent="0">
              <a:spcBef>
                <a:spcPts val="0"/>
              </a:spcBef>
              <a:buNone/>
            </a:pPr>
            <a:endParaRPr lang="en-US"/>
          </a:p>
          <a:p>
            <a:pPr marL="0" lvl="1" indent="0" algn="r">
              <a:spcBef>
                <a:spcPts val="0"/>
              </a:spcBef>
              <a:buNone/>
            </a:pPr>
            <a:r>
              <a:rPr lang="en-US"/>
              <a:t>(continued on next page)</a:t>
            </a:r>
          </a:p>
          <a:p>
            <a:pPr>
              <a:spcBef>
                <a:spcPts val="0"/>
              </a:spcBef>
            </a:pPr>
            <a:endParaRPr lang="en-US"/>
          </a:p>
        </p:txBody>
      </p:sp>
      <p:sp>
        <p:nvSpPr>
          <p:cNvPr id="7" name="Text Placeholder 14">
            <a:extLst>
              <a:ext uri="{FF2B5EF4-FFF2-40B4-BE49-F238E27FC236}">
                <a16:creationId xmlns:a16="http://schemas.microsoft.com/office/drawing/2014/main" id="{BFE4E408-BC38-6EF5-2C7D-E2E37557ADBF}"/>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The (</a:t>
            </a:r>
            <a:r>
              <a:rPr lang="en-US">
                <a:highlight>
                  <a:srgbClr val="FFFF00"/>
                </a:highlight>
              </a:rPr>
              <a:t>Simulator) </a:t>
            </a:r>
            <a:r>
              <a:rPr lang="en-US"/>
              <a:t>will offer scalable lessons that enhance the familiarization and operations process of (</a:t>
            </a:r>
            <a:r>
              <a:rPr lang="en-US">
                <a:highlight>
                  <a:srgbClr val="FFFF00"/>
                </a:highlight>
              </a:rPr>
              <a:t>company) </a:t>
            </a:r>
            <a:r>
              <a:rPr lang="en-US"/>
              <a:t>machine. Below is a basic example of a VR training lesson.</a:t>
            </a:r>
          </a:p>
        </p:txBody>
      </p:sp>
      <p:sp>
        <p:nvSpPr>
          <p:cNvPr id="2" name="REVIEW tag" hidden="1">
            <a:extLst>
              <a:ext uri="{FF2B5EF4-FFF2-40B4-BE49-F238E27FC236}">
                <a16:creationId xmlns:a16="http://schemas.microsoft.com/office/drawing/2014/main" id="{F77C523F-2B98-1357-7E6B-42073E6BE656}"/>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4" name="EDIT tag">
            <a:extLst>
              <a:ext uri="{FF2B5EF4-FFF2-40B4-BE49-F238E27FC236}">
                <a16:creationId xmlns:a16="http://schemas.microsoft.com/office/drawing/2014/main" id="{29ABDF5C-DE2B-7EED-FC1D-799ABA9C1A84}"/>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15144053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a:spcBef>
                <a:spcPts val="300"/>
              </a:spcBef>
              <a:spcAft>
                <a:spcPts val="300"/>
              </a:spcAft>
            </a:pPr>
            <a:r>
              <a:rPr lang="en-US" b="1">
                <a:highlight>
                  <a:srgbClr val="FFFF00"/>
                </a:highlight>
              </a:rPr>
              <a:t>Detail Lesson Example  (continued)</a:t>
            </a:r>
            <a:endParaRPr lang="en-US" sz="1200" b="1">
              <a:highlight>
                <a:srgbClr val="FFFF00"/>
              </a:highlight>
            </a:endParaRP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wrapper form and spotter form.</a:t>
            </a: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wind block generally covered with Teflon.</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clips mounted to the top side of the form.</a:t>
            </a:r>
          </a:p>
          <a:p>
            <a:pPr marL="569913" lvl="3" indent="-228600">
              <a:spcBef>
                <a:spcPts val="0"/>
              </a:spcBef>
              <a:buClr>
                <a:schemeClr val="tx1">
                  <a:lumMod val="65000"/>
                  <a:lumOff val="35000"/>
                </a:schemeClr>
              </a:buClr>
              <a:buFont typeface="+mj-lt"/>
              <a:buAutoNum type="alphaLcPeriod"/>
            </a:pPr>
            <a:r>
              <a:rPr lang="en-US">
                <a:solidFill>
                  <a:srgbClr val="FF0000"/>
                </a:solidFill>
              </a:rPr>
              <a:t>Move the loosened form clips up out of the way.</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form bolts that hold the form tight to the machine.</a:t>
            </a:r>
          </a:p>
          <a:p>
            <a:pPr marL="569913" lvl="3" indent="-228600">
              <a:spcBef>
                <a:spcPts val="0"/>
              </a:spcBef>
              <a:buClr>
                <a:schemeClr val="tx1">
                  <a:lumMod val="65000"/>
                  <a:lumOff val="35000"/>
                </a:schemeClr>
              </a:buClr>
              <a:buFont typeface="+mj-lt"/>
              <a:buAutoNum type="alphaLcPeriod"/>
            </a:pPr>
            <a:r>
              <a:rPr lang="en-US">
                <a:solidFill>
                  <a:srgbClr val="FF0000"/>
                </a:solidFill>
              </a:rPr>
              <a:t>Using the Control Panel, select the “Manual Tab” to enable the form/mold.</a:t>
            </a:r>
          </a:p>
          <a:p>
            <a:pPr marL="569913" lvl="3" indent="-228600">
              <a:spcBef>
                <a:spcPts val="0"/>
              </a:spcBef>
              <a:buClr>
                <a:schemeClr val="tx1">
                  <a:lumMod val="65000"/>
                  <a:lumOff val="35000"/>
                </a:schemeClr>
              </a:buClr>
              <a:buFont typeface="+mj-lt"/>
              <a:buAutoNum type="alphaLcPeriod"/>
            </a:pPr>
            <a:r>
              <a:rPr lang="en-US">
                <a:solidFill>
                  <a:srgbClr val="FF0000"/>
                </a:solidFill>
              </a:rPr>
              <a:t>Ensure the machine is in the proper position to start movement.</a:t>
            </a:r>
          </a:p>
          <a:p>
            <a:pPr marL="569913" lvl="3" indent="-228600">
              <a:spcBef>
                <a:spcPts val="0"/>
              </a:spcBef>
              <a:buClr>
                <a:schemeClr val="tx1">
                  <a:lumMod val="65000"/>
                  <a:lumOff val="35000"/>
                </a:schemeClr>
              </a:buClr>
              <a:buFont typeface="+mj-lt"/>
              <a:buAutoNum type="alphaLcPeriod"/>
            </a:pPr>
            <a:r>
              <a:rPr lang="en-US">
                <a:solidFill>
                  <a:srgbClr val="FF0000"/>
                </a:solidFill>
              </a:rPr>
              <a:t>Verify or Re-Select the “mold” option on the control panel.</a:t>
            </a:r>
          </a:p>
          <a:p>
            <a:pPr marL="569913" lvl="3" indent="-228600">
              <a:spcBef>
                <a:spcPts val="0"/>
              </a:spcBef>
              <a:buClr>
                <a:schemeClr val="tx1">
                  <a:lumMod val="65000"/>
                  <a:lumOff val="35000"/>
                </a:schemeClr>
              </a:buClr>
              <a:buFont typeface="+mj-lt"/>
              <a:buAutoNum type="alphaLcPeriod"/>
            </a:pPr>
            <a:r>
              <a:rPr lang="en-US">
                <a:solidFill>
                  <a:srgbClr val="FF0000"/>
                </a:solidFill>
              </a:rPr>
              <a:t>Use the hand wheel attached to the control panel to slowly spin the form downwards, allowing access to the form’s bolt and spring clip.</a:t>
            </a:r>
          </a:p>
          <a:p>
            <a:pPr marL="569913" lvl="3" indent="-228600">
              <a:spcBef>
                <a:spcPts val="0"/>
              </a:spcBef>
              <a:buClr>
                <a:schemeClr val="tx1">
                  <a:lumMod val="65000"/>
                  <a:lumOff val="35000"/>
                </a:schemeClr>
              </a:buClr>
              <a:buFont typeface="+mj-lt"/>
              <a:buAutoNum type="alphaLcPeriod"/>
            </a:pPr>
            <a:r>
              <a:rPr lang="en-US">
                <a:solidFill>
                  <a:srgbClr val="FF0000"/>
                </a:solidFill>
              </a:rPr>
              <a:t>Depress the plate on the backside of the yoke to allow the form to release.</a:t>
            </a:r>
          </a:p>
          <a:p>
            <a:pPr marL="569913" lvl="3" indent="-228600">
              <a:spcBef>
                <a:spcPts val="0"/>
              </a:spcBef>
              <a:buClr>
                <a:schemeClr val="tx1">
                  <a:lumMod val="65000"/>
                  <a:lumOff val="35000"/>
                </a:schemeClr>
              </a:buClr>
              <a:buFont typeface="+mj-lt"/>
              <a:buAutoNum type="alphaLcPeriod"/>
            </a:pPr>
            <a:r>
              <a:rPr lang="en-US">
                <a:solidFill>
                  <a:srgbClr val="FF0000"/>
                </a:solidFill>
              </a:rPr>
              <a:t>Check the control panel screen to ensure the mold is still enabled.</a:t>
            </a:r>
          </a:p>
          <a:p>
            <a:pPr marL="569913" lvl="3" indent="-228600">
              <a:spcBef>
                <a:spcPts val="0"/>
              </a:spcBef>
              <a:buClr>
                <a:schemeClr val="tx1">
                  <a:lumMod val="65000"/>
                  <a:lumOff val="35000"/>
                </a:schemeClr>
              </a:buClr>
              <a:buFont typeface="+mj-lt"/>
              <a:buAutoNum type="alphaLcPeriod"/>
            </a:pPr>
            <a:r>
              <a:rPr lang="en-US">
                <a:solidFill>
                  <a:srgbClr val="FF0000"/>
                </a:solidFill>
              </a:rPr>
              <a:t>Reverse direction to move the form to an accessible position.</a:t>
            </a:r>
          </a:p>
          <a:p>
            <a:pPr marL="569913" lvl="3" indent="-228600">
              <a:spcBef>
                <a:spcPts val="0"/>
              </a:spcBef>
              <a:buClr>
                <a:schemeClr val="tx1">
                  <a:lumMod val="65000"/>
                  <a:lumOff val="35000"/>
                </a:schemeClr>
              </a:buClr>
              <a:buFont typeface="+mj-lt"/>
              <a:buAutoNum type="alphaLcPeriod"/>
            </a:pPr>
            <a:r>
              <a:rPr lang="en-US">
                <a:solidFill>
                  <a:srgbClr val="FF0000"/>
                </a:solidFill>
              </a:rPr>
              <a:t>Gently remove the form. (lesson complete)</a:t>
            </a:r>
          </a:p>
          <a:p>
            <a:pPr marL="341313" lvl="3" indent="0">
              <a:spcBef>
                <a:spcPts val="0"/>
              </a:spcBef>
              <a:buClr>
                <a:schemeClr val="tx1">
                  <a:lumMod val="65000"/>
                  <a:lumOff val="35000"/>
                </a:schemeClr>
              </a:buClr>
              <a:buNone/>
            </a:pPr>
            <a:endParaRPr lang="en-US" b="1"/>
          </a:p>
          <a:p>
            <a:pPr marL="0" lvl="3" indent="0">
              <a:spcBef>
                <a:spcPts val="0"/>
              </a:spcBef>
              <a:buClr>
                <a:schemeClr val="tx1">
                  <a:lumMod val="65000"/>
                  <a:lumOff val="35000"/>
                </a:schemeClr>
              </a:buClr>
              <a:buNone/>
            </a:pPr>
            <a:r>
              <a:rPr lang="en-US" b="1"/>
              <a:t>Lesson Completion</a:t>
            </a:r>
          </a:p>
          <a:p>
            <a:pPr marL="0" lvl="3" indent="0">
              <a:spcBef>
                <a:spcPts val="0"/>
              </a:spcBef>
              <a:buClr>
                <a:schemeClr val="tx1">
                  <a:lumMod val="65000"/>
                  <a:lumOff val="35000"/>
                </a:schemeClr>
              </a:buClr>
              <a:buNone/>
            </a:pPr>
            <a:r>
              <a:rPr lang="en-US"/>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br>
              <a:rPr lang="en-US"/>
            </a:br>
            <a:br>
              <a:rPr lang="en-US"/>
            </a:br>
            <a:r>
              <a:rPr lang="en-US" sz="1200" i="1"/>
              <a:t>Note: This is a broad-strokes lesson description. Final training content will be developed working closely with your subject matter experts.</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6" name="EDIT tag">
            <a:extLst>
              <a:ext uri="{FF2B5EF4-FFF2-40B4-BE49-F238E27FC236}">
                <a16:creationId xmlns:a16="http://schemas.microsoft.com/office/drawing/2014/main" id="{4C48624B-8B17-24DC-6C63-0647996F1006}"/>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04679974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pic>
        <p:nvPicPr>
          <p:cNvPr id="7" name="LessonImage">
            <a:extLst>
              <a:ext uri="{FF2B5EF4-FFF2-40B4-BE49-F238E27FC236}">
                <a16:creationId xmlns:a16="http://schemas.microsoft.com/office/drawing/2014/main" id="{34440FA9-ED91-C553-2E4B-B38E3837F3BD}"/>
              </a:ext>
            </a:extLst>
          </p:cNvPr>
          <p:cNvPicPr>
            <a:picLocks noChangeAspect="1"/>
          </p:cNvPicPr>
          <p:nvPr/>
        </p:nvPicPr>
        <p:blipFill rotWithShape="1">
          <a:blip r:embed="rId2"/>
          <a:srcRect t="7616" b="158"/>
          <a:stretch/>
        </p:blipFill>
        <p:spPr>
          <a:xfrm>
            <a:off x="0" y="1562100"/>
            <a:ext cx="6858000" cy="3243646"/>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4908698" cy="1018730"/>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870867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Grp="1" noRot="1" noChangeAspect="1" noMove="1" noResize="1" noEditPoints="1" noAdjustHandles="1" noChangeArrowheads="1" noChangeShapeType="1" noCrop="1"/>
          </p:cNvPicPr>
          <p:nvPr/>
        </p:nvPicPr>
        <p:blipFill rotWithShape="1">
          <a:blip r:embed="rId2"/>
          <a:srcRect l="-26866" t="-4965" r="-27610" b="-1666"/>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EDIT tag">
            <a:extLst>
              <a:ext uri="{FF2B5EF4-FFF2-40B4-BE49-F238E27FC236}">
                <a16:creationId xmlns:a16="http://schemas.microsoft.com/office/drawing/2014/main" id="{A97DC0F6-6A07-F726-3EB1-A4047ADBB7D4}"/>
              </a:ext>
            </a:extLst>
          </p:cNvPr>
          <p:cNvSpPr txBox="1"/>
          <p:nvPr/>
        </p:nvSpPr>
        <p:spPr>
          <a:xfrm rot="20805525">
            <a:off x="1350500" y="3950738"/>
            <a:ext cx="4156282" cy="2123658"/>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kern="0">
                <a:solidFill>
                  <a:srgbClr val="C00000"/>
                </a:solidFill>
                <a:effectLst>
                  <a:glow rad="165100">
                    <a:prstClr val="white">
                      <a:alpha val="15000"/>
                    </a:prstClr>
                  </a:glow>
                </a:effectLst>
                <a:latin typeface="Top Secret" panose="02000800000000000000" pitchFamily="2" charset="0"/>
              </a:rPr>
              <a:t>Add options in playground</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3249295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Our clients own all the assets that we create for their projects. ForgeFX Simulations develops all assets in non-proprietary development tools, which ensures that you are not locked into any specific platform and have the freedom to modify, update, or expand your projects as needed.</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200" spc="20">
                <a:solidFill>
                  <a:schemeClr val="tx1">
                    <a:lumMod val="65000"/>
                    <a:lumOff val="35000"/>
                  </a:schemeClr>
                </a:solidFill>
                <a:latin typeface="Calibri" panose="020F0502020204030204" pitchFamily="34" charset="0"/>
                <a:cs typeface="Calibri" panose="020F0502020204030204" pitchFamily="34" charset="0"/>
              </a:rPr>
              <a:t> We believe in straightforward financial transactions without hidden fees. This means that when you commission a project with us, you're charged only once for the development of your assets. </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licensing: </a:t>
            </a:r>
            <a:r>
              <a:rPr lang="en-US" sz="1200" spc="20">
                <a:solidFill>
                  <a:schemeClr val="tx1">
                    <a:lumMod val="65000"/>
                    <a:lumOff val="35000"/>
                  </a:schemeClr>
                </a:solidFill>
                <a:latin typeface="Calibri" panose="020F0502020204030204" pitchFamily="34" charset="0"/>
                <a:cs typeface="Calibri" panose="020F0502020204030204" pitchFamily="34" charset="0"/>
              </a:rPr>
              <a:t>With ForgeFX, you don't have to worry about ongoing licensing fees for the assets we develop for you. Once the project is completed, the assets are yours to use as you wish, free from any additional licensing costs that can often accumulate over time.</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per-seat costs:</a:t>
            </a:r>
            <a:r>
              <a:rPr lang="en-US" sz="1200" spc="20">
                <a:solidFill>
                  <a:schemeClr val="tx1">
                    <a:lumMod val="65000"/>
                    <a:lumOff val="35000"/>
                  </a:schemeClr>
                </a:solidFill>
                <a:latin typeface="Calibri" panose="020F0502020204030204" pitchFamily="34" charset="0"/>
                <a:cs typeface="Calibri" panose="020F0502020204030204" pitchFamily="34" charset="0"/>
              </a:rPr>
              <a:t> Whether your team is large or small, our development approach does not include per-seat costs. This ensures that your entire team can utilize the assets without incurring additional charges based on the number of users or seats, facilitating a more collaborative and inclusive environment.</a:t>
            </a:r>
          </a:p>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ForgeFX takes pride in fostering long-term relationships that span many years with our clients. Our comprehensive range of services includes initial consultation to understand your vision, bespoke design and development tailored to your unique requirements, as well as ongoing maintenance and support to ensure longevity and success for your projects.</a:t>
            </a:r>
          </a:p>
          <a:p>
            <a:endParaRPr lang="en-US"/>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67285" y="5705457"/>
            <a:ext cx="368932" cy="430422"/>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20626481">
            <a:off x="2441072" y="4424441"/>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483374" y="3304382"/>
            <a:ext cx="352843" cy="352843"/>
          </a:xfrm>
          <a:prstGeom prst="rect">
            <a:avLst/>
          </a:prstGeom>
        </p:spPr>
      </p:pic>
    </p:spTree>
    <p:extLst>
      <p:ext uri="{BB962C8B-B14F-4D97-AF65-F5344CB8AC3E}">
        <p14:creationId xmlns:p14="http://schemas.microsoft.com/office/powerpoint/2010/main" val="42864303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B3A4CB6A-D96F-39A9-44F4-916A1A4E0DD5}"/>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Tree>
    <p:extLst>
      <p:ext uri="{BB962C8B-B14F-4D97-AF65-F5344CB8AC3E}">
        <p14:creationId xmlns:p14="http://schemas.microsoft.com/office/powerpoint/2010/main" val="35284790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92" name="TextBox 91">
            <a:extLst>
              <a:ext uri="{FF2B5EF4-FFF2-40B4-BE49-F238E27FC236}">
                <a16:creationId xmlns:a16="http://schemas.microsoft.com/office/drawing/2014/main" id="{5EC01B01-706A-46B7-B0E0-6D14A9B660E9}"/>
              </a:ext>
            </a:extLst>
          </p:cNvPr>
          <p:cNvSpPr txBox="1"/>
          <p:nvPr/>
        </p:nvSpPr>
        <p:spPr>
          <a:xfrm>
            <a:off x="382930" y="2071991"/>
            <a:ext cx="6096075" cy="486800"/>
          </a:xfrm>
          <a:prstGeom prst="rect">
            <a:avLst/>
          </a:prstGeom>
          <a:noFill/>
        </p:spPr>
        <p:txBody>
          <a:bodyPr wrap="square">
            <a:spAutoFit/>
          </a:bodyPr>
          <a:lstStyle/>
          <a:p>
            <a:pPr algn="just">
              <a:lnSpc>
                <a:spcPct val="110000"/>
              </a:lnSpc>
            </a:pPr>
            <a:r>
              <a:rPr lang="en-US" sz="120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a:t>
            </a:r>
            <a:r>
              <a:rPr lang="en-US" sz="1200" spc="1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200" spc="10">
              <a:solidFill>
                <a:schemeClr val="tx1">
                  <a:lumMod val="75000"/>
                  <a:lumOff val="25000"/>
                </a:schemeClr>
              </a:solidFill>
            </a:endParaRPr>
          </a:p>
        </p:txBody>
      </p:sp>
      <p:sp>
        <p:nvSpPr>
          <p:cNvPr id="33" name="Title black">
            <a:extLst>
              <a:ext uri="{FF2B5EF4-FFF2-40B4-BE49-F238E27FC236}">
                <a16:creationId xmlns:a16="http://schemas.microsoft.com/office/drawing/2014/main" id="{8661FF9C-3AEF-4EBF-2EF4-2639C2B99233}"/>
              </a:ext>
            </a:extLst>
          </p:cNvPr>
          <p:cNvSpPr txBox="1"/>
          <p:nvPr/>
        </p:nvSpPr>
        <p:spPr>
          <a:xfrm>
            <a:off x="382930" y="893885"/>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ROI</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2" name="Title gold">
            <a:extLst>
              <a:ext uri="{FF2B5EF4-FFF2-40B4-BE49-F238E27FC236}">
                <a16:creationId xmlns:a16="http://schemas.microsoft.com/office/drawing/2014/main" id="{BFB409F6-F72F-E81E-DE30-2E8D7B4E2A7D}"/>
              </a:ext>
            </a:extLst>
          </p:cNvPr>
          <p:cNvSpPr txBox="1"/>
          <p:nvPr/>
        </p:nvSpPr>
        <p:spPr>
          <a:xfrm>
            <a:off x="382930" y="1391736"/>
            <a:ext cx="4353193" cy="646331"/>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Benefits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101" name="Square 9">
            <a:extLst>
              <a:ext uri="{FF2B5EF4-FFF2-40B4-BE49-F238E27FC236}">
                <a16:creationId xmlns:a16="http://schemas.microsoft.com/office/drawing/2014/main" id="{983AFABE-9B79-EFF8-8518-390065378823}"/>
              </a:ext>
            </a:extLst>
          </p:cNvPr>
          <p:cNvSpPr/>
          <p:nvPr/>
        </p:nvSpPr>
        <p:spPr>
          <a:xfrm>
            <a:off x="4581175"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header 9">
            <a:extLst>
              <a:ext uri="{FF2B5EF4-FFF2-40B4-BE49-F238E27FC236}">
                <a16:creationId xmlns:a16="http://schemas.microsoft.com/office/drawing/2014/main" id="{F1EEE777-0C6E-DCB4-D725-EE71960FD6D9}"/>
              </a:ext>
            </a:extLst>
          </p:cNvPr>
          <p:cNvSpPr txBox="1"/>
          <p:nvPr/>
        </p:nvSpPr>
        <p:spPr>
          <a:xfrm>
            <a:off x="4588385" y="7539990"/>
            <a:ext cx="1795378"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Full Asset Ownership</a:t>
            </a:r>
          </a:p>
        </p:txBody>
      </p:sp>
      <p:sp>
        <p:nvSpPr>
          <p:cNvPr id="100" name="Text 9">
            <a:extLst>
              <a:ext uri="{FF2B5EF4-FFF2-40B4-BE49-F238E27FC236}">
                <a16:creationId xmlns:a16="http://schemas.microsoft.com/office/drawing/2014/main" id="{C9A4A25E-EE9A-4714-8BAC-904C6AE867D9}"/>
              </a:ext>
            </a:extLst>
          </p:cNvPr>
          <p:cNvSpPr txBox="1"/>
          <p:nvPr/>
        </p:nvSpPr>
        <p:spPr>
          <a:xfrm>
            <a:off x="4569287" y="7827795"/>
            <a:ext cx="178818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Clients retain full ownership of all developed assets, ensuring complete control and the freedom to modify, update, or expand projects without restrictions.</a:t>
            </a:r>
          </a:p>
        </p:txBody>
      </p:sp>
      <p:pic>
        <p:nvPicPr>
          <p:cNvPr id="12" name="Graphic 9" descr="Medal with solid fill">
            <a:extLst>
              <a:ext uri="{FF2B5EF4-FFF2-40B4-BE49-F238E27FC236}">
                <a16:creationId xmlns:a16="http://schemas.microsoft.com/office/drawing/2014/main" id="{93447DEC-AA53-87C5-B378-11BE692AE7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95367" y="6871354"/>
            <a:ext cx="596324" cy="596324"/>
          </a:xfrm>
          <a:prstGeom prst="rect">
            <a:avLst/>
          </a:prstGeom>
        </p:spPr>
      </p:pic>
      <p:sp>
        <p:nvSpPr>
          <p:cNvPr id="96" name="Square 8">
            <a:extLst>
              <a:ext uri="{FF2B5EF4-FFF2-40B4-BE49-F238E27FC236}">
                <a16:creationId xmlns:a16="http://schemas.microsoft.com/office/drawing/2014/main" id="{C06625B4-5A39-2417-9266-86E8229B8CB0}"/>
              </a:ext>
            </a:extLst>
          </p:cNvPr>
          <p:cNvSpPr/>
          <p:nvPr/>
        </p:nvSpPr>
        <p:spPr>
          <a:xfrm>
            <a:off x="2547251"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Text 8">
            <a:extLst>
              <a:ext uri="{FF2B5EF4-FFF2-40B4-BE49-F238E27FC236}">
                <a16:creationId xmlns:a16="http://schemas.microsoft.com/office/drawing/2014/main" id="{DF3C6052-03E0-5E4F-1BE3-27A1129DBBD7}"/>
              </a:ext>
            </a:extLst>
          </p:cNvPr>
          <p:cNvSpPr txBox="1"/>
          <p:nvPr/>
        </p:nvSpPr>
        <p:spPr>
          <a:xfrm>
            <a:off x="2547250" y="7848154"/>
            <a:ext cx="1788533" cy="5539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Unlike other services, ForgeFX doesn’t charge recurring licensing fees for developed assets, which are fully transferred to the client</a:t>
            </a:r>
            <a:r>
              <a:rPr lang="en-US" sz="900">
                <a:solidFill>
                  <a:schemeClr val="tx1">
                    <a:lumMod val="75000"/>
                    <a:lumOff val="25000"/>
                  </a:schemeClr>
                </a:solidFill>
                <a:latin typeface="Calibri Light"/>
                <a:cs typeface="Calibri Light"/>
              </a:rPr>
              <a:t>.</a:t>
            </a:r>
            <a:endParaRPr lang="en-US" sz="900">
              <a:solidFill>
                <a:schemeClr val="tx1">
                  <a:lumMod val="75000"/>
                  <a:lumOff val="25000"/>
                </a:schemeClr>
              </a:solidFill>
              <a:latin typeface="Roboto Thin" charset="0"/>
              <a:ea typeface="Roboto Thin" charset="0"/>
              <a:cs typeface="Roboto Thin" charset="0"/>
            </a:endParaRPr>
          </a:p>
        </p:txBody>
      </p:sp>
      <p:sp>
        <p:nvSpPr>
          <p:cNvPr id="89" name="header 8">
            <a:extLst>
              <a:ext uri="{FF2B5EF4-FFF2-40B4-BE49-F238E27FC236}">
                <a16:creationId xmlns:a16="http://schemas.microsoft.com/office/drawing/2014/main" id="{756CB3FD-74F5-7B1C-8551-CCBE58A7E519}"/>
              </a:ext>
            </a:extLst>
          </p:cNvPr>
          <p:cNvSpPr txBox="1"/>
          <p:nvPr/>
        </p:nvSpPr>
        <p:spPr>
          <a:xfrm>
            <a:off x="2547251" y="7544078"/>
            <a:ext cx="1788532"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No licensing costs</a:t>
            </a:r>
          </a:p>
        </p:txBody>
      </p:sp>
      <p:pic>
        <p:nvPicPr>
          <p:cNvPr id="10" name="Graphic 8" descr="Books with solid fill">
            <a:extLst>
              <a:ext uri="{FF2B5EF4-FFF2-40B4-BE49-F238E27FC236}">
                <a16:creationId xmlns:a16="http://schemas.microsoft.com/office/drawing/2014/main" id="{B1C2B287-0B08-5348-CDAA-D744EFE038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85483" y="6831423"/>
            <a:ext cx="623441" cy="623441"/>
          </a:xfrm>
          <a:prstGeom prst="rect">
            <a:avLst/>
          </a:prstGeom>
        </p:spPr>
      </p:pic>
      <p:sp>
        <p:nvSpPr>
          <p:cNvPr id="97" name="Square 7">
            <a:extLst>
              <a:ext uri="{FF2B5EF4-FFF2-40B4-BE49-F238E27FC236}">
                <a16:creationId xmlns:a16="http://schemas.microsoft.com/office/drawing/2014/main" id="{5BB1886C-5772-B0F6-90FA-7FBA9C70A641}"/>
              </a:ext>
            </a:extLst>
          </p:cNvPr>
          <p:cNvSpPr/>
          <p:nvPr/>
        </p:nvSpPr>
        <p:spPr>
          <a:xfrm>
            <a:off x="517176" y="67009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text 7">
            <a:extLst>
              <a:ext uri="{FF2B5EF4-FFF2-40B4-BE49-F238E27FC236}">
                <a16:creationId xmlns:a16="http://schemas.microsoft.com/office/drawing/2014/main" id="{4EE6E51E-68BB-E27A-EB2F-7DD308B6EFDA}"/>
              </a:ext>
            </a:extLst>
          </p:cNvPr>
          <p:cNvSpPr txBox="1"/>
          <p:nvPr/>
        </p:nvSpPr>
        <p:spPr>
          <a:xfrm>
            <a:off x="517176" y="7859555"/>
            <a:ext cx="1792867"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Long-term flexibility, ensuring that the simulation can grow and adapt with future needs and technologies without incurring additional costs.</a:t>
            </a:r>
          </a:p>
        </p:txBody>
      </p:sp>
      <p:sp>
        <p:nvSpPr>
          <p:cNvPr id="94" name="header 7">
            <a:extLst>
              <a:ext uri="{FF2B5EF4-FFF2-40B4-BE49-F238E27FC236}">
                <a16:creationId xmlns:a16="http://schemas.microsoft.com/office/drawing/2014/main" id="{8ADD3274-D710-D287-4C4D-EB8D04B650D4}"/>
              </a:ext>
            </a:extLst>
          </p:cNvPr>
          <p:cNvSpPr txBox="1"/>
          <p:nvPr/>
        </p:nvSpPr>
        <p:spPr>
          <a:xfrm>
            <a:off x="517176" y="7544078"/>
            <a:ext cx="1792867"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Future proof development </a:t>
            </a:r>
          </a:p>
        </p:txBody>
      </p:sp>
      <p:sp>
        <p:nvSpPr>
          <p:cNvPr id="41" name="Square 6">
            <a:extLst>
              <a:ext uri="{FF2B5EF4-FFF2-40B4-BE49-F238E27FC236}">
                <a16:creationId xmlns:a16="http://schemas.microsoft.com/office/drawing/2014/main" id="{0783F789-91AE-8ABB-E90E-13FDADCE3BAF}"/>
              </a:ext>
            </a:extLst>
          </p:cNvPr>
          <p:cNvSpPr/>
          <p:nvPr/>
        </p:nvSpPr>
        <p:spPr>
          <a:xfrm>
            <a:off x="4581175"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 6">
            <a:extLst>
              <a:ext uri="{FF2B5EF4-FFF2-40B4-BE49-F238E27FC236}">
                <a16:creationId xmlns:a16="http://schemas.microsoft.com/office/drawing/2014/main" id="{9F354588-AAFF-74D6-800D-CBCF3D8D1BBA}"/>
              </a:ext>
            </a:extLst>
          </p:cNvPr>
          <p:cNvSpPr txBox="1"/>
          <p:nvPr/>
        </p:nvSpPr>
        <p:spPr>
          <a:xfrm>
            <a:off x="4581175" y="5788470"/>
            <a:ext cx="1788190" cy="4154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Maximize the number of trained operators without requiring additional physical resources, increasing training capacity.</a:t>
            </a:r>
          </a:p>
        </p:txBody>
      </p:sp>
      <p:sp>
        <p:nvSpPr>
          <p:cNvPr id="44" name="header 6">
            <a:extLst>
              <a:ext uri="{FF2B5EF4-FFF2-40B4-BE49-F238E27FC236}">
                <a16:creationId xmlns:a16="http://schemas.microsoft.com/office/drawing/2014/main" id="{77E2FC8A-C796-6BA5-422B-DCE793F473B2}"/>
              </a:ext>
            </a:extLst>
          </p:cNvPr>
          <p:cNvSpPr txBox="1"/>
          <p:nvPr/>
        </p:nvSpPr>
        <p:spPr>
          <a:xfrm>
            <a:off x="4593450" y="5553748"/>
            <a:ext cx="1786264" cy="223138"/>
          </a:xfrm>
          <a:prstGeom prst="rect">
            <a:avLst/>
          </a:prstGeom>
          <a:noFill/>
        </p:spPr>
        <p:txBody>
          <a:bodyPr wrap="square" rtlCol="0">
            <a:spAutoFit/>
          </a:bodyPr>
          <a:lstStyle/>
          <a:p>
            <a:r>
              <a:rPr lang="en-US" sz="850">
                <a:solidFill>
                  <a:srgbClr val="F6B104"/>
                </a:solidFill>
                <a:latin typeface="Lato Heavy" panose="020F0902020204030203" pitchFamily="34" charset="0"/>
                <a:cs typeface="Lato Heavy" panose="020F0902020204030203" pitchFamily="34" charset="0"/>
              </a:rPr>
              <a:t>Increased Training Productivity</a:t>
            </a:r>
          </a:p>
        </p:txBody>
      </p:sp>
      <p:sp>
        <p:nvSpPr>
          <p:cNvPr id="54" name="Square 5">
            <a:extLst>
              <a:ext uri="{FF2B5EF4-FFF2-40B4-BE49-F238E27FC236}">
                <a16:creationId xmlns:a16="http://schemas.microsoft.com/office/drawing/2014/main" id="{AD49856D-9AB9-C59A-4EB2-0AD32CB9DC74}"/>
              </a:ext>
            </a:extLst>
          </p:cNvPr>
          <p:cNvSpPr/>
          <p:nvPr/>
        </p:nvSpPr>
        <p:spPr>
          <a:xfrm>
            <a:off x="2547251"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 5">
            <a:extLst>
              <a:ext uri="{FF2B5EF4-FFF2-40B4-BE49-F238E27FC236}">
                <a16:creationId xmlns:a16="http://schemas.microsoft.com/office/drawing/2014/main" id="{82C9F004-FF21-459E-5954-DB717DBB1D4A}"/>
              </a:ext>
            </a:extLst>
          </p:cNvPr>
          <p:cNvSpPr txBox="1"/>
          <p:nvPr/>
        </p:nvSpPr>
        <p:spPr>
          <a:xfrm>
            <a:off x="2559526" y="5797395"/>
            <a:ext cx="1795136"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Creates a powerful sales tool that enables potential customers to "try before they buy," increasing engagement and sales opportunities.</a:t>
            </a:r>
          </a:p>
        </p:txBody>
      </p:sp>
      <p:sp>
        <p:nvSpPr>
          <p:cNvPr id="36" name="header 5">
            <a:extLst>
              <a:ext uri="{FF2B5EF4-FFF2-40B4-BE49-F238E27FC236}">
                <a16:creationId xmlns:a16="http://schemas.microsoft.com/office/drawing/2014/main" id="{3687BCDE-6EC4-F0E6-B74D-7A76AFE6CD9F}"/>
              </a:ext>
            </a:extLst>
          </p:cNvPr>
          <p:cNvSpPr txBox="1"/>
          <p:nvPr/>
        </p:nvSpPr>
        <p:spPr>
          <a:xfrm>
            <a:off x="2547251" y="5552071"/>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Sales and Marketing</a:t>
            </a:r>
          </a:p>
        </p:txBody>
      </p:sp>
      <p:pic>
        <p:nvPicPr>
          <p:cNvPr id="15" name="Graphic 5" descr="Headphones with solid fill">
            <a:extLst>
              <a:ext uri="{FF2B5EF4-FFF2-40B4-BE49-F238E27FC236}">
                <a16:creationId xmlns:a16="http://schemas.microsoft.com/office/drawing/2014/main" id="{8BBB7A5E-063F-DEFC-55AA-F2EA42DAEA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68137" y="4827982"/>
            <a:ext cx="640787" cy="640787"/>
          </a:xfrm>
          <a:prstGeom prst="rect">
            <a:avLst/>
          </a:prstGeom>
        </p:spPr>
      </p:pic>
      <p:sp>
        <p:nvSpPr>
          <p:cNvPr id="58" name="Square 4">
            <a:extLst>
              <a:ext uri="{FF2B5EF4-FFF2-40B4-BE49-F238E27FC236}">
                <a16:creationId xmlns:a16="http://schemas.microsoft.com/office/drawing/2014/main" id="{13405FED-2C95-BDB3-7C43-A77AED118E1A}"/>
              </a:ext>
            </a:extLst>
          </p:cNvPr>
          <p:cNvSpPr/>
          <p:nvPr/>
        </p:nvSpPr>
        <p:spPr>
          <a:xfrm>
            <a:off x="517176"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 4">
            <a:extLst>
              <a:ext uri="{FF2B5EF4-FFF2-40B4-BE49-F238E27FC236}">
                <a16:creationId xmlns:a16="http://schemas.microsoft.com/office/drawing/2014/main" id="{7F15D928-E491-866C-B0F4-FCA18BB5A8B6}"/>
              </a:ext>
            </a:extLst>
          </p:cNvPr>
          <p:cNvSpPr txBox="1"/>
          <p:nvPr/>
        </p:nvSpPr>
        <p:spPr>
          <a:xfrm>
            <a:off x="519468" y="5795005"/>
            <a:ext cx="178455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streamline the training process, reducing time spent waiting for access to real equipment and eliminating the need for travel to specific locations.</a:t>
            </a:r>
          </a:p>
        </p:txBody>
      </p:sp>
      <p:sp>
        <p:nvSpPr>
          <p:cNvPr id="52" name="header 4">
            <a:extLst>
              <a:ext uri="{FF2B5EF4-FFF2-40B4-BE49-F238E27FC236}">
                <a16:creationId xmlns:a16="http://schemas.microsoft.com/office/drawing/2014/main" id="{E9F30D6C-19A5-C6E7-48C4-4151843C4B39}"/>
              </a:ext>
            </a:extLst>
          </p:cNvPr>
          <p:cNvSpPr txBox="1"/>
          <p:nvPr/>
        </p:nvSpPr>
        <p:spPr>
          <a:xfrm>
            <a:off x="517176" y="5552071"/>
            <a:ext cx="1777494"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Training Cost</a:t>
            </a:r>
          </a:p>
        </p:txBody>
      </p:sp>
      <p:grpSp>
        <p:nvGrpSpPr>
          <p:cNvPr id="18" name="Graphic 4">
            <a:extLst>
              <a:ext uri="{FF2B5EF4-FFF2-40B4-BE49-F238E27FC236}">
                <a16:creationId xmlns:a16="http://schemas.microsoft.com/office/drawing/2014/main" id="{E788E8F7-225D-11E7-2438-0DBDA770A95F}"/>
              </a:ext>
            </a:extLst>
          </p:cNvPr>
          <p:cNvGrpSpPr/>
          <p:nvPr/>
        </p:nvGrpSpPr>
        <p:grpSpPr>
          <a:xfrm>
            <a:off x="617558" y="4842112"/>
            <a:ext cx="583581" cy="607036"/>
            <a:chOff x="617558" y="4842112"/>
            <a:chExt cx="583581" cy="607036"/>
          </a:xfrm>
        </p:grpSpPr>
        <p:sp>
          <p:nvSpPr>
            <p:cNvPr id="16" name="Rectangle: Rounded Corners 15">
              <a:extLst>
                <a:ext uri="{FF2B5EF4-FFF2-40B4-BE49-F238E27FC236}">
                  <a16:creationId xmlns:a16="http://schemas.microsoft.com/office/drawing/2014/main" id="{19667DE1-DBA4-9821-7594-5C50576E0BC9}"/>
                </a:ext>
              </a:extLst>
            </p:cNvPr>
            <p:cNvSpPr/>
            <p:nvPr/>
          </p:nvSpPr>
          <p:spPr>
            <a:xfrm>
              <a:off x="702588" y="4842112"/>
              <a:ext cx="309609" cy="150414"/>
            </a:xfrm>
            <a:prstGeom prst="roundRect">
              <a:avLst>
                <a:gd name="adj" fmla="val 50000"/>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ECEC06-5F5C-EFA2-758C-F02C9F7D696B}"/>
                </a:ext>
              </a:extLst>
            </p:cNvPr>
            <p:cNvSpPr/>
            <p:nvPr/>
          </p:nvSpPr>
          <p:spPr>
            <a:xfrm>
              <a:off x="819076" y="4939172"/>
              <a:ext cx="60019" cy="12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Graphic 4" descr="Right pointing backhand index">
              <a:extLst>
                <a:ext uri="{FF2B5EF4-FFF2-40B4-BE49-F238E27FC236}">
                  <a16:creationId xmlns:a16="http://schemas.microsoft.com/office/drawing/2014/main" id="{0A752347-6BF9-999B-6EF3-F410C9F036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617558" y="4865567"/>
              <a:ext cx="583581" cy="583581"/>
            </a:xfrm>
            <a:prstGeom prst="rect">
              <a:avLst/>
            </a:prstGeom>
          </p:spPr>
        </p:pic>
      </p:grpSp>
      <p:sp>
        <p:nvSpPr>
          <p:cNvPr id="59" name="Square 3">
            <a:extLst>
              <a:ext uri="{FF2B5EF4-FFF2-40B4-BE49-F238E27FC236}">
                <a16:creationId xmlns:a16="http://schemas.microsoft.com/office/drawing/2014/main" id="{90908509-85D9-8F8C-B11C-AB53CC48D0C0}"/>
              </a:ext>
            </a:extLst>
          </p:cNvPr>
          <p:cNvSpPr/>
          <p:nvPr/>
        </p:nvSpPr>
        <p:spPr>
          <a:xfrm>
            <a:off x="4581175"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 3">
            <a:extLst>
              <a:ext uri="{FF2B5EF4-FFF2-40B4-BE49-F238E27FC236}">
                <a16:creationId xmlns:a16="http://schemas.microsoft.com/office/drawing/2014/main" id="{3EBD27E2-8A9D-41CB-4AEF-96EFAB7343C6}"/>
              </a:ext>
            </a:extLst>
          </p:cNvPr>
          <p:cNvSpPr txBox="1"/>
          <p:nvPr/>
        </p:nvSpPr>
        <p:spPr>
          <a:xfrm>
            <a:off x="4576739" y="3765488"/>
            <a:ext cx="1788190" cy="415498"/>
          </a:xfrm>
          <a:prstGeom prst="rect">
            <a:avLst/>
          </a:prstGeom>
          <a:noFill/>
        </p:spPr>
        <p:txBody>
          <a:bodyPr wrap="square" lIns="91440" tIns="45720" rIns="45720" bIns="45720" rtlCol="0">
            <a:spAutoFit/>
          </a:bodyPr>
          <a:lstStyle/>
          <a:p>
            <a:r>
              <a:rPr lang="en-US" sz="700">
                <a:solidFill>
                  <a:schemeClr val="tx1">
                    <a:lumMod val="75000"/>
                    <a:lumOff val="25000"/>
                  </a:schemeClr>
                </a:solidFill>
                <a:latin typeface="Calibri Light"/>
                <a:cs typeface="Calibri Light"/>
              </a:rPr>
              <a:t>Reduces the learning curve, minimizes operational risks, and improves operator performance before hands-on use.</a:t>
            </a:r>
          </a:p>
        </p:txBody>
      </p:sp>
      <p:sp>
        <p:nvSpPr>
          <p:cNvPr id="62" name="header 3">
            <a:extLst>
              <a:ext uri="{FF2B5EF4-FFF2-40B4-BE49-F238E27FC236}">
                <a16:creationId xmlns:a16="http://schemas.microsoft.com/office/drawing/2014/main" id="{D9978B2E-00AD-B57B-D17B-6074D8697A0E}"/>
              </a:ext>
            </a:extLst>
          </p:cNvPr>
          <p:cNvSpPr txBox="1"/>
          <p:nvPr/>
        </p:nvSpPr>
        <p:spPr>
          <a:xfrm>
            <a:off x="4593450" y="3516899"/>
            <a:ext cx="179070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Increased Operator Familiarity</a:t>
            </a:r>
          </a:p>
        </p:txBody>
      </p:sp>
      <p:sp>
        <p:nvSpPr>
          <p:cNvPr id="70" name="Square 2">
            <a:extLst>
              <a:ext uri="{FF2B5EF4-FFF2-40B4-BE49-F238E27FC236}">
                <a16:creationId xmlns:a16="http://schemas.microsoft.com/office/drawing/2014/main" id="{79E367A6-5D88-4700-A47D-7AF9C4571550}"/>
              </a:ext>
            </a:extLst>
          </p:cNvPr>
          <p:cNvSpPr/>
          <p:nvPr/>
        </p:nvSpPr>
        <p:spPr>
          <a:xfrm>
            <a:off x="2547251"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 2">
            <a:extLst>
              <a:ext uri="{FF2B5EF4-FFF2-40B4-BE49-F238E27FC236}">
                <a16:creationId xmlns:a16="http://schemas.microsoft.com/office/drawing/2014/main" id="{0F6112DB-841F-BC35-7E5E-98098D6E173F}"/>
              </a:ext>
            </a:extLst>
          </p:cNvPr>
          <p:cNvSpPr txBox="1"/>
          <p:nvPr/>
        </p:nvSpPr>
        <p:spPr>
          <a:xfrm>
            <a:off x="2561744" y="3733909"/>
            <a:ext cx="1790700" cy="630942"/>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eliminate the need for consumables like fuel, oil, and other materials required in real-world training. Lowers operational expenses by eliminating recurring costs for training sessions.</a:t>
            </a:r>
          </a:p>
        </p:txBody>
      </p:sp>
      <p:sp>
        <p:nvSpPr>
          <p:cNvPr id="73" name="header 2">
            <a:extLst>
              <a:ext uri="{FF2B5EF4-FFF2-40B4-BE49-F238E27FC236}">
                <a16:creationId xmlns:a16="http://schemas.microsoft.com/office/drawing/2014/main" id="{CAC04104-F49B-7EE5-E4AB-8E6C72105781}"/>
              </a:ext>
            </a:extLst>
          </p:cNvPr>
          <p:cNvSpPr txBox="1"/>
          <p:nvPr/>
        </p:nvSpPr>
        <p:spPr>
          <a:xfrm>
            <a:off x="2547251" y="3515179"/>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Use of Consumables</a:t>
            </a:r>
          </a:p>
        </p:txBody>
      </p:sp>
      <p:sp>
        <p:nvSpPr>
          <p:cNvPr id="82" name="Square 1">
            <a:extLst>
              <a:ext uri="{FF2B5EF4-FFF2-40B4-BE49-F238E27FC236}">
                <a16:creationId xmlns:a16="http://schemas.microsoft.com/office/drawing/2014/main" id="{DC780379-3901-A3CF-B388-6AB03B4BABD2}"/>
              </a:ext>
            </a:extLst>
          </p:cNvPr>
          <p:cNvSpPr/>
          <p:nvPr/>
        </p:nvSpPr>
        <p:spPr>
          <a:xfrm>
            <a:off x="517176" y="270115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Text 1">
            <a:extLst>
              <a:ext uri="{FF2B5EF4-FFF2-40B4-BE49-F238E27FC236}">
                <a16:creationId xmlns:a16="http://schemas.microsoft.com/office/drawing/2014/main" id="{3F90D39F-DAEE-678C-0592-19A3BBCF7BE7}"/>
              </a:ext>
            </a:extLst>
          </p:cNvPr>
          <p:cNvSpPr txBox="1"/>
          <p:nvPr/>
        </p:nvSpPr>
        <p:spPr>
          <a:xfrm>
            <a:off x="517176" y="3749802"/>
            <a:ext cx="1781930" cy="738664"/>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Training on simulators minimizes wear and tear on real equipment by reducing the number of training hours conducted on physical machines. It extends the lifespan of expensive equipment, reducing repair and replacement costs.</a:t>
            </a:r>
            <a:endParaRPr lang="en-US" sz="700">
              <a:solidFill>
                <a:schemeClr val="tx1">
                  <a:lumMod val="75000"/>
                  <a:lumOff val="25000"/>
                </a:schemeClr>
              </a:solidFill>
              <a:latin typeface="Roboto Thin" charset="0"/>
              <a:ea typeface="Roboto Thin" charset="0"/>
              <a:cs typeface="Roboto Thin" charset="0"/>
            </a:endParaRPr>
          </a:p>
        </p:txBody>
      </p:sp>
      <p:sp>
        <p:nvSpPr>
          <p:cNvPr id="87" name="Header 1">
            <a:extLst>
              <a:ext uri="{FF2B5EF4-FFF2-40B4-BE49-F238E27FC236}">
                <a16:creationId xmlns:a16="http://schemas.microsoft.com/office/drawing/2014/main" id="{E0B8E910-901A-37C0-9931-4C7E7A7B05E8}"/>
              </a:ext>
            </a:extLst>
          </p:cNvPr>
          <p:cNvSpPr txBox="1"/>
          <p:nvPr/>
        </p:nvSpPr>
        <p:spPr>
          <a:xfrm>
            <a:off x="514958" y="3507243"/>
            <a:ext cx="178193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Wear and Tear</a:t>
            </a:r>
          </a:p>
        </p:txBody>
      </p:sp>
      <p:pic>
        <p:nvPicPr>
          <p:cNvPr id="83" name="Graphic 1" descr="Tools outline">
            <a:extLst>
              <a:ext uri="{FF2B5EF4-FFF2-40B4-BE49-F238E27FC236}">
                <a16:creationId xmlns:a16="http://schemas.microsoft.com/office/drawing/2014/main" id="{C4EE56D9-CF9A-7D5C-947C-14919A192F8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flipH="1">
            <a:off x="588254" y="2874100"/>
            <a:ext cx="581681" cy="581681"/>
          </a:xfrm>
          <a:prstGeom prst="rect">
            <a:avLst/>
          </a:prstGeom>
        </p:spPr>
      </p:pic>
      <p:sp>
        <p:nvSpPr>
          <p:cNvPr id="3" name="spacer" hidden="1">
            <a:extLst>
              <a:ext uri="{FF2B5EF4-FFF2-40B4-BE49-F238E27FC236}">
                <a16:creationId xmlns:a16="http://schemas.microsoft.com/office/drawing/2014/main" id="{F5E45445-9EDF-6F0A-F156-348D9C70E765}"/>
              </a:ext>
            </a:extLst>
          </p:cNvPr>
          <p:cNvSpPr/>
          <p:nvPr/>
        </p:nvSpPr>
        <p:spPr>
          <a:xfrm>
            <a:off x="4577857" y="2642242"/>
            <a:ext cx="191124" cy="5347167"/>
          </a:xfrm>
          <a:prstGeom prst="rect">
            <a:avLst/>
          </a:prstGeom>
          <a:solidFill>
            <a:srgbClr val="F6B104">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DIT tag">
            <a:extLst>
              <a:ext uri="{FF2B5EF4-FFF2-40B4-BE49-F238E27FC236}">
                <a16:creationId xmlns:a16="http://schemas.microsoft.com/office/drawing/2014/main" id="{3D2BC1AB-C9EC-CB97-C8EC-E23AECF875DA}"/>
              </a:ext>
            </a:extLst>
          </p:cNvPr>
          <p:cNvSpPr txBox="1"/>
          <p:nvPr/>
        </p:nvSpPr>
        <p:spPr>
          <a:xfrm rot="20805525">
            <a:off x="1355413" y="4670177"/>
            <a:ext cx="3786661" cy="769441"/>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EDIT/review</a:t>
            </a:r>
          </a:p>
        </p:txBody>
      </p:sp>
      <p:pic>
        <p:nvPicPr>
          <p:cNvPr id="14" name="Graphic 13" descr="Fuel with solid fill">
            <a:extLst>
              <a:ext uri="{FF2B5EF4-FFF2-40B4-BE49-F238E27FC236}">
                <a16:creationId xmlns:a16="http://schemas.microsoft.com/office/drawing/2014/main" id="{918E8F67-B287-D1C5-9FE2-1B13897CB8E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610143" y="2825252"/>
            <a:ext cx="640787" cy="640787"/>
          </a:xfrm>
          <a:prstGeom prst="rect">
            <a:avLst/>
          </a:prstGeom>
        </p:spPr>
      </p:pic>
      <p:pic>
        <p:nvPicPr>
          <p:cNvPr id="19" name="Graphic 6" descr="Compass">
            <a:extLst>
              <a:ext uri="{FF2B5EF4-FFF2-40B4-BE49-F238E27FC236}">
                <a16:creationId xmlns:a16="http://schemas.microsoft.com/office/drawing/2014/main" id="{DD210D49-5A08-9E61-1E57-5DAA1F7712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1969" y="6839288"/>
            <a:ext cx="660456" cy="660456"/>
          </a:xfrm>
          <a:prstGeom prst="rect">
            <a:avLst/>
          </a:prstGeom>
        </p:spPr>
      </p:pic>
      <p:pic>
        <p:nvPicPr>
          <p:cNvPr id="20" name="Graphic 7" descr="Explosion">
            <a:extLst>
              <a:ext uri="{FF2B5EF4-FFF2-40B4-BE49-F238E27FC236}">
                <a16:creationId xmlns:a16="http://schemas.microsoft.com/office/drawing/2014/main" id="{4C2B2696-5844-2D0A-3035-6467630375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695367" y="2884865"/>
            <a:ext cx="568542" cy="568542"/>
          </a:xfrm>
          <a:prstGeom prst="rect">
            <a:avLst/>
          </a:prstGeom>
        </p:spPr>
      </p:pic>
      <p:pic>
        <p:nvPicPr>
          <p:cNvPr id="21" name="Graphic 3">
            <a:extLst>
              <a:ext uri="{FF2B5EF4-FFF2-40B4-BE49-F238E27FC236}">
                <a16:creationId xmlns:a16="http://schemas.microsoft.com/office/drawing/2014/main" id="{8294B4EE-1295-E844-F2D7-3B86645E78E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736122" y="4850769"/>
            <a:ext cx="736397" cy="578597"/>
          </a:xfrm>
          <a:prstGeom prst="rect">
            <a:avLst/>
          </a:prstGeom>
        </p:spPr>
      </p:pic>
    </p:spTree>
    <p:extLst>
      <p:ext uri="{BB962C8B-B14F-4D97-AF65-F5344CB8AC3E}">
        <p14:creationId xmlns:p14="http://schemas.microsoft.com/office/powerpoint/2010/main" val="291605932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514C-3DD0-207E-CA06-CB59DBC33280}"/>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80E941C-7E69-E651-B0C2-1C04A5671BF0}"/>
              </a:ext>
            </a:extLst>
          </p:cNvPr>
          <p:cNvGraphicFramePr>
            <a:graphicFrameLocks noGrp="1"/>
          </p:cNvGraphicFramePr>
          <p:nvPr/>
        </p:nvGraphicFramePr>
        <p:xfrm>
          <a:off x="217583" y="2721274"/>
          <a:ext cx="6472237" cy="577575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607118">
                  <a:extLst>
                    <a:ext uri="{9D8B030D-6E8A-4147-A177-3AD203B41FA5}">
                      <a16:colId xmlns:a16="http://schemas.microsoft.com/office/drawing/2014/main" val="1597893582"/>
                    </a:ext>
                  </a:extLst>
                </a:gridCol>
                <a:gridCol w="1432560">
                  <a:extLst>
                    <a:ext uri="{9D8B030D-6E8A-4147-A177-3AD203B41FA5}">
                      <a16:colId xmlns:a16="http://schemas.microsoft.com/office/drawing/2014/main" val="760084203"/>
                    </a:ext>
                  </a:extLst>
                </a:gridCol>
                <a:gridCol w="773429">
                  <a:extLst>
                    <a:ext uri="{9D8B030D-6E8A-4147-A177-3AD203B41FA5}">
                      <a16:colId xmlns:a16="http://schemas.microsoft.com/office/drawing/2014/main" val="413547289"/>
                    </a:ext>
                  </a:extLst>
                </a:gridCol>
              </a:tblGrid>
              <a:tr h="300195">
                <a:tc>
                  <a:txBody>
                    <a:bodyPr/>
                    <a:lstStyle/>
                    <a:p>
                      <a:pPr algn="ctr" fontAlgn="ctr"/>
                      <a:endParaRPr lang="en-US" sz="1100" b="1" i="0" u="none" strike="noStrike">
                        <a:solidFill>
                          <a:schemeClr val="bg1"/>
                        </a:solidFill>
                        <a:effectLst/>
                        <a:latin typeface="Lato Black"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gridSpan="2">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51460">
                <a:tc rowSpan="4">
                  <a:txBody>
                    <a:bodyPr/>
                    <a:lstStyle/>
                    <a:p>
                      <a:pPr algn="ctr" rtl="0" fontAlgn="ctr"/>
                      <a:r>
                        <a:rPr lang="en-US" sz="1050" b="1" i="0" u="none" strike="noStrike">
                          <a:solidFill>
                            <a:srgbClr val="394555"/>
                          </a:solidFill>
                          <a:effectLst/>
                          <a:latin typeface="Aptos Narrow" panose="020B0004020202020204" pitchFamily="34" charset="0"/>
                        </a:rPr>
                        <a:t>Option 1</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4">
                  <a:txBody>
                    <a:bodyPr/>
                    <a:lstStyle/>
                    <a:p>
                      <a:pPr marL="228600" indent="-228600" algn="l" rtl="0" fontAlgn="t">
                        <a:buFont typeface="Arial" panose="020B0604020202020204" pitchFamily="34" charset="0"/>
                        <a:buChar cha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905871414"/>
                  </a:ext>
                </a:extLst>
              </a:tr>
              <a:tr h="2399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64265649"/>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1428546002"/>
                  </a:ext>
                </a:extLst>
              </a:tr>
              <a:tr h="0">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588910">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2</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solidFill>
                      <a:schemeClr val="accent4">
                        <a:lumMod val="20000"/>
                        <a:lumOff val="80000"/>
                      </a:schemeClr>
                    </a:solidFill>
                  </a:tcPr>
                </a:tc>
                <a:tc gridSpan="2">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90811">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1295138542"/>
                  </a:ext>
                </a:extLst>
              </a:tr>
              <a:tr h="2749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624818170"/>
                  </a:ext>
                </a:extLst>
              </a:tr>
              <a:tr h="252377">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a:t>
                      </a:r>
                    </a:p>
                  </a:txBody>
                  <a:tcPr anchor="ctr">
                    <a:solidFill>
                      <a:srgbClr val="394555"/>
                    </a:solidFill>
                  </a:tcPr>
                </a:tc>
                <a:extLst>
                  <a:ext uri="{0D108BD9-81ED-4DB2-BD59-A6C34878D82A}">
                    <a16:rowId xmlns:a16="http://schemas.microsoft.com/office/drawing/2014/main" val="4131486930"/>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17359561"/>
                  </a:ext>
                </a:extLst>
              </a:tr>
              <a:tr h="0">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1184809">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3</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Marketing Video</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gridSpan="2">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1965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2124296"/>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006050762"/>
                  </a:ext>
                </a:extLst>
              </a:tr>
              <a:tr h="15732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2793904478"/>
                  </a:ext>
                </a:extLst>
              </a:tr>
              <a:tr h="118455">
                <a:tc vMerge="1">
                  <a:txBody>
                    <a:bodyPr/>
                    <a:lstStyle/>
                    <a:p>
                      <a:endParaRPr/>
                    </a:p>
                  </a:txBody>
                  <a:tcPr marL="45720" marR="45720" anchor="ctr"/>
                </a:tc>
                <a:tc vMerge="1">
                  <a:txBody>
                    <a:bodyPr/>
                    <a:lstStyle/>
                    <a:p>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a:t>
                      </a:r>
                      <a:r>
                        <a:rPr lang="en-US" sz="1000" b="1" i="0" u="none" strike="noStrike" kern="1200">
                          <a:solidFill>
                            <a:schemeClr val="bg1"/>
                          </a:solidFill>
                          <a:effectLst/>
                          <a:latin typeface="Aptos Narrow" panose="020B0004020202020204" pitchFamily="34" charset="0"/>
                          <a:ea typeface="+mn-ea"/>
                          <a:cs typeface="+mn-cs"/>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436135751"/>
                  </a:ext>
                </a:extLst>
              </a:tr>
            </a:tbl>
          </a:graphicData>
        </a:graphic>
      </p:graphicFrame>
      <p:sp>
        <p:nvSpPr>
          <p:cNvPr id="2" name="Title black">
            <a:extLst>
              <a:ext uri="{FF2B5EF4-FFF2-40B4-BE49-F238E27FC236}">
                <a16:creationId xmlns:a16="http://schemas.microsoft.com/office/drawing/2014/main" id="{29757096-6EAD-C7F1-7B93-B47EFD1ED023}"/>
              </a:ext>
            </a:extLst>
          </p:cNvPr>
          <p:cNvSpPr txBox="1"/>
          <p:nvPr/>
        </p:nvSpPr>
        <p:spPr>
          <a:xfrm>
            <a:off x="155318" y="646968"/>
            <a:ext cx="4159762"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2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 name="Title gold">
            <a:extLst>
              <a:ext uri="{FF2B5EF4-FFF2-40B4-BE49-F238E27FC236}">
                <a16:creationId xmlns:a16="http://schemas.microsoft.com/office/drawing/2014/main" id="{759835E3-DB4F-4322-1537-A6A6AA6C7548}"/>
              </a:ext>
            </a:extLst>
          </p:cNvPr>
          <p:cNvSpPr txBox="1"/>
          <p:nvPr/>
        </p:nvSpPr>
        <p:spPr>
          <a:xfrm>
            <a:off x="155318" y="1145973"/>
            <a:ext cx="4353193"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ROM PRICING</a:t>
            </a:r>
            <a:endParaRPr lang="id-ID" sz="32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6A6D817D-87FA-3A63-E682-E39FB1104578}"/>
              </a:ext>
            </a:extLst>
          </p:cNvPr>
          <p:cNvSpPr txBox="1"/>
          <p:nvPr/>
        </p:nvSpPr>
        <p:spPr>
          <a:xfrm>
            <a:off x="217583" y="1730748"/>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Below are three potential scope options, each designed to address different aspects of your requirements. However, we greatly value your feedback and welcome any suggestions or adjustments. If you'd like to explore other possibilities, we would be happy to collaborate on creating an alternative solution that more closely aligns with your vision and specific needs.</a:t>
            </a:r>
          </a:p>
        </p:txBody>
      </p:sp>
      <p:sp>
        <p:nvSpPr>
          <p:cNvPr id="4" name="Project Title Placeholder">
            <a:extLst>
              <a:ext uri="{FF2B5EF4-FFF2-40B4-BE49-F238E27FC236}">
                <a16:creationId xmlns:a16="http://schemas.microsoft.com/office/drawing/2014/main" id="{E50080F0-747D-A51A-9117-F7ADAA71279F}"/>
              </a:ext>
            </a:extLst>
          </p:cNvPr>
          <p:cNvSpPr txBox="1"/>
          <p:nvPr/>
        </p:nvSpPr>
        <p:spPr>
          <a:xfrm>
            <a:off x="217583" y="270508"/>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Baker Hughes VR SWA training simulator</a:t>
            </a:r>
          </a:p>
        </p:txBody>
      </p:sp>
    </p:spTree>
    <p:extLst>
      <p:ext uri="{BB962C8B-B14F-4D97-AF65-F5344CB8AC3E}">
        <p14:creationId xmlns:p14="http://schemas.microsoft.com/office/powerpoint/2010/main" val="26033877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2112-DC2B-96A6-5726-A786FAFB705B}"/>
            </a:ext>
          </a:extLst>
        </p:cNvPr>
        <p:cNvGrpSpPr/>
        <p:nvPr/>
      </p:nvGrpSpPr>
      <p:grpSpPr>
        <a:xfrm>
          <a:off x="0" y="0"/>
          <a:ext cx="0" cy="0"/>
          <a:chOff x="0" y="0"/>
          <a:chExt cx="0" cy="0"/>
        </a:xfrm>
      </p:grpSpPr>
      <p:sp>
        <p:nvSpPr>
          <p:cNvPr id="2" name="Title black">
            <a:extLst>
              <a:ext uri="{FF2B5EF4-FFF2-40B4-BE49-F238E27FC236}">
                <a16:creationId xmlns:a16="http://schemas.microsoft.com/office/drawing/2014/main" id="{9DEBC8F1-79A0-5107-6BD3-85EE9F543B81}"/>
              </a:ext>
            </a:extLst>
          </p:cNvPr>
          <p:cNvSpPr txBox="1"/>
          <p:nvPr/>
        </p:nvSpPr>
        <p:spPr>
          <a:xfrm>
            <a:off x="212468" y="341566"/>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OPTIONS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C234A82C-8997-DDA5-D967-818EF4D2D93F}"/>
              </a:ext>
            </a:extLst>
          </p:cNvPr>
          <p:cNvSpPr txBox="1"/>
          <p:nvPr/>
        </p:nvSpPr>
        <p:spPr>
          <a:xfrm>
            <a:off x="217583" y="10729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We've prepared three scope options to meet your requirements. Each option builds upon the previous tier, offering increasing levels of sophistication and automation. This proposal provides flexible starting points—we welcome your feedback and are happy to collaborate on customizing any aspect to align with your vision. .</a:t>
            </a:r>
          </a:p>
        </p:txBody>
      </p:sp>
      <p:pic>
        <p:nvPicPr>
          <p:cNvPr id="11" name="Picture 10">
            <a:extLst>
              <a:ext uri="{FF2B5EF4-FFF2-40B4-BE49-F238E27FC236}">
                <a16:creationId xmlns:a16="http://schemas.microsoft.com/office/drawing/2014/main" id="{DA4B135A-042F-B998-BC4B-E9CC274697A7}"/>
              </a:ext>
            </a:extLst>
          </p:cNvPr>
          <p:cNvPicPr>
            <a:picLocks noChangeAspect="1"/>
          </p:cNvPicPr>
          <p:nvPr/>
        </p:nvPicPr>
        <p:blipFill>
          <a:blip r:embed="rId3"/>
          <a:stretch>
            <a:fillRect/>
          </a:stretch>
        </p:blipFill>
        <p:spPr>
          <a:xfrm>
            <a:off x="212469" y="1903937"/>
            <a:ext cx="6483976" cy="6230413"/>
          </a:xfrm>
          <a:prstGeom prst="rect">
            <a:avLst/>
          </a:prstGeom>
        </p:spPr>
      </p:pic>
    </p:spTree>
    <p:extLst>
      <p:ext uri="{BB962C8B-B14F-4D97-AF65-F5344CB8AC3E}">
        <p14:creationId xmlns:p14="http://schemas.microsoft.com/office/powerpoint/2010/main" val="360096417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34792"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 closely match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[COMPANY’s]</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requirements, here are four degrees of scope for the initial release of the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C4E16BF7-9287-D598-EB31-4CAB8385CCE9}"/>
              </a:ext>
            </a:extLst>
          </p:cNvPr>
          <p:cNvGraphicFramePr>
            <a:graphicFrameLocks noGrp="1"/>
          </p:cNvGraphicFramePr>
          <p:nvPr>
            <p:extLst>
              <p:ext uri="{D42A27DB-BD31-4B8C-83A1-F6EECF244321}">
                <p14:modId xmlns:p14="http://schemas.microsoft.com/office/powerpoint/2010/main" val="1018191385"/>
              </p:ext>
            </p:extLst>
          </p:nvPr>
        </p:nvGraphicFramePr>
        <p:xfrm>
          <a:off x="545202" y="2246280"/>
          <a:ext cx="5729137" cy="6502039"/>
        </p:xfrm>
        <a:graphic>
          <a:graphicData uri="http://schemas.openxmlformats.org/drawingml/2006/table">
            <a:tbl>
              <a:tblPr firstRow="1" firstCol="1" bandRow="1">
                <a:tableStyleId>{5C22544A-7EE6-4342-B048-85BDC9FD1C3A}</a:tableStyleId>
              </a:tblPr>
              <a:tblGrid>
                <a:gridCol w="219036">
                  <a:extLst>
                    <a:ext uri="{9D8B030D-6E8A-4147-A177-3AD203B41FA5}">
                      <a16:colId xmlns:a16="http://schemas.microsoft.com/office/drawing/2014/main" val="3062857202"/>
                    </a:ext>
                  </a:extLst>
                </a:gridCol>
                <a:gridCol w="2683013">
                  <a:extLst>
                    <a:ext uri="{9D8B030D-6E8A-4147-A177-3AD203B41FA5}">
                      <a16:colId xmlns:a16="http://schemas.microsoft.com/office/drawing/2014/main" val="2441452081"/>
                    </a:ext>
                  </a:extLst>
                </a:gridCol>
                <a:gridCol w="706772">
                  <a:extLst>
                    <a:ext uri="{9D8B030D-6E8A-4147-A177-3AD203B41FA5}">
                      <a16:colId xmlns:a16="http://schemas.microsoft.com/office/drawing/2014/main" val="632268245"/>
                    </a:ext>
                  </a:extLst>
                </a:gridCol>
                <a:gridCol w="706772">
                  <a:extLst>
                    <a:ext uri="{9D8B030D-6E8A-4147-A177-3AD203B41FA5}">
                      <a16:colId xmlns:a16="http://schemas.microsoft.com/office/drawing/2014/main" val="2838976710"/>
                    </a:ext>
                  </a:extLst>
                </a:gridCol>
                <a:gridCol w="706772">
                  <a:extLst>
                    <a:ext uri="{9D8B030D-6E8A-4147-A177-3AD203B41FA5}">
                      <a16:colId xmlns:a16="http://schemas.microsoft.com/office/drawing/2014/main" val="3110199365"/>
                    </a:ext>
                  </a:extLst>
                </a:gridCol>
                <a:gridCol w="706772">
                  <a:extLst>
                    <a:ext uri="{9D8B030D-6E8A-4147-A177-3AD203B41FA5}">
                      <a16:colId xmlns:a16="http://schemas.microsoft.com/office/drawing/2014/main" val="694862950"/>
                    </a:ext>
                  </a:extLst>
                </a:gridCol>
              </a:tblGrid>
              <a:tr h="167987">
                <a:tc rowSpan="2">
                  <a:txBody>
                    <a:bodyPr/>
                    <a:lstStyle/>
                    <a:p>
                      <a:pPr algn="ctr"/>
                      <a:r>
                        <a:rPr lang="en-US" sz="900"/>
                        <a:t>#</a:t>
                      </a:r>
                    </a:p>
                  </a:txBody>
                  <a:tcPr marL="0" marR="0" marT="27432" marB="27432" anchor="ctr">
                    <a:solidFill>
                      <a:srgbClr val="F6B104"/>
                    </a:solidFill>
                  </a:tcPr>
                </a:tc>
                <a:tc rowSpan="2">
                  <a:txBody>
                    <a:bodyPr/>
                    <a:lstStyle/>
                    <a:p>
                      <a:pPr algn="l"/>
                      <a:r>
                        <a:rPr lang="en-US" sz="900"/>
                        <a:t>FEATURE</a:t>
                      </a:r>
                    </a:p>
                  </a:txBody>
                  <a:tcPr marT="27432" marB="27432" anchor="ctr">
                    <a:solidFill>
                      <a:srgbClr val="F6B104"/>
                    </a:solidFill>
                  </a:tcPr>
                </a:tc>
                <a:tc gridSpan="4">
                  <a:txBody>
                    <a:bodyPr/>
                    <a:lstStyle/>
                    <a:p>
                      <a:pPr marL="0" algn="ctr" defTabSz="685800" rtl="0" eaLnBrk="1" latinLnBrk="0" hangingPunct="1"/>
                      <a:r>
                        <a:rPr lang="en-US" sz="800" b="1" kern="1200">
                          <a:solidFill>
                            <a:schemeClr val="lt1"/>
                          </a:solidFill>
                          <a:latin typeface="+mn-lt"/>
                          <a:ea typeface="+mn-ea"/>
                          <a:cs typeface="+mn-cs"/>
                        </a:rPr>
                        <a:t>OPTIONS</a:t>
                      </a:r>
                    </a:p>
                  </a:txBody>
                  <a:tcPr marT="27432" marB="27432" anchor="ctr"/>
                </a:tc>
                <a:tc hMerge="1">
                  <a:txBody>
                    <a:bodyPr/>
                    <a:lstStyle/>
                    <a:p>
                      <a:pPr marL="0" algn="ctr" defTabSz="685800" rtl="0" eaLnBrk="1" latinLnBrk="0" hangingPunct="1"/>
                      <a:r>
                        <a:rPr lang="en-US" sz="900" b="1" kern="1200">
                          <a:solidFill>
                            <a:schemeClr val="lt1"/>
                          </a:solidFill>
                          <a:latin typeface="+mn-lt"/>
                          <a:ea typeface="+mn-ea"/>
                          <a:cs typeface="+mn-cs"/>
                        </a:rPr>
                        <a:t>6</a:t>
                      </a:r>
                    </a:p>
                  </a:txBody>
                  <a:tcPr anchor="ctr"/>
                </a:tc>
                <a:tc hMerge="1">
                  <a:txBody>
                    <a:bodyPr/>
                    <a:lstStyle/>
                    <a:p>
                      <a:endParaRPr lang="en-US"/>
                    </a:p>
                  </a:txBody>
                  <a:tcPr/>
                </a:tc>
                <a:tc hMerge="1">
                  <a:txBody>
                    <a:bodyPr/>
                    <a:lstStyle/>
                    <a:p>
                      <a:pPr marL="0" algn="ctr" defTabSz="685800" rtl="0" eaLnBrk="1" latinLnBrk="0" hangingPunct="1"/>
                      <a:r>
                        <a:rPr lang="en-US" sz="900" b="1" kern="1200">
                          <a:solidFill>
                            <a:schemeClr val="lt1"/>
                          </a:solidFill>
                          <a:latin typeface="+mn-lt"/>
                          <a:ea typeface="+mn-ea"/>
                          <a:cs typeface="+mn-cs"/>
                        </a:rPr>
                        <a:t>7</a:t>
                      </a:r>
                    </a:p>
                  </a:txBody>
                  <a:tcPr anchor="ctr"/>
                </a:tc>
                <a:extLst>
                  <a:ext uri="{0D108BD9-81ED-4DB2-BD59-A6C34878D82A}">
                    <a16:rowId xmlns:a16="http://schemas.microsoft.com/office/drawing/2014/main" val="3843892085"/>
                  </a:ext>
                </a:extLst>
              </a:tr>
              <a:tr h="167987">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bg1"/>
                          </a:solidFill>
                          <a:latin typeface="+mn-lt"/>
                          <a:ea typeface="+mn-ea"/>
                          <a:cs typeface="+mn-cs"/>
                        </a:rPr>
                        <a:t>PILOT</a:t>
                      </a:r>
                    </a:p>
                  </a:txBody>
                  <a:tcPr marL="0" marR="0" marT="27432" marB="27432" anchor="ctr">
                    <a:solidFill>
                      <a:srgbClr val="684F00"/>
                    </a:solidFill>
                  </a:tcPr>
                </a:tc>
                <a:tc>
                  <a:txBody>
                    <a:bodyPr/>
                    <a:lstStyle/>
                    <a:p>
                      <a:pPr marL="0" lvl="0" algn="ctr" defTabSz="685800">
                        <a:buNone/>
                      </a:pPr>
                      <a:r>
                        <a:rPr lang="en-US" sz="800" b="1" i="0" u="none" strike="noStrike" kern="1200" noProof="0">
                          <a:solidFill>
                            <a:schemeClr val="tx1">
                              <a:lumMod val="65000"/>
                              <a:lumOff val="35000"/>
                            </a:schemeClr>
                          </a:solidFill>
                        </a:rPr>
                        <a:t>CORE</a:t>
                      </a:r>
                      <a:endParaRPr lang="en-US" sz="1200"/>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PRO</a:t>
                      </a:r>
                    </a:p>
                  </a:txBody>
                  <a:tcPr marL="0" marR="0" marT="27432" marB="27432" anchor="ctr">
                    <a:solidFill>
                      <a:schemeClr val="accent2"/>
                    </a:solidFill>
                  </a:tcPr>
                </a:tc>
                <a:extLst>
                  <a:ext uri="{0D108BD9-81ED-4DB2-BD59-A6C34878D82A}">
                    <a16:rowId xmlns:a16="http://schemas.microsoft.com/office/drawing/2014/main" val="1881516583"/>
                  </a:ext>
                </a:extLst>
              </a:tr>
              <a:tr h="100792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b="1" kern="1200">
                          <a:solidFill>
                            <a:schemeClr val="tx1">
                              <a:lumMod val="65000"/>
                              <a:lumOff val="35000"/>
                            </a:schemeClr>
                          </a:solidFill>
                          <a:latin typeface="+mn-lt"/>
                          <a:ea typeface="+mn-ea"/>
                          <a:cs typeface="+mn-cs"/>
                        </a:rPr>
                        <a:t>Simulation Framework</a:t>
                      </a:r>
                      <a:br>
                        <a:rPr lang="en-US" sz="10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kern="1200">
                          <a:solidFill>
                            <a:schemeClr val="bg1">
                              <a:lumMod val="50000"/>
                            </a:schemeClr>
                          </a:solidFill>
                          <a:latin typeface="+mn-lt"/>
                          <a:ea typeface="+mn-ea"/>
                          <a:cs typeface="+mn-cs"/>
                        </a:rPr>
                        <a:t>ForgeSIM™</a:t>
                      </a:r>
                      <a:r>
                        <a:rPr lang="en-US" sz="700" b="0" kern="1200" cap="small" baseline="30000">
                          <a:solidFill>
                            <a:schemeClr val="bg1">
                              <a:lumMod val="50000"/>
                            </a:schemeClr>
                          </a:solidFill>
                          <a:latin typeface="+mn-lt"/>
                          <a:ea typeface="+mn-ea"/>
                          <a:cs typeface="+mn-cs"/>
                        </a:rPr>
                        <a:t> </a:t>
                      </a:r>
                      <a:r>
                        <a:rPr lang="en-US" sz="700" b="0" i="0" u="none" strike="noStrike" kern="120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Performance Tracking</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Parts Familiarization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Essential AI Voice Commands (e.g., “Start lesson #1”)</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Virtual Equipment</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The machinery being replicated.</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extLst>
                  <a:ext uri="{0D108BD9-81ED-4DB2-BD59-A6C34878D82A}">
                    <a16:rowId xmlns:a16="http://schemas.microsoft.com/office/drawing/2014/main" val="2260775673"/>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3</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1" kern="1200">
                          <a:solidFill>
                            <a:schemeClr val="tx1">
                              <a:lumMod val="65000"/>
                              <a:lumOff val="35000"/>
                            </a:schemeClr>
                          </a:solidFill>
                          <a:latin typeface="+mn-lt"/>
                          <a:ea typeface="+mn-ea"/>
                          <a:cs typeface="+mn-cs"/>
                        </a:rPr>
                        <a:t>Virtual Environment</a:t>
                      </a:r>
                      <a:br>
                        <a:rPr lang="en-US" sz="900" b="1" kern="1200">
                          <a:solidFill>
                            <a:schemeClr val="tx1">
                              <a:lumMod val="65000"/>
                              <a:lumOff val="35000"/>
                            </a:schemeClr>
                          </a:solidFill>
                          <a:latin typeface="+mn-lt"/>
                          <a:ea typeface="+mn-ea"/>
                          <a:cs typeface="+mn-cs"/>
                        </a:rPr>
                      </a:br>
                      <a:r>
                        <a:rPr lang="en-US" sz="700" b="0" i="0" u="none" strike="noStrike" kern="1200" noProof="0">
                          <a:solidFill>
                            <a:srgbClr val="808080"/>
                          </a:solidFill>
                          <a:highlight>
                            <a:srgbClr val="FEF2DB"/>
                          </a:highlight>
                        </a:rPr>
                        <a:t>This is the custom virtual world in which the user will interact. This environment will be tailored to your specifications</a:t>
                      </a:r>
                      <a:r>
                        <a:rPr lang="en-US" sz="7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24191189"/>
                  </a:ext>
                </a:extLst>
              </a:tr>
              <a:tr h="51488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4</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Extended Reality (XR)</a:t>
                      </a:r>
                      <a:br>
                        <a:rPr lang="en-US" sz="900" b="1" kern="1200">
                          <a:solidFill>
                            <a:srgbClr val="595959"/>
                          </a:solidFill>
                          <a:latin typeface="+mn-lt"/>
                          <a:ea typeface="+mn-ea"/>
                          <a:cs typeface="+mn-cs"/>
                        </a:rPr>
                      </a:br>
                      <a:r>
                        <a:rPr lang="en-US" sz="700" b="0" i="0" u="none" strike="noStrike" kern="1200" noProof="0">
                          <a:solidFill>
                            <a:srgbClr val="808080"/>
                          </a:solidFill>
                          <a:highlight>
                            <a:srgbClr val="FEF2DB"/>
                          </a:highlight>
                        </a:rPr>
                        <a:t>Includes support for the virtual equipment and environment to be interacted with in a Stereoscopic </a:t>
                      </a:r>
                      <a:r>
                        <a:rPr lang="en-US" sz="700" b="0" i="0" u="none" strike="noStrike" kern="1200" noProof="0">
                          <a:solidFill>
                            <a:srgbClr val="808080"/>
                          </a:solidFill>
                          <a:highlight>
                            <a:srgbClr val="FFFF00"/>
                          </a:highlight>
                        </a:rPr>
                        <a:t>mixed</a:t>
                      </a:r>
                      <a:r>
                        <a:rPr lang="en-US" sz="700" b="0" i="0" u="none" strike="noStrike" kern="1200" noProof="0">
                          <a:solidFill>
                            <a:srgbClr val="808080"/>
                          </a:solidFill>
                          <a:highlight>
                            <a:srgbClr val="FEF2DB"/>
                          </a:highlight>
                        </a:rPr>
                        <a:t> reality 3D experience.</a:t>
                      </a:r>
                      <a:endParaRPr lang="en-US" sz="700" b="0" kern="1200">
                        <a:solidFill>
                          <a:schemeClr val="bg1">
                            <a:lumMod val="50000"/>
                          </a:schemeClr>
                        </a:solidFill>
                        <a:latin typeface="+mn-lt"/>
                        <a:ea typeface="+mn-ea"/>
                        <a:cs typeface="+mn-cs"/>
                      </a:endParaRP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Qty 1 Meta Quest 3 Headset </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54280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5</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Instruction Modes: Guided and Unguided</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i="0" u="none" strike="noStrike" kern="1200" noProof="0">
                          <a:solidFill>
                            <a:srgbClr val="808080"/>
                          </a:solidFill>
                          <a:highlight>
                            <a:srgbClr val="FEF2DB"/>
                          </a:highlight>
                        </a:rPr>
                        <a:t>Support for both a structured step-by-step guided mode as well as unguided mode that allows users to advance through the training without assistance</a:t>
                      </a:r>
                      <a:r>
                        <a:rPr lang="en-US" sz="7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7</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Real-world Controls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Physical controls integrated with virtual experience.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4044659827"/>
                  </a:ext>
                </a:extLst>
              </a:tr>
              <a:tr h="43445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8</a:t>
                      </a:r>
                    </a:p>
                  </a:txBody>
                  <a:tcPr marL="0" marR="0">
                    <a:solidFill>
                      <a:schemeClr val="accent5">
                        <a:lumMod val="20000"/>
                        <a:lumOff val="80000"/>
                      </a:schemeClr>
                    </a:solidFill>
                  </a:tcPr>
                </a:tc>
                <a:tc>
                  <a:txBody>
                    <a:bodyPr/>
                    <a:lstStyle/>
                    <a:p>
                      <a:pPr marL="0" marR="0" lvl="0" indent="0" algn="l">
                        <a:lnSpc>
                          <a:spcPct val="100000"/>
                        </a:lnSpc>
                        <a:spcBef>
                          <a:spcPts val="0"/>
                        </a:spcBef>
                        <a:spcAft>
                          <a:spcPts val="0"/>
                        </a:spcAft>
                        <a:buNone/>
                      </a:pPr>
                      <a:r>
                        <a:rPr lang="en-US" sz="1000" b="1" kern="1200">
                          <a:solidFill>
                            <a:schemeClr val="tx1">
                              <a:lumMod val="65000"/>
                              <a:lumOff val="35000"/>
                            </a:schemeClr>
                          </a:solidFill>
                          <a:latin typeface="+mn-lt"/>
                          <a:ea typeface="+mn-ea"/>
                          <a:cs typeface="+mn-cs"/>
                        </a:rPr>
                        <a:t>Voice Commands</a:t>
                      </a:r>
                    </a:p>
                    <a:p>
                      <a:pPr marL="0" marR="0" lvl="0" indent="0" algn="l">
                        <a:lnSpc>
                          <a:spcPct val="100000"/>
                        </a:lnSpc>
                        <a:spcBef>
                          <a:spcPts val="0"/>
                        </a:spcBef>
                        <a:spcAft>
                          <a:spcPts val="0"/>
                        </a:spcAft>
                        <a:buNone/>
                      </a:pPr>
                      <a:r>
                        <a:rPr lang="en-US" sz="700" b="0" i="0" u="none" strike="noStrike" kern="1200">
                          <a:solidFill>
                            <a:srgbClr val="808080"/>
                          </a:solidFill>
                          <a:highlight>
                            <a:srgbClr val="FEF2DB"/>
                          </a:highlight>
                          <a:latin typeface="+mn-lt"/>
                          <a:ea typeface="+mn-ea"/>
                          <a:cs typeface="+mn-cs"/>
                        </a:rPr>
                        <a:t>Support for a voice command system driven by a state-of-the-art large language model (LLM). </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L="0" marR="0">
                    <a:solidFill>
                      <a:srgbClr val="FEF2DB"/>
                    </a:solidFill>
                  </a:tcPr>
                </a:tc>
                <a:extLst>
                  <a:ext uri="{0D108BD9-81ED-4DB2-BD59-A6C34878D82A}">
                    <a16:rowId xmlns:a16="http://schemas.microsoft.com/office/drawing/2014/main" val="607903605"/>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9</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Languages</a:t>
                      </a:r>
                      <a:br>
                        <a:rPr lang="en-US" sz="1050" b="1" kern="1200">
                          <a:solidFill>
                            <a:srgbClr val="595959"/>
                          </a:solidFill>
                          <a:latin typeface="+mn-lt"/>
                          <a:ea typeface="+mn-ea"/>
                          <a:cs typeface="+mn-cs"/>
                        </a:rPr>
                      </a:br>
                      <a:r>
                        <a:rPr lang="en-US" sz="700" b="0" i="0" u="none" strike="noStrike" kern="1200" noProof="0">
                          <a:solidFill>
                            <a:srgbClr val="808080"/>
                          </a:solidFill>
                          <a:highlight>
                            <a:srgbClr val="FEF2DB"/>
                          </a:highlight>
                          <a:latin typeface="+mn-lt"/>
                          <a:ea typeface="+mn-ea"/>
                          <a:cs typeface="+mn-cs"/>
                        </a:rPr>
                        <a:t>Translation of the simulation software and training content into one additional language other than English.</a:t>
                      </a:r>
                      <a:endParaRPr lang="en-US" sz="7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944166662"/>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10</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LMS Integration</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Usage tracking within learning management system.</a:t>
                      </a:r>
                      <a:endParaRPr lang="en-US" sz="9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650858436"/>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Networked Multi-user Training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a:solidFill>
                            <a:schemeClr val="bg1">
                              <a:lumMod val="50000"/>
                            </a:schemeClr>
                          </a:solidFill>
                          <a:latin typeface="+mn-lt"/>
                          <a:ea typeface="+mn-ea"/>
                          <a:cs typeface="+mn-cs"/>
                        </a:rPr>
                        <a:t>Collaborative environment for instructors and students. Includes/requires $199/mo. ongoing support service.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146855290"/>
                  </a:ext>
                </a:extLst>
              </a:tr>
              <a:tr h="33618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Training Lessons scenarios</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Step-by-step interactive training curriculum &amp; content.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5</a:t>
                      </a:r>
                    </a:p>
                  </a:txBody>
                  <a:tcPr marT="27432" marB="27432" anchor="ctr">
                    <a:solidFill>
                      <a:srgbClr val="FDE1A9"/>
                    </a:solidFill>
                  </a:tcPr>
                </a:tc>
                <a:tc>
                  <a:txBody>
                    <a:bodyPr/>
                    <a:lstStyle/>
                    <a:p>
                      <a:pPr marL="0" lvl="0" indent="0" algn="ctr" defTabSz="685800">
                        <a:lnSpc>
                          <a:spcPct val="100000"/>
                        </a:lnSpc>
                        <a:spcBef>
                          <a:spcPts val="0"/>
                        </a:spcBef>
                        <a:spcAft>
                          <a:spcPts val="0"/>
                        </a:spcAft>
                        <a:buNone/>
                        <a:tabLst/>
                        <a:defRPr/>
                      </a:pPr>
                      <a:r>
                        <a:rPr lang="en-US" sz="1050" b="1" strike="noStrike" kern="1200" baseline="0">
                          <a:solidFill>
                            <a:schemeClr val="tx1">
                              <a:lumMod val="65000"/>
                              <a:lumOff val="35000"/>
                            </a:schemeClr>
                          </a:solidFill>
                          <a:latin typeface="+mn-lt"/>
                          <a:ea typeface="+mn-ea"/>
                          <a:cs typeface="+mn-cs"/>
                        </a:rPr>
                        <a:t>10</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20</a:t>
                      </a:r>
                    </a:p>
                  </a:txBody>
                  <a:tcPr marT="27432" marB="27432" anchor="ctr">
                    <a:solidFill>
                      <a:srgbClr val="FEF2DB"/>
                    </a:solidFill>
                  </a:tcPr>
                </a:tc>
                <a:extLst>
                  <a:ext uri="{0D108BD9-81ED-4DB2-BD59-A6C34878D82A}">
                    <a16:rowId xmlns:a16="http://schemas.microsoft.com/office/drawing/2014/main" val="3433246546"/>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10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15</a:t>
                      </a:r>
                    </a:p>
                  </a:txBody>
                  <a:tcPr anchor="ctr">
                    <a:solidFill>
                      <a:schemeClr val="tx2">
                        <a:lumMod val="60000"/>
                        <a:lumOff val="40000"/>
                      </a:schemeClr>
                    </a:solidFill>
                  </a:tcPr>
                </a:tc>
                <a:extLst>
                  <a:ext uri="{0D108BD9-81ED-4DB2-BD59-A6C34878D82A}">
                    <a16:rowId xmlns:a16="http://schemas.microsoft.com/office/drawing/2014/main" val="1792591418"/>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Cost per Lesson</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$148k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$110k</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$82k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$55k</a:t>
                      </a:r>
                    </a:p>
                  </a:txBody>
                  <a:tcPr anchor="ctr">
                    <a:solidFill>
                      <a:schemeClr val="tx2">
                        <a:lumMod val="60000"/>
                        <a:lumOff val="40000"/>
                      </a:schemeClr>
                    </a:solidFill>
                  </a:tcPr>
                </a:tc>
                <a:extLst>
                  <a:ext uri="{0D108BD9-81ED-4DB2-BD59-A6C34878D82A}">
                    <a16:rowId xmlns:a16="http://schemas.microsoft.com/office/drawing/2014/main" val="2255353313"/>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Economies of Scale</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N/A</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25%</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44%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63%</a:t>
                      </a:r>
                    </a:p>
                  </a:txBody>
                  <a:tcPr anchor="ctr">
                    <a:solidFill>
                      <a:schemeClr val="tx2">
                        <a:lumMod val="60000"/>
                        <a:lumOff val="40000"/>
                      </a:schemeClr>
                    </a:solidFill>
                  </a:tcPr>
                </a:tc>
                <a:extLst>
                  <a:ext uri="{0D108BD9-81ED-4DB2-BD59-A6C34878D82A}">
                    <a16:rowId xmlns:a16="http://schemas.microsoft.com/office/drawing/2014/main" val="3556283875"/>
                  </a:ext>
                </a:extLst>
              </a:tr>
              <a:tr h="238948">
                <a:tc gridSpan="2">
                  <a:txBody>
                    <a:bodyPr/>
                    <a:lstStyle/>
                    <a:p>
                      <a:pPr marL="0" algn="r" defTabSz="685800" rtl="0" eaLnBrk="1" latinLnBrk="0" hangingPunct="1"/>
                      <a:r>
                        <a:rPr lang="en-US" sz="105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$295k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$550k</a:t>
                      </a:r>
                      <a:endParaRPr lang="en-US" sz="1050" b="1">
                        <a:solidFill>
                          <a:schemeClr val="bg1"/>
                        </a:solidFill>
                        <a:latin typeface="+mn-lt"/>
                      </a:endParaRPr>
                    </a:p>
                  </a:txBody>
                  <a:tcPr anchor="ctr">
                    <a:solidFill>
                      <a:srgbClr val="161A20"/>
                    </a:solidFill>
                  </a:tcPr>
                </a:tc>
                <a:tc>
                  <a:txBody>
                    <a:bodyPr/>
                    <a:lstStyle/>
                    <a:p>
                      <a:pPr marL="0" lvl="0" indent="0" algn="ctr" defTabSz="685800">
                        <a:lnSpc>
                          <a:spcPct val="100000"/>
                        </a:lnSpc>
                        <a:spcBef>
                          <a:spcPts val="0"/>
                        </a:spcBef>
                        <a:spcAft>
                          <a:spcPts val="0"/>
                        </a:spcAft>
                        <a:buNone/>
                        <a:tabLst/>
                        <a:defRPr/>
                      </a:pPr>
                      <a:r>
                        <a:rPr lang="en-US" sz="1050" b="1" strike="noStrike" kern="1200">
                          <a:solidFill>
                            <a:schemeClr val="bg1"/>
                          </a:solidFill>
                          <a:latin typeface="+mn-lt"/>
                          <a:ea typeface="+mn-ea"/>
                          <a:cs typeface="+mn-cs"/>
                        </a:rPr>
                        <a:t>$822K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$1.10M</a:t>
                      </a:r>
                      <a:endParaRPr lang="en-US" sz="1050" b="1">
                        <a:solidFill>
                          <a:schemeClr val="bg1"/>
                        </a:solidFill>
                        <a:latin typeface="+mn-lt"/>
                      </a:endParaRPr>
                    </a:p>
                  </a:txBody>
                  <a:tcPr anchor="ctr">
                    <a:solidFill>
                      <a:srgbClr val="435265"/>
                    </a:solidFill>
                  </a:tcPr>
                </a:tc>
                <a:extLst>
                  <a:ext uri="{0D108BD9-81ED-4DB2-BD59-A6C34878D82A}">
                    <a16:rowId xmlns:a16="http://schemas.microsoft.com/office/drawing/2014/main" val="3205084017"/>
                  </a:ext>
                </a:extLst>
              </a:tr>
            </a:tbl>
          </a:graphicData>
        </a:graphic>
      </p:graphicFrame>
    </p:spTree>
    <p:extLst>
      <p:ext uri="{BB962C8B-B14F-4D97-AF65-F5344CB8AC3E}">
        <p14:creationId xmlns:p14="http://schemas.microsoft.com/office/powerpoint/2010/main" val="318104297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7030D-AD21-6384-A49B-102774B949E7}"/>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6A83CBE4-7221-0AA0-D2B2-744B456AA677}"/>
              </a:ext>
            </a:extLst>
          </p:cNvPr>
          <p:cNvSpPr txBox="1"/>
          <p:nvPr/>
        </p:nvSpPr>
        <p:spPr>
          <a:xfrm>
            <a:off x="457200" y="1534633"/>
            <a:ext cx="5968314" cy="7053341"/>
          </a:xfrm>
          <a:prstGeom prst="rect">
            <a:avLst/>
          </a:prstGeom>
          <a:noFill/>
        </p:spPr>
        <p:txBody>
          <a:bodyPr wrap="square" lIns="0" tIns="0" rIns="0">
            <a:spAutoFit/>
          </a:bodyPr>
          <a:lstStyle/>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Simulation Core Architecture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ForgeSIM™ Framework – Core simulation engine managing system logic and performance.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User Interface (UI) – In-sim navigation and interaction system.</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Audio Effects &amp; Voiceover Narration – Immersive sound and instructional guidance.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Hand Tracking – Gesture-based interaction enabled through VR hardware.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&amp; Unguided Instruction Mode – Supports both step-by-step and freeform learning.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Training Content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Familiarization Lesson – Intro to equipment layout and controls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Maintenance Lesson – Step-based maintenance walkthrough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Troubleshooting Lesson – Structured fault diagnosis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Unguided Operational Scenario – Independent assessment under realistic conditions.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Pre-Programmed Fault Simulations – Auto-generated system errors for response testing.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Virtual Assets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3D Art Components – ~85 interactable parts modeled in 3D.</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Environment – Custom immersive training space.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Model Viewer (</a:t>
            </a:r>
            <a:r>
              <a:rPr lang="en-US" sz="1200" b="1" err="1">
                <a:solidFill>
                  <a:prstClr val="black">
                    <a:lumMod val="65000"/>
                    <a:lumOff val="35000"/>
                  </a:prstClr>
                </a:solidFill>
                <a:latin typeface="Calibri" panose="020F0502020204030204" pitchFamily="34" charset="0"/>
                <a:cs typeface="Calibri" panose="020F0502020204030204" pitchFamily="34" charset="0"/>
              </a:rPr>
              <a:t>Sketchfab</a:t>
            </a:r>
            <a:r>
              <a:rPr lang="en-US" sz="1200" b="1">
                <a:solidFill>
                  <a:prstClr val="black">
                    <a:lumMod val="65000"/>
                    <a:lumOff val="35000"/>
                  </a:prstClr>
                </a:solidFill>
                <a:latin typeface="Calibri" panose="020F0502020204030204" pitchFamily="34" charset="0"/>
                <a:cs typeface="Calibri" panose="020F0502020204030204" pitchFamily="34" charset="0"/>
              </a:rPr>
              <a:t>) – External 3D viewer for pre-training orientation.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Collaboration &amp; Support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Network, Multi-User Support – Synchronous multi-user training capability.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Additional Language Support – Dual-language content delivery (e.g., English +1).</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On-Site Training Visit – 3-day, 3-person team training session on location.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Deployment &amp; Delivery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Meta Quest-based Executable Application – Self-contained VR app for deployment.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Performance Tracking – Logs user progress, completion, and assessment data.</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BC5ED64-A1C8-78D9-1061-71C0A28E6E7C}"/>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Glossary</a:t>
            </a:r>
          </a:p>
        </p:txBody>
      </p:sp>
      <p:sp>
        <p:nvSpPr>
          <p:cNvPr id="2" name="Project Title Placeholder">
            <a:extLst>
              <a:ext uri="{FF2B5EF4-FFF2-40B4-BE49-F238E27FC236}">
                <a16:creationId xmlns:a16="http://schemas.microsoft.com/office/drawing/2014/main" id="{052DA9EC-7B30-FD49-78B6-3D1F62F8E26D}"/>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93421575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1271-C907-1A16-57CA-807D11FB5F20}"/>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6F5F0FC8-5AD6-1FD3-5D5A-D66D562A1E5B}"/>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ADC525D3-69C1-5CBB-9E9E-110DBADC5F16}"/>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78B2296-D50B-014F-0296-2FDB5E3AE3E8}"/>
              </a:ext>
            </a:extLst>
          </p:cNvPr>
          <p:cNvPicPr>
            <a:picLocks noGrp="1" noChangeAspect="1"/>
          </p:cNvPicPr>
          <p:nvPr>
            <p:ph type="pic" sz="quarter" idx="10"/>
          </p:nvPr>
        </p:nvPicPr>
        <p:blipFill rotWithShape="1">
          <a:blip r:embed="rId3"/>
          <a:srcRect l="956" t="32121" r="956" b="17346"/>
          <a:stretch/>
        </p:blipFill>
        <p:spPr>
          <a:xfrm>
            <a:off x="0" y="0"/>
            <a:ext cx="6858000" cy="2011680"/>
          </a:xfrm>
        </p:spPr>
      </p:pic>
      <p:sp>
        <p:nvSpPr>
          <p:cNvPr id="2" name="Text Placeholder 1">
            <a:extLst>
              <a:ext uri="{FF2B5EF4-FFF2-40B4-BE49-F238E27FC236}">
                <a16:creationId xmlns:a16="http://schemas.microsoft.com/office/drawing/2014/main" id="{F5F81A89-953C-7AB2-3255-D05FF08A415B}"/>
              </a:ext>
            </a:extLst>
          </p:cNvPr>
          <p:cNvSpPr>
            <a:spLocks noGrp="1"/>
          </p:cNvSpPr>
          <p:nvPr>
            <p:ph type="body" sz="quarter" idx="15"/>
          </p:nvPr>
        </p:nvSpPr>
        <p:spPr/>
        <p:txBody>
          <a:bodyPr/>
          <a:lstStyle/>
          <a:p>
            <a:r>
              <a:rPr lang="en-US"/>
              <a:t>Essential </a:t>
            </a:r>
          </a:p>
          <a:p>
            <a:r>
              <a:rPr lang="en-US"/>
              <a:t>building blocks </a:t>
            </a:r>
          </a:p>
          <a:p>
            <a:r>
              <a:rPr lang="en-US"/>
              <a:t>of the training simulator</a:t>
            </a:r>
          </a:p>
        </p:txBody>
      </p:sp>
      <p:sp>
        <p:nvSpPr>
          <p:cNvPr id="26" name="Text Placeholder 25">
            <a:extLst>
              <a:ext uri="{FF2B5EF4-FFF2-40B4-BE49-F238E27FC236}">
                <a16:creationId xmlns:a16="http://schemas.microsoft.com/office/drawing/2014/main" id="{9877F527-B765-4483-2A58-D330A0615F66}"/>
              </a:ext>
            </a:extLst>
          </p:cNvPr>
          <p:cNvSpPr>
            <a:spLocks noGrp="1"/>
          </p:cNvSpPr>
          <p:nvPr>
            <p:ph type="body" sz="quarter" idx="16"/>
          </p:nvPr>
        </p:nvSpPr>
        <p:spPr>
          <a:xfrm>
            <a:off x="2468880" y="2194561"/>
            <a:ext cx="3931920" cy="1666239"/>
          </a:xfrm>
        </p:spPr>
        <p:txBody>
          <a:bodyPr/>
          <a:lstStyle/>
          <a:p>
            <a:pPr>
              <a:spcBef>
                <a:spcPts val="600"/>
              </a:spcBef>
            </a:pPr>
            <a:r>
              <a:rPr kumimoji="0" lang="en-US"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ForgeFX’s many years of simulator development has given us a tried-and-true methodology which is the framework on which we build our projects. This established methodology ensures that each simulator we create is not only reliable but also tailored to meet the specific needs of our clients. By incorporating real-world operational data and feedback into our design process, ForgeFX delivers simulators that provide practical training value and a high degree of realism, ultimately enhancing the learning outcomes and operational efficiency for our customers. Here are the elements of the framework:</a:t>
            </a:r>
            <a:endParaRPr lang="en-US" sz="1600"/>
          </a:p>
        </p:txBody>
      </p:sp>
      <p:sp>
        <p:nvSpPr>
          <p:cNvPr id="9" name="HeaderGradient">
            <a:extLst>
              <a:ext uri="{FF2B5EF4-FFF2-40B4-BE49-F238E27FC236}">
                <a16:creationId xmlns:a16="http://schemas.microsoft.com/office/drawing/2014/main" id="{2F272C0F-46C5-723B-F53D-6ABFD5BDBB8E}"/>
              </a:ext>
            </a:extLst>
          </p:cNvPr>
          <p:cNvSpPr/>
          <p:nvPr/>
        </p:nvSpPr>
        <p:spPr>
          <a:xfrm>
            <a:off x="0" y="1"/>
            <a:ext cx="6857999" cy="2011362"/>
          </a:xfrm>
          <a:prstGeom prst="rect">
            <a:avLst/>
          </a:prstGeom>
          <a:gradFill flip="none" rotWithShape="1">
            <a:gsLst>
              <a:gs pos="0">
                <a:schemeClr val="tx2">
                  <a:lumMod val="75000"/>
                  <a:alpha val="84000"/>
                </a:schemeClr>
              </a:gs>
              <a:gs pos="35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648287F-B79F-DC74-0DD4-24F951F7FF5B}"/>
              </a:ext>
            </a:extLst>
          </p:cNvPr>
          <p:cNvSpPr>
            <a:spLocks noGrp="1"/>
          </p:cNvSpPr>
          <p:nvPr>
            <p:ph type="title"/>
          </p:nvPr>
        </p:nvSpPr>
        <p:spPr/>
        <p:txBody>
          <a:bodyPr/>
          <a:lstStyle/>
          <a:p>
            <a:pPr lvl="0"/>
            <a:r>
              <a:rPr lang="en-US" cap="none">
                <a:solidFill>
                  <a:schemeClr val="bg1"/>
                </a:solidFill>
              </a:rPr>
              <a:t>ForgeSIM™</a:t>
            </a:r>
            <a:r>
              <a:rPr lang="en-US" cap="none"/>
              <a:t> FRAMEWORK</a:t>
            </a:r>
          </a:p>
        </p:txBody>
      </p:sp>
      <p:pic>
        <p:nvPicPr>
          <p:cNvPr id="4" name="Graphic 5" descr="Group of men with solid fill">
            <a:extLst>
              <a:ext uri="{FF2B5EF4-FFF2-40B4-BE49-F238E27FC236}">
                <a16:creationId xmlns:a16="http://schemas.microsoft.com/office/drawing/2014/main" id="{0E8BACD5-8FD1-AE28-9494-D161B5E5EA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43628" y="7621340"/>
            <a:ext cx="484743" cy="484743"/>
          </a:xfrm>
          <a:prstGeom prst="rect">
            <a:avLst/>
          </a:prstGeom>
        </p:spPr>
      </p:pic>
      <p:pic>
        <p:nvPicPr>
          <p:cNvPr id="6" name="Graphic 4" descr="Gantt Chart with solid fill">
            <a:extLst>
              <a:ext uri="{FF2B5EF4-FFF2-40B4-BE49-F238E27FC236}">
                <a16:creationId xmlns:a16="http://schemas.microsoft.com/office/drawing/2014/main" id="{B3219882-41CD-AAED-DA12-E7F941A6669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043628" y="6871998"/>
            <a:ext cx="484743" cy="484743"/>
          </a:xfrm>
          <a:prstGeom prst="rect">
            <a:avLst/>
          </a:prstGeom>
        </p:spPr>
      </p:pic>
      <p:pic>
        <p:nvPicPr>
          <p:cNvPr id="7" name="Graphic 3" descr="Steering Wheel with solid fill">
            <a:extLst>
              <a:ext uri="{FF2B5EF4-FFF2-40B4-BE49-F238E27FC236}">
                <a16:creationId xmlns:a16="http://schemas.microsoft.com/office/drawing/2014/main" id="{6799881A-1B75-8DF2-15C2-8072F217BD3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43628" y="5975584"/>
            <a:ext cx="484743" cy="484743"/>
          </a:xfrm>
          <a:prstGeom prst="rect">
            <a:avLst/>
          </a:prstGeom>
        </p:spPr>
      </p:pic>
      <p:pic>
        <p:nvPicPr>
          <p:cNvPr id="10" name="Graphic 2" descr="Plugged Unplugged with solid fill">
            <a:extLst>
              <a:ext uri="{FF2B5EF4-FFF2-40B4-BE49-F238E27FC236}">
                <a16:creationId xmlns:a16="http://schemas.microsoft.com/office/drawing/2014/main" id="{64F64BD4-2883-FF1B-9DB0-876B240AAF5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2043628" y="5069895"/>
            <a:ext cx="484743" cy="484743"/>
          </a:xfrm>
          <a:prstGeom prst="rect">
            <a:avLst/>
          </a:prstGeom>
        </p:spPr>
      </p:pic>
      <p:pic>
        <p:nvPicPr>
          <p:cNvPr id="11" name="Graphic 1" descr="Target with solid fill">
            <a:extLst>
              <a:ext uri="{FF2B5EF4-FFF2-40B4-BE49-F238E27FC236}">
                <a16:creationId xmlns:a16="http://schemas.microsoft.com/office/drawing/2014/main" id="{B769B6A6-5668-643F-CC62-E315BAF2CCE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043628" y="4363079"/>
            <a:ext cx="484743" cy="484743"/>
          </a:xfrm>
          <a:prstGeom prst="rect">
            <a:avLst/>
          </a:prstGeom>
        </p:spPr>
      </p:pic>
      <p:sp>
        <p:nvSpPr>
          <p:cNvPr id="15" name="TextBox 14">
            <a:extLst>
              <a:ext uri="{FF2B5EF4-FFF2-40B4-BE49-F238E27FC236}">
                <a16:creationId xmlns:a16="http://schemas.microsoft.com/office/drawing/2014/main" id="{0C07F604-4121-47DE-A218-48C202146F2A}"/>
              </a:ext>
            </a:extLst>
          </p:cNvPr>
          <p:cNvSpPr txBox="1"/>
          <p:nvPr/>
        </p:nvSpPr>
        <p:spPr>
          <a:xfrm>
            <a:off x="2629787" y="4308961"/>
            <a:ext cx="3771014" cy="4134465"/>
          </a:xfrm>
          <a:prstGeom prst="rect">
            <a:avLst/>
          </a:prstGeom>
          <a:noFill/>
        </p:spPr>
        <p:txBody>
          <a:bodyPr wrap="square" lIns="0" rIns="0">
            <a:spAutoFit/>
          </a:bodyPr>
          <a:lstStyle/>
          <a:p>
            <a:pPr>
              <a:spcBef>
                <a:spcPts val="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CORE: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CONNECT: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Proprietary process and approach to bridge the gap between static machine and equipment CAD files to their interactive counterparts, matching real-world behaviors.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CONTROL: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Pre-built system to connect real-world equipment controls to ForgeSIM-based applications. Protocol support includes both custom and standard CAN-BUS systems.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TRACK: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GATHER: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Time-tested multiplayer framework designed specifically for the team-based practice and instructor/student modalities required for simulation-based training.</a:t>
            </a:r>
          </a:p>
        </p:txBody>
      </p:sp>
    </p:spTree>
    <p:extLst>
      <p:ext uri="{BB962C8B-B14F-4D97-AF65-F5344CB8AC3E}">
        <p14:creationId xmlns:p14="http://schemas.microsoft.com/office/powerpoint/2010/main" val="10631156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200" spc="-20"/>
              <a:t>We hope that this proposal has demonstrated our commitment to providing the very best quality training for the individuals who will put their lives on the line in service to the safety of others. We strongly feel that virtual reality simulators such as the ones we develop are a highly effective solution for training first responders thoroughly and meaningfully while preserving their own safety and avoiding costly accidents. </a:t>
            </a:r>
          </a:p>
          <a:p>
            <a:pPr>
              <a:spcBef>
                <a:spcPts val="0"/>
              </a:spcBef>
            </a:pPr>
            <a:r>
              <a:rPr lang="en-US" sz="120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t="1823" b="1823"/>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27766527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1">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25312"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our dedication to providing the most effective and affordable training experiences, we have outlined the cost structure for our services. This breakdown allows you to gain an understanding of how your investment translates into the highest-quality simulation training for your organization. </a:t>
            </a:r>
            <a:endParaRPr kumimoji="0" lang="en-US" sz="1200" b="0" i="0" u="none" strike="noStrike" kern="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a:extLst>
              <a:ext uri="{FF2B5EF4-FFF2-40B4-BE49-F238E27FC236}">
                <a16:creationId xmlns:a16="http://schemas.microsoft.com/office/drawing/2014/main" id="{E6E6005F-0946-0C7B-9B99-BF39D2D5F644}"/>
              </a:ext>
            </a:extLst>
          </p:cNvPr>
          <p:cNvGraphicFramePr>
            <a:graphicFrameLocks noGrp="1"/>
          </p:cNvGraphicFramePr>
          <p:nvPr>
            <p:extLst>
              <p:ext uri="{D42A27DB-BD31-4B8C-83A1-F6EECF244321}">
                <p14:modId xmlns:p14="http://schemas.microsoft.com/office/powerpoint/2010/main" val="589562381"/>
              </p:ext>
            </p:extLst>
          </p:nvPr>
        </p:nvGraphicFramePr>
        <p:xfrm>
          <a:off x="457200" y="2599395"/>
          <a:ext cx="5925312" cy="3352544"/>
        </p:xfrm>
        <a:graphic>
          <a:graphicData uri="http://schemas.openxmlformats.org/drawingml/2006/table">
            <a:tbl>
              <a:tblPr firstRow="1" firstCol="1" bandRow="1">
                <a:tableStyleId>{5C22544A-7EE6-4342-B048-85BDC9FD1C3A}</a:tableStyleId>
              </a:tblPr>
              <a:tblGrid>
                <a:gridCol w="3440838">
                  <a:extLst>
                    <a:ext uri="{9D8B030D-6E8A-4147-A177-3AD203B41FA5}">
                      <a16:colId xmlns:a16="http://schemas.microsoft.com/office/drawing/2014/main" val="2441452081"/>
                    </a:ext>
                  </a:extLst>
                </a:gridCol>
                <a:gridCol w="802862">
                  <a:extLst>
                    <a:ext uri="{9D8B030D-6E8A-4147-A177-3AD203B41FA5}">
                      <a16:colId xmlns:a16="http://schemas.microsoft.com/office/drawing/2014/main" val="2984948775"/>
                    </a:ext>
                  </a:extLst>
                </a:gridCol>
                <a:gridCol w="802862">
                  <a:extLst>
                    <a:ext uri="{9D8B030D-6E8A-4147-A177-3AD203B41FA5}">
                      <a16:colId xmlns:a16="http://schemas.microsoft.com/office/drawing/2014/main" val="671255942"/>
                    </a:ext>
                  </a:extLst>
                </a:gridCol>
                <a:gridCol w="878750">
                  <a:extLst>
                    <a:ext uri="{9D8B030D-6E8A-4147-A177-3AD203B41FA5}">
                      <a16:colId xmlns:a16="http://schemas.microsoft.com/office/drawing/2014/main" val="632268245"/>
                    </a:ext>
                  </a:extLst>
                </a:gridCol>
              </a:tblGrid>
              <a:tr h="204588">
                <a:tc>
                  <a:txBody>
                    <a:bodyPr/>
                    <a:lstStyle/>
                    <a:p>
                      <a:pPr algn="l"/>
                      <a:r>
                        <a:rPr lang="en-US" sz="1000" b="1">
                          <a:latin typeface="+mn-lt"/>
                          <a:ea typeface="Calibri" panose="020F0502020204030204" pitchFamily="34" charset="0"/>
                          <a:cs typeface="Calibri" panose="020F0502020204030204" pitchFamily="34" charset="0"/>
                        </a:rPr>
                        <a:t>Development Activity</a:t>
                      </a:r>
                    </a:p>
                  </a:txBody>
                  <a:tcPr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Effort %</a:t>
                      </a:r>
                    </a:p>
                  </a:txBody>
                  <a:tcPr marR="182880"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Hours</a:t>
                      </a:r>
                    </a:p>
                  </a:txBody>
                  <a:tcPr marR="182880" anchor="ctr">
                    <a:solidFill>
                      <a:srgbClr val="F6B104"/>
                    </a:solidFill>
                  </a:tcPr>
                </a:tc>
                <a:tc>
                  <a:txBody>
                    <a:bodyPr/>
                    <a:lstStyle/>
                    <a:p>
                      <a:pPr marL="0" algn="r" defTabSz="685800" rtl="0" eaLnBrk="1" latinLnBrk="0" hangingPunct="1"/>
                      <a:r>
                        <a:rPr lang="en-US" sz="1000" b="1" kern="1200">
                          <a:solidFill>
                            <a:schemeClr val="lt1"/>
                          </a:solidFill>
                          <a:latin typeface="+mn-lt"/>
                          <a:ea typeface="Calibri" panose="020F0502020204030204" pitchFamily="34" charset="0"/>
                          <a:cs typeface="Calibri" panose="020F0502020204030204" pitchFamily="34" charset="0"/>
                        </a:rPr>
                        <a:t>Cost</a:t>
                      </a:r>
                    </a:p>
                  </a:txBody>
                  <a:tcPr marR="182880"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Project Management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$28,625</a:t>
                      </a:r>
                    </a:p>
                  </a:txBody>
                  <a:tcPr marL="0" marR="182880" marT="6350" marB="0"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Travel</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9740942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Equipment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808866552"/>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Subscriptions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806965228"/>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Requirements Gathering</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3D Model Development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27%</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442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$77,288</a:t>
                      </a:r>
                    </a:p>
                  </a:txBody>
                  <a:tcPr marL="0" marR="182880" marT="6350" marB="0"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Application Programming &amp; User Interface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40%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654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$114,500</a:t>
                      </a:r>
                    </a:p>
                  </a:txBody>
                  <a:tcPr marL="0" marR="182880" marT="6350" marB="0"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Documentation</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$2,863</a:t>
                      </a:r>
                    </a:p>
                  </a:txBody>
                  <a:tcPr marL="0" marR="182880" marT="6350" marB="0" anchor="ctr">
                    <a:solidFill>
                      <a:srgbClr val="FEF2DB"/>
                    </a:solidFill>
                  </a:tcPr>
                </a:tc>
                <a:extLst>
                  <a:ext uri="{0D108BD9-81ED-4DB2-BD59-A6C34878D82A}">
                    <a16:rowId xmlns:a16="http://schemas.microsoft.com/office/drawing/2014/main" val="180561476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Reviews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6%</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98</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$17,175</a:t>
                      </a:r>
                    </a:p>
                  </a:txBody>
                  <a:tcPr marL="0" marR="182880" marT="6350" marB="0" anchor="ctr">
                    <a:solidFill>
                      <a:srgbClr val="FEF2DB"/>
                    </a:solidFill>
                  </a:tcPr>
                </a:tc>
                <a:extLst>
                  <a:ext uri="{0D108BD9-81ED-4DB2-BD59-A6C34878D82A}">
                    <a16:rowId xmlns:a16="http://schemas.microsoft.com/office/drawing/2014/main" val="2784545483"/>
                  </a:ext>
                </a:extLst>
              </a:tr>
              <a:tr h="28320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Quality Assurance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3560298297"/>
                  </a:ext>
                </a:extLst>
              </a:tr>
              <a:tr h="253283">
                <a:tc>
                  <a:txBody>
                    <a:bodyPr/>
                    <a:lstStyle/>
                    <a:p>
                      <a:pPr marL="0" algn="r" defTabSz="685800" rtl="0" eaLnBrk="1" latinLnBrk="0" hangingPunct="1"/>
                      <a:r>
                        <a:rPr lang="en-US" sz="1200" b="1" kern="1200">
                          <a:solidFill>
                            <a:schemeClr val="lt1"/>
                          </a:solidFill>
                          <a:latin typeface="+mn-lt"/>
                          <a:ea typeface="Calibri" panose="020F0502020204030204" pitchFamily="34" charset="0"/>
                          <a:cs typeface="Calibri" panose="020F0502020204030204" pitchFamily="34" charset="0"/>
                        </a:rPr>
                        <a:t>Total</a:t>
                      </a:r>
                    </a:p>
                  </a:txBody>
                  <a:tcPr anchor="ctr">
                    <a:solidFill>
                      <a:schemeClr val="tx2">
                        <a:lumMod val="60000"/>
                        <a:lumOff val="40000"/>
                      </a:schemeClr>
                    </a:solidFill>
                  </a:tcPr>
                </a:tc>
                <a:tc>
                  <a:txBody>
                    <a:bodyPr/>
                    <a:lstStyle/>
                    <a:p>
                      <a:pPr algn="r" rtl="0"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100%</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1636</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marL="0" marR="182880" marT="0" marB="0"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Breakdown</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943600"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pic>
        <p:nvPicPr>
          <p:cNvPr id="4" name="Picture 3">
            <a:extLst>
              <a:ext uri="{FF2B5EF4-FFF2-40B4-BE49-F238E27FC236}">
                <a16:creationId xmlns:a16="http://schemas.microsoft.com/office/drawing/2014/main" id="{F3ABC5E4-4725-29D5-C969-1B79E57E3377}"/>
              </a:ext>
            </a:extLst>
          </p:cNvPr>
          <p:cNvPicPr>
            <a:picLocks noChangeAspect="1"/>
          </p:cNvPicPr>
          <p:nvPr/>
        </p:nvPicPr>
        <p:blipFill>
          <a:blip r:embed="rId2"/>
          <a:stretch>
            <a:fillRect/>
          </a:stretch>
        </p:blipFill>
        <p:spPr>
          <a:xfrm>
            <a:off x="7058180" y="2308683"/>
            <a:ext cx="6858000" cy="3706146"/>
          </a:xfrm>
          <a:prstGeom prst="rect">
            <a:avLst/>
          </a:prstGeom>
        </p:spPr>
      </p:pic>
    </p:spTree>
    <p:extLst>
      <p:ext uri="{BB962C8B-B14F-4D97-AF65-F5344CB8AC3E}">
        <p14:creationId xmlns:p14="http://schemas.microsoft.com/office/powerpoint/2010/main" val="319219518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will submit an invoice for 20% of the total budget at Project Kickoff, and subsequently submit invoices at the end of each month of development in equal amounts, totaling the remaining 80% of the budget. Payments for approved invoices will be due net 30 upon receipt of invoice.</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Invoice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a:extLst>
              <a:ext uri="{FF2B5EF4-FFF2-40B4-BE49-F238E27FC236}">
                <a16:creationId xmlns:a16="http://schemas.microsoft.com/office/drawing/2014/main" id="{2FC408AC-38FB-A1C3-0743-6257ADF5F327}"/>
              </a:ext>
            </a:extLst>
          </p:cNvPr>
          <p:cNvGraphicFramePr>
            <a:graphicFrameLocks noGrp="1"/>
          </p:cNvGraphicFramePr>
          <p:nvPr>
            <p:extLst>
              <p:ext uri="{D42A27DB-BD31-4B8C-83A1-F6EECF244321}">
                <p14:modId xmlns:p14="http://schemas.microsoft.com/office/powerpoint/2010/main" val="3979209916"/>
              </p:ext>
            </p:extLst>
          </p:nvPr>
        </p:nvGraphicFramePr>
        <p:xfrm>
          <a:off x="457200" y="2596896"/>
          <a:ext cx="5968313" cy="1935480"/>
        </p:xfrm>
        <a:graphic>
          <a:graphicData uri="http://schemas.openxmlformats.org/drawingml/2006/table">
            <a:tbl>
              <a:tblPr firstRow="1" firstCol="1" bandRow="1">
                <a:tableStyleId>{5C22544A-7EE6-4342-B048-85BDC9FD1C3A}</a:tableStyleId>
              </a:tblPr>
              <a:tblGrid>
                <a:gridCol w="3356743">
                  <a:extLst>
                    <a:ext uri="{9D8B030D-6E8A-4147-A177-3AD203B41FA5}">
                      <a16:colId xmlns:a16="http://schemas.microsoft.com/office/drawing/2014/main" val="2441452081"/>
                    </a:ext>
                  </a:extLst>
                </a:gridCol>
                <a:gridCol w="1305785">
                  <a:extLst>
                    <a:ext uri="{9D8B030D-6E8A-4147-A177-3AD203B41FA5}">
                      <a16:colId xmlns:a16="http://schemas.microsoft.com/office/drawing/2014/main" val="632268245"/>
                    </a:ext>
                  </a:extLst>
                </a:gridCol>
                <a:gridCol w="1305785">
                  <a:extLst>
                    <a:ext uri="{9D8B030D-6E8A-4147-A177-3AD203B41FA5}">
                      <a16:colId xmlns:a16="http://schemas.microsoft.com/office/drawing/2014/main" val="1009537200"/>
                    </a:ext>
                  </a:extLst>
                </a:gridCol>
              </a:tblGrid>
              <a:tr h="204588">
                <a:tc>
                  <a:txBody>
                    <a:bodyPr/>
                    <a:lstStyle/>
                    <a:p>
                      <a:pPr algn="l"/>
                      <a:r>
                        <a:rPr lang="en-US" sz="1000"/>
                        <a:t>Invoice Milestone</a:t>
                      </a:r>
                    </a:p>
                  </a:txBody>
                  <a:tcPr anchor="ctr">
                    <a:solidFill>
                      <a:srgbClr val="F6B104"/>
                    </a:solidFill>
                  </a:tcPr>
                </a:tc>
                <a:tc>
                  <a:txBody>
                    <a:bodyPr/>
                    <a:lstStyle/>
                    <a:p>
                      <a:pPr marL="0" algn="ctr" defTabSz="685800" rtl="0" eaLnBrk="1" latinLnBrk="0" hangingPunct="1"/>
                      <a:r>
                        <a:rPr lang="en-US" sz="1000" b="1" kern="1200">
                          <a:solidFill>
                            <a:schemeClr val="lt1"/>
                          </a:solidFill>
                          <a:latin typeface="+mn-lt"/>
                          <a:ea typeface="+mn-ea"/>
                          <a:cs typeface="+mn-cs"/>
                        </a:rPr>
                        <a:t>Percentage</a:t>
                      </a:r>
                    </a:p>
                  </a:txBody>
                  <a:tcPr anchor="ctr"/>
                </a:tc>
                <a:tc>
                  <a:txBody>
                    <a:bodyPr/>
                    <a:lstStyle/>
                    <a:p>
                      <a:pPr marL="0" algn="ctr" defTabSz="685800" rtl="0" eaLnBrk="1" latinLnBrk="0" hangingPunct="1"/>
                      <a:r>
                        <a:rPr lang="en-US" sz="1000" b="1" kern="1200">
                          <a:solidFill>
                            <a:schemeClr val="lt1"/>
                          </a:solidFill>
                          <a:latin typeface="+mn-lt"/>
                          <a:ea typeface="+mn-ea"/>
                          <a:cs typeface="+mn-cs"/>
                        </a:rPr>
                        <a:t>Cost</a:t>
                      </a:r>
                    </a:p>
                  </a:txBody>
                  <a:tcPr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Project Kickoff</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 of total</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1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2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3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4 Development/Final Delivery</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1805614760"/>
                  </a:ext>
                </a:extLst>
              </a:tr>
              <a:tr h="253283">
                <a:tc>
                  <a:txBody>
                    <a:bodyPr/>
                    <a:lstStyle/>
                    <a:p>
                      <a:pPr marL="0" algn="r" defTabSz="685800" rtl="0" eaLnBrk="1" latinLnBrk="0" hangingPunct="1"/>
                      <a:r>
                        <a:rPr lang="en-US" sz="1200" b="1" kern="1200">
                          <a:solidFill>
                            <a:schemeClr val="lt1"/>
                          </a:solidFill>
                          <a:latin typeface="+mn-lt"/>
                          <a:ea typeface="+mn-ea"/>
                          <a:cs typeface="+mn-cs"/>
                        </a:rPr>
                        <a:t>Total</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a:solidFill>
                            <a:schemeClr val="bg1"/>
                          </a:solidFill>
                          <a:latin typeface="+mn-lt"/>
                          <a:ea typeface="+mn-ea"/>
                          <a:cs typeface="+mn-cs"/>
                        </a:rPr>
                        <a:t>100%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Tree>
    <p:extLst>
      <p:ext uri="{BB962C8B-B14F-4D97-AF65-F5344CB8AC3E}">
        <p14:creationId xmlns:p14="http://schemas.microsoft.com/office/powerpoint/2010/main" val="246293787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E4773-2EBD-0ACC-719D-AFD659778BF7}"/>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9189D5AC-63AB-F914-F1F3-811593E42819}"/>
              </a:ext>
            </a:extLst>
          </p:cNvPr>
          <p:cNvPicPr>
            <a:picLocks noGrp="1" noChangeAspect="1"/>
          </p:cNvPicPr>
          <p:nvPr>
            <p:ph type="pic" sz="quarter" idx="10"/>
          </p:nvPr>
        </p:nvPicPr>
        <p:blipFill>
          <a:blip r:embed="rId3"/>
          <a:srcRect t="16143" b="16143"/>
          <a:stretch/>
        </p:blipFill>
        <p:spPr>
          <a:xfrm>
            <a:off x="0" y="0"/>
            <a:ext cx="6858000" cy="2011680"/>
          </a:xfrm>
        </p:spPr>
      </p:pic>
      <p:sp>
        <p:nvSpPr>
          <p:cNvPr id="7" name="Text Placeholder 6">
            <a:extLst>
              <a:ext uri="{FF2B5EF4-FFF2-40B4-BE49-F238E27FC236}">
                <a16:creationId xmlns:a16="http://schemas.microsoft.com/office/drawing/2014/main" id="{4E9DE1D4-1DCB-CCD1-CB80-57894ECDFDC8}"/>
              </a:ext>
            </a:extLst>
          </p:cNvPr>
          <p:cNvSpPr>
            <a:spLocks noGrp="1"/>
          </p:cNvSpPr>
          <p:nvPr>
            <p:ph type="body" sz="quarter" idx="15"/>
          </p:nvPr>
        </p:nvSpPr>
        <p:spPr>
          <a:xfrm>
            <a:off x="1" y="2221992"/>
            <a:ext cx="1712890" cy="1149350"/>
          </a:xfrm>
        </p:spPr>
        <p:txBody>
          <a:bodyPr/>
          <a:lstStyle/>
          <a:p>
            <a:r>
              <a:rPr lang="en-US" sz="1600"/>
              <a:t>Real-World </a:t>
            </a:r>
          </a:p>
          <a:p>
            <a:r>
              <a:rPr lang="en-US" sz="1600"/>
              <a:t>Detection </a:t>
            </a:r>
          </a:p>
          <a:p>
            <a:r>
              <a:rPr lang="en-US" sz="1600"/>
              <a:t>Training</a:t>
            </a:r>
          </a:p>
        </p:txBody>
      </p:sp>
      <p:sp>
        <p:nvSpPr>
          <p:cNvPr id="9" name="Text Placeholder 8">
            <a:extLst>
              <a:ext uri="{FF2B5EF4-FFF2-40B4-BE49-F238E27FC236}">
                <a16:creationId xmlns:a16="http://schemas.microsoft.com/office/drawing/2014/main" id="{9F6660F4-5673-DDE3-38A6-CD2564D6CA65}"/>
              </a:ext>
            </a:extLst>
          </p:cNvPr>
          <p:cNvSpPr>
            <a:spLocks noGrp="1"/>
          </p:cNvSpPr>
          <p:nvPr>
            <p:ph type="body" sz="quarter" idx="16"/>
          </p:nvPr>
        </p:nvSpPr>
        <p:spPr>
          <a:xfrm>
            <a:off x="1822362" y="2086304"/>
            <a:ext cx="4578438" cy="1539981"/>
          </a:xfrm>
        </p:spPr>
        <p:txBody>
          <a:bodyPr/>
          <a:lstStyle/>
          <a:p>
            <a:r>
              <a:rPr lang="en-US" sz="1000"/>
              <a:t>The EWAT HoloTrainer program represents the development and deployment of an immersive training application and supporting system architecture for high-consequence screening and response operations in restricted and security-sensitive environments. Designed to support government screening missions, the system integrates immersive simulation, networked multi-user training, and both physical and virtual device interaction to enable realistic, repeatable training under operational conditions. EWAT HoloTrainer was developed to operate in environments with limited connectivity while providing instructors with oversight, control, and performance visibility across distributed training locations.</a:t>
            </a:r>
          </a:p>
        </p:txBody>
      </p:sp>
      <p:sp>
        <p:nvSpPr>
          <p:cNvPr id="11" name="HeaderGradient">
            <a:extLst>
              <a:ext uri="{FF2B5EF4-FFF2-40B4-BE49-F238E27FC236}">
                <a16:creationId xmlns:a16="http://schemas.microsoft.com/office/drawing/2014/main" id="{DF608E29-415E-E691-15CB-C454473E3F4F}"/>
              </a:ext>
            </a:extLst>
          </p:cNvPr>
          <p:cNvSpPr/>
          <p:nvPr/>
        </p:nvSpPr>
        <p:spPr>
          <a:xfrm>
            <a:off x="0" y="862330"/>
            <a:ext cx="6857999" cy="1149350"/>
          </a:xfrm>
          <a:prstGeom prst="rect">
            <a:avLst/>
          </a:prstGeom>
          <a:gradFill flip="none" rotWithShape="1">
            <a:gsLst>
              <a:gs pos="23000">
                <a:srgbClr val="0D0D0D">
                  <a:alpha val="16000"/>
                </a:srgbClr>
              </a:gs>
              <a:gs pos="0">
                <a:schemeClr val="tx1">
                  <a:lumMod val="95000"/>
                  <a:lumOff val="5000"/>
                  <a:alpha val="64000"/>
                </a:schemeClr>
              </a:gs>
              <a:gs pos="5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44325EE-708F-FEC3-CB22-0F352AB9E31B}"/>
              </a:ext>
            </a:extLst>
          </p:cNvPr>
          <p:cNvSpPr>
            <a:spLocks noGrp="1"/>
          </p:cNvSpPr>
          <p:nvPr>
            <p:ph type="title"/>
          </p:nvPr>
        </p:nvSpPr>
        <p:spPr>
          <a:xfrm>
            <a:off x="457200" y="1278102"/>
            <a:ext cx="4041360" cy="411480"/>
          </a:xfrm>
        </p:spPr>
        <p:txBody>
          <a:bodyPr/>
          <a:lstStyle/>
          <a:p>
            <a:r>
              <a:rPr lang="en-US">
                <a:solidFill>
                  <a:schemeClr val="bg1"/>
                </a:solidFill>
              </a:rPr>
              <a:t>Relevant</a:t>
            </a:r>
            <a:r>
              <a:rPr lang="en-US"/>
              <a:t> </a:t>
            </a:r>
            <a:r>
              <a:rPr lang="en-US">
                <a:solidFill>
                  <a:schemeClr val="bg1"/>
                </a:solidFill>
              </a:rPr>
              <a:t>Experience: </a:t>
            </a:r>
            <a:r>
              <a:rPr lang="en-US"/>
              <a:t>EWAT HoloTrainer</a:t>
            </a:r>
          </a:p>
        </p:txBody>
      </p:sp>
      <p:pic>
        <p:nvPicPr>
          <p:cNvPr id="13" name="Picture 12" hidden="1">
            <a:extLst>
              <a:ext uri="{FF2B5EF4-FFF2-40B4-BE49-F238E27FC236}">
                <a16:creationId xmlns:a16="http://schemas.microsoft.com/office/drawing/2014/main" id="{D8E865EE-E5D9-7997-DE33-BE0986BFD2AB}"/>
              </a:ext>
            </a:extLst>
          </p:cNvPr>
          <p:cNvPicPr>
            <a:picLocks noGrp="1" noRot="1" noChangeAspect="1" noMove="1" noResize="1" noEditPoints="1" noAdjustHandles="1" noChangeArrowheads="1" noChangeShapeType="1" noCrop="1"/>
          </p:cNvPicPr>
          <p:nvPr/>
        </p:nvPicPr>
        <p:blipFill>
          <a:blip r:embed="rId4"/>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818CEE86-E742-63AB-1EDA-0B058AA3FAA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graphicFrame>
        <p:nvGraphicFramePr>
          <p:cNvPr id="8" name="Table 7">
            <a:extLst>
              <a:ext uri="{FF2B5EF4-FFF2-40B4-BE49-F238E27FC236}">
                <a16:creationId xmlns:a16="http://schemas.microsoft.com/office/drawing/2014/main" id="{3E2EE108-CC56-4F79-0747-CD85261AE421}"/>
              </a:ext>
            </a:extLst>
          </p:cNvPr>
          <p:cNvGraphicFramePr>
            <a:graphicFrameLocks noGrp="1"/>
          </p:cNvGraphicFramePr>
          <p:nvPr>
            <p:extLst>
              <p:ext uri="{D42A27DB-BD31-4B8C-83A1-F6EECF244321}">
                <p14:modId xmlns:p14="http://schemas.microsoft.com/office/powerpoint/2010/main" val="1954994332"/>
              </p:ext>
            </p:extLst>
          </p:nvPr>
        </p:nvGraphicFramePr>
        <p:xfrm>
          <a:off x="457201" y="3670935"/>
          <a:ext cx="5943600" cy="5152887"/>
        </p:xfrm>
        <a:graphic>
          <a:graphicData uri="http://schemas.openxmlformats.org/drawingml/2006/table">
            <a:tbl>
              <a:tblPr>
                <a:tableStyleId>{5C22544A-7EE6-4342-B048-85BDC9FD1C3A}</a:tableStyleId>
              </a:tblPr>
              <a:tblGrid>
                <a:gridCol w="681230">
                  <a:extLst>
                    <a:ext uri="{9D8B030D-6E8A-4147-A177-3AD203B41FA5}">
                      <a16:colId xmlns:a16="http://schemas.microsoft.com/office/drawing/2014/main" val="1280262148"/>
                    </a:ext>
                  </a:extLst>
                </a:gridCol>
                <a:gridCol w="5262370">
                  <a:extLst>
                    <a:ext uri="{9D8B030D-6E8A-4147-A177-3AD203B41FA5}">
                      <a16:colId xmlns:a16="http://schemas.microsoft.com/office/drawing/2014/main" val="2064896598"/>
                    </a:ext>
                  </a:extLst>
                </a:gridCol>
              </a:tblGrid>
              <a:tr h="680731">
                <a:tc>
                  <a:txBody>
                    <a:bodyPr/>
                    <a:lstStyle/>
                    <a:p>
                      <a:pPr algn="ctr" rtl="0" fontAlgn="ctr"/>
                      <a:r>
                        <a:rPr lang="en-US" sz="1050" b="1" i="0" u="none" strike="noStrike">
                          <a:solidFill>
                            <a:srgbClr val="394555"/>
                          </a:solidFill>
                          <a:effectLst/>
                          <a:latin typeface="Aptos Narrow" panose="020B0004020202020204" pitchFamily="34" charset="0"/>
                        </a:rPr>
                        <a:t>Client &amp; Project Name</a:t>
                      </a:r>
                    </a:p>
                  </a:txBody>
                  <a:tcPr marL="45720" marR="45720">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indent="0" algn="l" rtl="0" fontAlgn="t">
                        <a:buFont typeface="Arial" panose="020B0604020202020204" pitchFamily="34" charset="0"/>
                        <a:buNone/>
                      </a:pPr>
                      <a:r>
                        <a:rPr lang="en-US" sz="1000" spc="-30" baseline="0"/>
                        <a:t>Joint Program Executive Office for Chemical, Biological, Radiological and Nuclear Defense (JPEO CBRND). Enhanced Warfighter Augmented Training (EWAT) HoloTrainer, a U.S. Government (USG) program created to train responders on 12 different handheld and portable chemical, biological, radiological, and nuclear (CBRN) detection devices used in high-consequence operational environments. </a:t>
                      </a:r>
                      <a:endParaRPr lang="en-US" sz="1000" b="1" i="0" u="none" strike="noStrike" spc="-30" baseline="0">
                        <a:solidFill>
                          <a:srgbClr val="FF0000"/>
                        </a:solidFill>
                        <a:effectLst/>
                        <a:latin typeface="Aptos Narrow" panose="020B0004020202020204" pitchFamily="34" charset="0"/>
                      </a:endParaRPr>
                    </a:p>
                  </a:txBody>
                  <a:tcPr anchor="ctr">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345099677"/>
                  </a:ext>
                </a:extLst>
              </a:tr>
              <a:tr h="443104">
                <a:tc>
                  <a:txBody>
                    <a:bodyPr/>
                    <a:lstStyle/>
                    <a:p>
                      <a:pPr algn="ctr" rtl="0" fontAlgn="ctr"/>
                      <a:r>
                        <a:rPr lang="en-US" sz="1050" b="1" i="0" u="none" strike="noStrike">
                          <a:solidFill>
                            <a:srgbClr val="394555"/>
                          </a:solidFill>
                          <a:effectLst/>
                          <a:latin typeface="Aptos Narrow" panose="020B0004020202020204" pitchFamily="34" charset="0"/>
                        </a:rPr>
                        <a:t>Scope Delivered</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b="1" kern="1200" spc="-20" baseline="0" noProof="0">
                          <a:solidFill>
                            <a:schemeClr val="dk1"/>
                          </a:solidFill>
                          <a:latin typeface="+mn-lt"/>
                          <a:ea typeface="+mn-ea"/>
                          <a:cs typeface="+mn-cs"/>
                        </a:rPr>
                        <a:t>Software</a:t>
                      </a:r>
                      <a:r>
                        <a:rPr lang="en-US" sz="1000" kern="1200" spc="-20" baseline="0" noProof="0">
                          <a:solidFill>
                            <a:schemeClr val="dk1"/>
                          </a:solidFill>
                          <a:latin typeface="+mn-lt"/>
                          <a:ea typeface="+mn-ea"/>
                          <a:cs typeface="+mn-cs"/>
                        </a:rPr>
                        <a:t>: </a:t>
                      </a:r>
                      <a:r>
                        <a:rPr lang="en-US" sz="1000" spc="-20" baseline="0"/>
                        <a:t>End-to-end design and </a:t>
                      </a:r>
                      <a:r>
                        <a:rPr lang="en-US" sz="1000" kern="1200" spc="-20" baseline="0">
                          <a:solidFill>
                            <a:schemeClr val="dk1"/>
                          </a:solidFill>
                          <a:latin typeface="+mn-lt"/>
                          <a:ea typeface="+mn-ea"/>
                          <a:cs typeface="+mn-cs"/>
                        </a:rPr>
                        <a:t>development of a multi-user immersive training and simulation system built in Unity, deployed on Microsoft HoloLens 2 and supporting distributed deployment across multiple training locations.  </a:t>
                      </a:r>
                      <a:endParaRPr lang="en-US" sz="1000" kern="1200" spc="-20" baseline="0" noProof="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7078085"/>
                  </a:ext>
                </a:extLst>
              </a:tr>
              <a:tr h="1657115">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Key Features</a:t>
                      </a:r>
                    </a:p>
                    <a:p>
                      <a:pPr algn="ctr" rtl="0" fontAlgn="ctr"/>
                      <a:endParaRPr lang="en-US" sz="1050" b="1" i="0" u="none" strike="noStrike">
                        <a:solidFill>
                          <a:srgbClr val="394555"/>
                        </a:solidFill>
                        <a:effectLst/>
                        <a:latin typeface="Aptos Narrow" panose="020B0004020202020204" pitchFamily="34" charset="0"/>
                      </a:endParaRP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kern="1200" spc="-20" baseline="0">
                          <a:solidFill>
                            <a:schemeClr val="dk1"/>
                          </a:solidFill>
                          <a:latin typeface="+mn-lt"/>
                          <a:ea typeface="+mn-ea"/>
                          <a:cs typeface="+mn-cs"/>
                        </a:rPr>
                        <a:t>Offline-capable operation</a:t>
                      </a:r>
                      <a:r>
                        <a:rPr lang="en-US" sz="1000" kern="1200" spc="-20" baseline="0">
                          <a:solidFill>
                            <a:schemeClr val="dk1"/>
                          </a:solidFill>
                          <a:latin typeface="+mn-lt"/>
                          <a:ea typeface="+mn-ea"/>
                          <a:cs typeface="+mn-cs"/>
                        </a:rPr>
                        <a:t>: </a:t>
                      </a:r>
                      <a:r>
                        <a:rPr lang="en-US" sz="1000" spc="-20" baseline="0"/>
                        <a:t>Designed for use in restricted or disconnected environments without continuous network connectivity, with local execution of training logic.</a:t>
                      </a:r>
                      <a:endParaRPr lang="en-US" sz="1000" kern="1200" spc="-20" baseline="0">
                        <a:solidFill>
                          <a:schemeClr val="dk1"/>
                        </a:solidFill>
                        <a:latin typeface="+mn-lt"/>
                        <a:ea typeface="+mn-ea"/>
                        <a:cs typeface="+mn-cs"/>
                      </a:endParaRP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kern="1200" spc="-20" baseline="0">
                          <a:solidFill>
                            <a:schemeClr val="dk1"/>
                          </a:solidFill>
                          <a:latin typeface="+mn-lt"/>
                          <a:ea typeface="+mn-ea"/>
                          <a:cs typeface="+mn-cs"/>
                        </a:rPr>
                        <a:t>High-variability training flows</a:t>
                      </a:r>
                      <a:r>
                        <a:rPr lang="en-US" sz="1000" kern="1200" spc="-20" baseline="0">
                          <a:solidFill>
                            <a:schemeClr val="dk1"/>
                          </a:solidFill>
                          <a:latin typeface="+mn-lt"/>
                          <a:ea typeface="+mn-ea"/>
                          <a:cs typeface="+mn-cs"/>
                        </a:rPr>
                        <a:t>: </a:t>
                      </a:r>
                      <a:r>
                        <a:rPr lang="en-US" sz="1000" spc="-20" baseline="0"/>
                        <a:t>Combines structured procedural lessons with instructor-led, trainee-led, and unrestricted free-mode sessions that enabling controlled variability across scenarios, device states, and decision paths without reliance on fixed scripts.</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kern="1200" spc="-20" baseline="0">
                          <a:solidFill>
                            <a:schemeClr val="dk1"/>
                          </a:solidFill>
                          <a:latin typeface="+mn-lt"/>
                          <a:ea typeface="+mn-ea"/>
                          <a:cs typeface="+mn-cs"/>
                        </a:rPr>
                        <a:t>Networked multi-user training and remote instruction: </a:t>
                      </a:r>
                      <a:r>
                        <a:rPr lang="en-US" sz="1000" kern="1200" spc="-20" baseline="0">
                          <a:solidFill>
                            <a:schemeClr val="dk1"/>
                          </a:solidFill>
                          <a:latin typeface="+mn-lt"/>
                          <a:ea typeface="+mn-ea"/>
                          <a:cs typeface="+mn-cs"/>
                        </a:rPr>
                        <a:t>Supports coordinated trainee and instructor roles, including shared sessions and instructor real-time guidance when in network. </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kern="1200" spc="-20" baseline="0">
                          <a:solidFill>
                            <a:schemeClr val="dk1"/>
                          </a:solidFill>
                          <a:latin typeface="+mn-lt"/>
                          <a:ea typeface="+mn-ea"/>
                          <a:cs typeface="+mn-cs"/>
                        </a:rPr>
                        <a:t>Instructor and trainee modes: </a:t>
                      </a:r>
                      <a:r>
                        <a:rPr lang="en-US" sz="1000" spc="-20" baseline="0"/>
                        <a:t>Enables instructor oversight, guided lessons, self-paced operation, and remote instruction across locations</a:t>
                      </a:r>
                      <a:r>
                        <a:rPr lang="en-US" sz="1000" kern="1200" spc="-20" baseline="0">
                          <a:solidFill>
                            <a:schemeClr val="dk1"/>
                          </a:solidFill>
                          <a:latin typeface="+mn-lt"/>
                          <a:ea typeface="+mn-ea"/>
                          <a:cs typeface="+mn-cs"/>
                        </a:rPr>
                        <a:t>. </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kern="1200" spc="-20" baseline="0">
                          <a:solidFill>
                            <a:schemeClr val="dk1"/>
                          </a:solidFill>
                          <a:latin typeface="+mn-lt"/>
                          <a:ea typeface="+mn-ea"/>
                          <a:cs typeface="+mn-cs"/>
                        </a:rPr>
                        <a:t>Integrated physical &amp; virtual device training</a:t>
                      </a:r>
                      <a:r>
                        <a:rPr lang="en-US" sz="1000" kern="1200" spc="-20" baseline="0">
                          <a:solidFill>
                            <a:schemeClr val="dk1"/>
                          </a:solidFill>
                          <a:latin typeface="+mn-lt"/>
                          <a:ea typeface="+mn-ea"/>
                          <a:cs typeface="+mn-cs"/>
                        </a:rPr>
                        <a:t>: </a:t>
                      </a:r>
                      <a:r>
                        <a:rPr lang="en-US" sz="1000"/>
                        <a:t>Combines real-world EWAT hardware with fully virtualized device simulations, enabling hardware &amp; software components within a single training system while supporting continued training when physical equipment is unavailable.</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kern="1200" spc="-20" baseline="0">
                          <a:solidFill>
                            <a:schemeClr val="dk1"/>
                          </a:solidFill>
                          <a:latin typeface="+mn-lt"/>
                          <a:ea typeface="+mn-ea"/>
                          <a:cs typeface="+mn-cs"/>
                        </a:rPr>
                        <a:t>Functional device software emulation: </a:t>
                      </a:r>
                      <a:r>
                        <a:rPr lang="en-US" sz="1000" spc="-20" baseline="0"/>
                        <a:t>Virtual devices replicate real-world software behavior and detection logic, enabling realistic screening and response training.</a:t>
                      </a:r>
                      <a:endParaRPr lang="en-US" sz="1000" kern="1200" spc="-20" baseline="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30133325"/>
                  </a:ext>
                </a:extLst>
              </a:tr>
              <a:tr h="517125">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a:solidFill>
                            <a:srgbClr val="394555"/>
                          </a:solidFill>
                          <a:effectLst/>
                          <a:latin typeface="Aptos Narrow" panose="020B0004020202020204" pitchFamily="34" charset="0"/>
                        </a:rPr>
                        <a:t>Outcomes</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spc="-20" baseline="0"/>
                        <a:t>Enabled standardized training across distributed teams, allowing trainees to practice complex screening and response procedures repeatedly in a safe, simulated environment. This approach supported operational readiness for high-risk scenarios while minimizing disruption to live operations and equipment availability.</a:t>
                      </a:r>
                      <a:endParaRPr lang="en-US" sz="1000" kern="1200" spc="-20" baseline="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39187286"/>
                  </a:ext>
                </a:extLst>
              </a:tr>
              <a:tr h="580887">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50" b="1" i="0" u="none" strike="noStrike">
                          <a:solidFill>
                            <a:srgbClr val="394555"/>
                          </a:solidFill>
                          <a:effectLst/>
                          <a:latin typeface="Aptos Narrow" panose="020B0004020202020204" pitchFamily="34" charset="0"/>
                        </a:rPr>
                        <a:t>Timeline</a:t>
                      </a:r>
                    </a:p>
                  </a:txBody>
                  <a:tcPr marL="45720" marR="4572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spc="-30" baseline="0"/>
                        <a:t>Four-year, multi-phase development delivered through iterative design, validation, and deployment under USG oversight. EWAT continues to be supported and extended through a related program led by the Defense Threat Reduction Agency (DTRA), reflecting sustained operational use and USG investment.</a:t>
                      </a:r>
                      <a:endParaRPr lang="en-US" sz="1000" kern="1200" spc="-30" baseline="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426366094"/>
                  </a:ext>
                </a:extLst>
              </a:tr>
              <a:tr h="351419">
                <a:tc>
                  <a:txBody>
                    <a:bodyPr/>
                    <a:lstStyle/>
                    <a:p>
                      <a:pPr algn="ctr" rtl="0" fontAlgn="ctr"/>
                      <a:r>
                        <a:rPr lang="en-US" sz="1050" b="1" i="0" u="none" strike="noStrike">
                          <a:solidFill>
                            <a:srgbClr val="394555"/>
                          </a:solidFill>
                          <a:effectLst/>
                          <a:latin typeface="Aptos Narrow" panose="020B0004020202020204" pitchFamily="34" charset="0"/>
                        </a:rPr>
                        <a:t>Contact</a:t>
                      </a:r>
                    </a:p>
                  </a:txBody>
                  <a:tcPr marL="45720" marR="45720">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000" kern="1200" spc="-20" baseline="0">
                          <a:solidFill>
                            <a:schemeClr val="dk1"/>
                          </a:solidFill>
                          <a:latin typeface="+mn-lt"/>
                          <a:ea typeface="+mn-ea"/>
                          <a:cs typeface="+mn-cs"/>
                        </a:rPr>
                        <a:t>Emmanuel Kumfa, International and Interagency Progams Manager (JPM CBRN SOF) JPEO, CBRND </a:t>
                      </a:r>
                    </a:p>
                    <a:p>
                      <a:r>
                        <a:rPr lang="en-US" sz="1000" kern="1200" spc="-20" baseline="0">
                          <a:solidFill>
                            <a:schemeClr val="dk1"/>
                          </a:solidFill>
                          <a:latin typeface="+mn-lt"/>
                          <a:ea typeface="+mn-ea"/>
                          <a:cs typeface="+mn-cs"/>
                          <a:hlinkClick r:id="rId5">
                            <a:extLst>
                              <a:ext uri="{A12FA001-AC4F-418D-AE19-62706E023703}">
                                <ahyp:hlinkClr xmlns:ahyp="http://schemas.microsoft.com/office/drawing/2018/hyperlinkcolor" val="tx"/>
                              </a:ext>
                            </a:extLst>
                          </a:hlinkClick>
                        </a:rPr>
                        <a:t>Emmanuel.kumfa.civ@army.mil</a:t>
                      </a:r>
                      <a:endParaRPr lang="en-US" sz="1000" kern="1200" spc="-20" baseline="0">
                        <a:solidFill>
                          <a:schemeClr val="dk1"/>
                        </a:solidFill>
                        <a:latin typeface="+mn-lt"/>
                        <a:ea typeface="+mn-ea"/>
                        <a:cs typeface="+mn-cs"/>
                      </a:endParaRPr>
                    </a:p>
                  </a:txBody>
                  <a:tcPr anchor="ctr">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374519"/>
                  </a:ext>
                </a:extLst>
              </a:tr>
            </a:tbl>
          </a:graphicData>
        </a:graphic>
      </p:graphicFrame>
      <p:sp>
        <p:nvSpPr>
          <p:cNvPr id="12" name="TextBox 11">
            <a:extLst>
              <a:ext uri="{FF2B5EF4-FFF2-40B4-BE49-F238E27FC236}">
                <a16:creationId xmlns:a16="http://schemas.microsoft.com/office/drawing/2014/main" id="{D782B7A7-A4A3-7F44-1C6C-08C997189162}"/>
              </a:ext>
            </a:extLst>
          </p:cNvPr>
          <p:cNvSpPr txBox="1"/>
          <p:nvPr/>
        </p:nvSpPr>
        <p:spPr>
          <a:xfrm>
            <a:off x="4279900" y="8661999"/>
            <a:ext cx="2767402" cy="215444"/>
          </a:xfrm>
          <a:prstGeom prst="rect">
            <a:avLst/>
          </a:prstGeom>
          <a:noFill/>
        </p:spPr>
        <p:txBody>
          <a:bodyPr wrap="square" rtlCol="0">
            <a:spAutoFit/>
          </a:bodyPr>
          <a:lstStyle/>
          <a:p>
            <a:r>
              <a:rPr lang="en-US" sz="800" i="1"/>
              <a:t>The list of EWAT equipment is provided in Appendix X. </a:t>
            </a:r>
          </a:p>
        </p:txBody>
      </p:sp>
    </p:spTree>
    <p:extLst>
      <p:ext uri="{BB962C8B-B14F-4D97-AF65-F5344CB8AC3E}">
        <p14:creationId xmlns:p14="http://schemas.microsoft.com/office/powerpoint/2010/main" val="217023687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FCC07-788B-B946-20BA-A64535B3768D}"/>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16FDBA72-3362-8698-89B1-E2C8A811E9BC}"/>
              </a:ext>
            </a:extLst>
          </p:cNvPr>
          <p:cNvPicPr>
            <a:picLocks noGrp="1" noChangeAspect="1"/>
          </p:cNvPicPr>
          <p:nvPr>
            <p:ph type="pic" sz="quarter" idx="10"/>
          </p:nvPr>
        </p:nvPicPr>
        <p:blipFill>
          <a:blip r:embed="rId2"/>
          <a:srcRect t="2756" r="7216" b="9971"/>
          <a:stretch>
            <a:fillRect/>
          </a:stretch>
        </p:blipFill>
        <p:spPr>
          <a:xfrm>
            <a:off x="0" y="0"/>
            <a:ext cx="6858000" cy="2011680"/>
          </a:xfrm>
        </p:spPr>
      </p:pic>
      <p:sp>
        <p:nvSpPr>
          <p:cNvPr id="7" name="Text Placeholder 6">
            <a:extLst>
              <a:ext uri="{FF2B5EF4-FFF2-40B4-BE49-F238E27FC236}">
                <a16:creationId xmlns:a16="http://schemas.microsoft.com/office/drawing/2014/main" id="{AF19AF37-3CB7-AC14-4C98-4024A7E7F40E}"/>
              </a:ext>
            </a:extLst>
          </p:cNvPr>
          <p:cNvSpPr>
            <a:spLocks noGrp="1"/>
          </p:cNvSpPr>
          <p:nvPr>
            <p:ph type="body" sz="quarter" idx="15"/>
          </p:nvPr>
        </p:nvSpPr>
        <p:spPr/>
        <p:txBody>
          <a:bodyPr/>
          <a:lstStyle/>
          <a:p>
            <a:r>
              <a:rPr lang="en-US"/>
              <a:t>Immersive</a:t>
            </a:r>
          </a:p>
          <a:p>
            <a:r>
              <a:rPr lang="en-US"/>
              <a:t>Training at </a:t>
            </a:r>
          </a:p>
          <a:p>
            <a:r>
              <a:rPr lang="en-US"/>
              <a:t>Scale</a:t>
            </a:r>
          </a:p>
        </p:txBody>
      </p:sp>
      <p:sp>
        <p:nvSpPr>
          <p:cNvPr id="9" name="Text Placeholder 8">
            <a:extLst>
              <a:ext uri="{FF2B5EF4-FFF2-40B4-BE49-F238E27FC236}">
                <a16:creationId xmlns:a16="http://schemas.microsoft.com/office/drawing/2014/main" id="{78CD1646-EA35-ADDC-FDB1-A9CB4A85D9F2}"/>
              </a:ext>
            </a:extLst>
          </p:cNvPr>
          <p:cNvSpPr>
            <a:spLocks noGrp="1"/>
          </p:cNvSpPr>
          <p:nvPr>
            <p:ph type="body" sz="quarter" idx="16"/>
          </p:nvPr>
        </p:nvSpPr>
        <p:spPr>
          <a:xfrm>
            <a:off x="2418080" y="2129780"/>
            <a:ext cx="4287520" cy="1845320"/>
          </a:xfrm>
        </p:spPr>
        <p:txBody>
          <a:bodyPr/>
          <a:lstStyle/>
          <a:p>
            <a:r>
              <a:rPr lang="en-US" sz="1050"/>
              <a:t>The OcuWeld™ Virtual Welding Training platform demonstrates ForgeFX’s ability to integrate immersive simulation directly into formal training ecosystems at scale. OcuWeld ™ was designed to function as part of accredited coursework through integration with the Canvas Learning Management System (LMS). This allows immersive training activities to be assigned, tracked, evaluated, and managed using the same systems instructors rely on for accountability and reporting. The program highlights ForgeFX’s experience delivering VR training that supports oversight, learner progression, and curriculum alignment across distributed environments.</a:t>
            </a:r>
          </a:p>
        </p:txBody>
      </p:sp>
      <p:sp>
        <p:nvSpPr>
          <p:cNvPr id="11" name="HeaderGradient">
            <a:extLst>
              <a:ext uri="{FF2B5EF4-FFF2-40B4-BE49-F238E27FC236}">
                <a16:creationId xmlns:a16="http://schemas.microsoft.com/office/drawing/2014/main" id="{8308DDEA-D3E7-386B-1728-26AE65CEB53B}"/>
              </a:ext>
            </a:extLst>
          </p:cNvPr>
          <p:cNvSpPr/>
          <p:nvPr/>
        </p:nvSpPr>
        <p:spPr>
          <a:xfrm>
            <a:off x="0" y="799542"/>
            <a:ext cx="6857999" cy="1212138"/>
          </a:xfrm>
          <a:prstGeom prst="rect">
            <a:avLst/>
          </a:prstGeom>
          <a:gradFill flip="none" rotWithShape="1">
            <a:gsLst>
              <a:gs pos="0">
                <a:schemeClr val="tx1">
                  <a:lumMod val="95000"/>
                  <a:lumOff val="5000"/>
                  <a:alpha val="64000"/>
                </a:schemeClr>
              </a:gs>
              <a:gs pos="69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D20ECDB-B8EE-CA87-A452-A2F2635BA706}"/>
              </a:ext>
            </a:extLst>
          </p:cNvPr>
          <p:cNvSpPr>
            <a:spLocks noGrp="1"/>
          </p:cNvSpPr>
          <p:nvPr>
            <p:ph type="title"/>
          </p:nvPr>
        </p:nvSpPr>
        <p:spPr>
          <a:xfrm>
            <a:off x="457200" y="1280160"/>
            <a:ext cx="4211111" cy="411480"/>
          </a:xfrm>
        </p:spPr>
        <p:txBody>
          <a:bodyPr/>
          <a:lstStyle/>
          <a:p>
            <a:r>
              <a:rPr lang="en-US">
                <a:solidFill>
                  <a:schemeClr val="bg1"/>
                </a:solidFill>
              </a:rPr>
              <a:t>Relevant</a:t>
            </a:r>
            <a:r>
              <a:rPr lang="en-US"/>
              <a:t> </a:t>
            </a:r>
            <a:r>
              <a:rPr lang="en-US">
                <a:solidFill>
                  <a:schemeClr val="bg1"/>
                </a:solidFill>
              </a:rPr>
              <a:t>Experience: </a:t>
            </a:r>
            <a:r>
              <a:rPr lang="en-US"/>
              <a:t>OcuWeld</a:t>
            </a:r>
          </a:p>
        </p:txBody>
      </p:sp>
      <p:pic>
        <p:nvPicPr>
          <p:cNvPr id="13" name="Picture 12" hidden="1">
            <a:extLst>
              <a:ext uri="{FF2B5EF4-FFF2-40B4-BE49-F238E27FC236}">
                <a16:creationId xmlns:a16="http://schemas.microsoft.com/office/drawing/2014/main" id="{76EA7F0D-ADAD-6404-F837-621C69F673D6}"/>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F5D42B0E-5A9C-C7C3-E94C-2000DD167149}"/>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graphicFrame>
        <p:nvGraphicFramePr>
          <p:cNvPr id="8" name="Table 7">
            <a:extLst>
              <a:ext uri="{FF2B5EF4-FFF2-40B4-BE49-F238E27FC236}">
                <a16:creationId xmlns:a16="http://schemas.microsoft.com/office/drawing/2014/main" id="{23FD1F50-A72A-1428-95AE-9B4152E2C09A}"/>
              </a:ext>
            </a:extLst>
          </p:cNvPr>
          <p:cNvGraphicFramePr>
            <a:graphicFrameLocks noGrp="1"/>
          </p:cNvGraphicFramePr>
          <p:nvPr>
            <p:extLst>
              <p:ext uri="{D42A27DB-BD31-4B8C-83A1-F6EECF244321}">
                <p14:modId xmlns:p14="http://schemas.microsoft.com/office/powerpoint/2010/main" val="1178728201"/>
              </p:ext>
            </p:extLst>
          </p:nvPr>
        </p:nvGraphicFramePr>
        <p:xfrm>
          <a:off x="323850" y="3804411"/>
          <a:ext cx="6381750" cy="4793879"/>
        </p:xfrm>
        <a:graphic>
          <a:graphicData uri="http://schemas.openxmlformats.org/drawingml/2006/table">
            <a:tbl>
              <a:tblPr>
                <a:tableStyleId>{5C22544A-7EE6-4342-B048-85BDC9FD1C3A}</a:tableStyleId>
              </a:tblPr>
              <a:tblGrid>
                <a:gridCol w="731448">
                  <a:extLst>
                    <a:ext uri="{9D8B030D-6E8A-4147-A177-3AD203B41FA5}">
                      <a16:colId xmlns:a16="http://schemas.microsoft.com/office/drawing/2014/main" val="1280262148"/>
                    </a:ext>
                  </a:extLst>
                </a:gridCol>
                <a:gridCol w="5650302">
                  <a:extLst>
                    <a:ext uri="{9D8B030D-6E8A-4147-A177-3AD203B41FA5}">
                      <a16:colId xmlns:a16="http://schemas.microsoft.com/office/drawing/2014/main" val="2064896598"/>
                    </a:ext>
                  </a:extLst>
                </a:gridCol>
              </a:tblGrid>
              <a:tr h="459488">
                <a:tc>
                  <a:txBody>
                    <a:bodyPr/>
                    <a:lstStyle/>
                    <a:p>
                      <a:pPr algn="ctr" rtl="0" fontAlgn="ctr"/>
                      <a:r>
                        <a:rPr lang="en-US" sz="1050" b="1" i="0" u="none" strike="noStrike">
                          <a:solidFill>
                            <a:srgbClr val="394555"/>
                          </a:solidFill>
                          <a:effectLst/>
                          <a:latin typeface="Aptos Narrow" panose="020B0004020202020204" pitchFamily="34" charset="0"/>
                        </a:rPr>
                        <a:t>Client &amp; Project Name</a:t>
                      </a:r>
                    </a:p>
                  </a:txBody>
                  <a:tcPr marL="45720" marR="45720" anchor="ctr">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indent="0" algn="l" rtl="0" fontAlgn="t">
                        <a:buFont typeface="Arial" panose="020B0604020202020204" pitchFamily="34" charset="0"/>
                        <a:buNone/>
                      </a:pPr>
                      <a:r>
                        <a:rPr lang="en-US" sz="1000" b="1"/>
                        <a:t>StrataTech Education Group</a:t>
                      </a:r>
                      <a:r>
                        <a:rPr lang="en-US" sz="1000"/>
                        <a:t>. </a:t>
                      </a:r>
                      <a:r>
                        <a:rPr lang="en-US" sz="1000" b="1"/>
                        <a:t>OcuWeld</a:t>
                      </a:r>
                      <a:r>
                        <a:rPr lang="en-US" sz="1000"/>
                        <a:t>™</a:t>
                      </a:r>
                      <a:r>
                        <a:rPr lang="en-US" sz="1000" b="1"/>
                        <a:t> Virtual Welding Training Simulator</a:t>
                      </a:r>
                      <a:r>
                        <a:rPr lang="en-US" sz="1000"/>
                        <a:t>, a workforce development and skilled-trades training platform used by higher education and vocational schools to deliver standardized welding instruction at scale. </a:t>
                      </a:r>
                      <a:endParaRPr lang="en-US" sz="1000" b="1" i="0" u="none" strike="noStrike">
                        <a:solidFill>
                          <a:srgbClr val="FF0000"/>
                        </a:solidFill>
                        <a:effectLst/>
                        <a:latin typeface="Aptos Narrow" panose="020B0004020202020204" pitchFamily="34" charset="0"/>
                      </a:endParaRPr>
                    </a:p>
                  </a:txBody>
                  <a:tcPr anchor="ctr">
                    <a:lnL w="12700" cmpd="sng">
                      <a:noFill/>
                    </a:lnL>
                    <a:lnR w="12700" cmpd="sng">
                      <a:noFill/>
                    </a:lnR>
                    <a:lnT w="12700"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3345099677"/>
                  </a:ext>
                </a:extLst>
              </a:tr>
              <a:tr h="268353">
                <a:tc>
                  <a:txBody>
                    <a:bodyPr/>
                    <a:lstStyle/>
                    <a:p>
                      <a:pPr algn="ctr" rtl="0" fontAlgn="ctr"/>
                      <a:r>
                        <a:rPr lang="en-US" sz="1050" b="1" i="0" u="none" strike="noStrike">
                          <a:solidFill>
                            <a:srgbClr val="394555"/>
                          </a:solidFill>
                          <a:effectLst/>
                          <a:latin typeface="Aptos Narrow" panose="020B0004020202020204" pitchFamily="34" charset="0"/>
                        </a:rPr>
                        <a:t>Scope Delivered</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b="1"/>
                        <a:t>Software.</a:t>
                      </a:r>
                      <a:r>
                        <a:rPr lang="en-US" sz="1000"/>
                        <a:t> Design and development of a fully immersive </a:t>
                      </a:r>
                      <a:r>
                        <a:rPr lang="en-US" sz="1000" kern="1200">
                          <a:solidFill>
                            <a:schemeClr val="dk1"/>
                          </a:solidFill>
                          <a:latin typeface="+mn-lt"/>
                          <a:ea typeface="+mn-ea"/>
                          <a:cs typeface="+mn-cs"/>
                        </a:rPr>
                        <a:t>virtual welding training simulator built in Unity and deployed on Meta Quest headsets. ForgeFX also implemented LMS integration with Canvas, enabling VR training activities to function as part of accredited coursework.</a:t>
                      </a:r>
                      <a:endParaRPr lang="en-US" sz="1000" kern="1200" noProof="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67078085"/>
                  </a:ext>
                </a:extLst>
              </a:tr>
              <a:tr h="1098824">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Key Features</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a:t>Offline-capable operation:</a:t>
                      </a:r>
                      <a:r>
                        <a:rPr lang="en-US" sz="1000"/>
                        <a:t> Fully self-contained VR operation without continuous internet connectivity, with training results synchronized through LMS workflows when connectivity is available.  </a:t>
                      </a:r>
                      <a:endParaRPr lang="en-US" sz="1000" b="1"/>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a:t>Training data capture and LMS integration:</a:t>
                      </a:r>
                      <a:r>
                        <a:rPr lang="en-US" sz="1000"/>
                        <a:t> Seamlessly integrates with the Canvas LMS to record, track, and manage detailed learner performance data. Training results and completion data are associated with individual learners, enabling instructor review, accountability, and reporting through existing academic systems.</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a:t>Instructor oversight and reporting:</a:t>
                      </a:r>
                      <a:r>
                        <a:rPr lang="en-US" sz="1000"/>
                        <a:t> Captures VR session activity at the learner level, enabling instructors to monitor progress, assess performance, and conduct debriefs across distributed locations.</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a:t>Guided and self-directed training:</a:t>
                      </a:r>
                      <a:r>
                        <a:rPr lang="en-US" sz="1000"/>
                        <a:t> Supports structured instructional modules aligned to curriculum requirements, as well as independent practice and skill reinforcement to accommodate learning needs.</a:t>
                      </a:r>
                    </a:p>
                    <a:p>
                      <a:pPr marL="117475" marR="0" lvl="0" indent="-117475" algn="l" defTabSz="685800" rtl="0" eaLnBrk="1" fontAlgn="t" latinLnBrk="0" hangingPunct="1">
                        <a:lnSpc>
                          <a:spcPct val="100000"/>
                        </a:lnSpc>
                        <a:spcBef>
                          <a:spcPts val="0"/>
                        </a:spcBef>
                        <a:spcAft>
                          <a:spcPts val="0"/>
                        </a:spcAft>
                        <a:buClrTx/>
                        <a:buSzTx/>
                        <a:buFont typeface="Wingdings" panose="05000000000000000000" pitchFamily="2" charset="2"/>
                        <a:buChar char="§"/>
                        <a:tabLst/>
                        <a:defRPr/>
                      </a:pPr>
                      <a:r>
                        <a:rPr lang="en-US" sz="1000" b="1"/>
                        <a:t>Functional process simulation:</a:t>
                      </a:r>
                      <a:r>
                        <a:rPr lang="en-US" sz="1000"/>
                        <a:t> Simulates real-world operational processes, materials, positions, and parameters to support realistic, repeatable skill development in a virtual environment.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630133325"/>
                  </a:ext>
                </a:extLst>
              </a:tr>
              <a:tr h="0">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a:solidFill>
                            <a:srgbClr val="394555"/>
                          </a:solidFill>
                          <a:effectLst/>
                          <a:latin typeface="Aptos Narrow" panose="020B0004020202020204" pitchFamily="34" charset="0"/>
                        </a:rPr>
                        <a:t>Outcomes</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a:t>Enabled VR-based welding training to be delivered as an integrated component of accredited coursework, supporting consistent instruction and repeatable practice across distributed education and workforce training locations. The program achieved </a:t>
                      </a:r>
                      <a:r>
                        <a:rPr lang="en-US" sz="1000" b="0"/>
                        <a:t>95% adoption, demonstrating strong student engagement and institutional acceptance. OcuWeld is deployed at scale across StrataTech’s network and, in partnership with Meta, supports rollout to more than 12,000 VR headsets</a:t>
                      </a:r>
                      <a:r>
                        <a:rPr lang="en-US" sz="1000"/>
                        <a:t>, enabling standardized training delivery across a national footprint.</a:t>
                      </a:r>
                      <a:endParaRPr lang="en-US" sz="1000" b="0"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39187286"/>
                  </a:ext>
                </a:extLst>
              </a:tr>
              <a:tr h="283719">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50" b="1" i="0" u="none" strike="noStrike">
                          <a:solidFill>
                            <a:srgbClr val="394555"/>
                          </a:solidFill>
                          <a:effectLst/>
                          <a:latin typeface="Aptos Narrow" panose="020B0004020202020204" pitchFamily="34" charset="0"/>
                        </a:rPr>
                        <a:t>Timeline</a:t>
                      </a:r>
                    </a:p>
                  </a:txBody>
                  <a:tcPr marL="45720" marR="4572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tc>
                  <a:txBody>
                    <a:bodyPr/>
                    <a:lstStyle/>
                    <a:p>
                      <a:pPr marL="0" marR="0" lvl="0" indent="0" algn="l" defTabSz="685800" rtl="0" eaLnBrk="1" fontAlgn="t" latinLnBrk="0" hangingPunct="1">
                        <a:lnSpc>
                          <a:spcPct val="100000"/>
                        </a:lnSpc>
                        <a:spcBef>
                          <a:spcPts val="0"/>
                        </a:spcBef>
                        <a:spcAft>
                          <a:spcPts val="0"/>
                        </a:spcAft>
                        <a:buClrTx/>
                        <a:buSzTx/>
                        <a:buFont typeface="Arial" panose="020B0604020202020204" pitchFamily="34" charset="0"/>
                        <a:buNone/>
                        <a:tabLst/>
                        <a:defRPr/>
                      </a:pPr>
                      <a:r>
                        <a:rPr lang="en-US" sz="1000"/>
                        <a:t>Delivered through phased development and pilot deployments, followed by active rollout across StrataTech’s national training network to support large-scale adoption.</a:t>
                      </a:r>
                      <a:endParaRPr lang="en-US" sz="1000" kern="1200">
                        <a:solidFill>
                          <a:schemeClr val="dk1"/>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426366094"/>
                  </a:ext>
                </a:extLst>
              </a:tr>
              <a:tr h="351419">
                <a:tc>
                  <a:txBody>
                    <a:bodyPr/>
                    <a:lstStyle/>
                    <a:p>
                      <a:pPr algn="ctr" rtl="0" fontAlgn="ctr"/>
                      <a:r>
                        <a:rPr lang="en-US" sz="1050" b="1" i="0" u="none" strike="noStrike">
                          <a:solidFill>
                            <a:srgbClr val="394555"/>
                          </a:solidFill>
                          <a:effectLst/>
                          <a:latin typeface="Aptos Narrow" panose="020B0004020202020204" pitchFamily="34" charset="0"/>
                        </a:rPr>
                        <a:t>Contact</a:t>
                      </a:r>
                    </a:p>
                  </a:txBody>
                  <a:tcPr marL="45720" marR="45720" anchor="ctr">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57150" marR="0" indent="0">
                        <a:buNone/>
                      </a:pPr>
                      <a:r>
                        <a:rPr lang="en-US" sz="1000" kern="1200">
                          <a:solidFill>
                            <a:schemeClr val="dk1"/>
                          </a:solidFill>
                          <a:latin typeface="+mn-lt"/>
                          <a:ea typeface="+mn-ea"/>
                          <a:cs typeface="+mn-cs"/>
                        </a:rPr>
                        <a:t> Alex Declair, Director of Corporate Development Operations, StrataTech Education Group</a:t>
                      </a:r>
                    </a:p>
                    <a:p>
                      <a:pPr marL="57150" marR="0" indent="0">
                        <a:buNone/>
                      </a:pPr>
                      <a:r>
                        <a:rPr lang="en-US" sz="1000" kern="1200">
                          <a:solidFill>
                            <a:schemeClr val="dk1"/>
                          </a:solidFill>
                          <a:latin typeface="+mn-lt"/>
                          <a:ea typeface="+mn-ea"/>
                          <a:cs typeface="+mn-cs"/>
                        </a:rPr>
                        <a:t> Alex.declair@stratatech.com</a:t>
                      </a:r>
                    </a:p>
                  </a:txBody>
                  <a:tcPr marL="0" marR="0" marT="0" marB="0" anchor="ctr">
                    <a:lnL w="12700" cmpd="sng">
                      <a:noFill/>
                    </a:lnL>
                    <a:lnR w="12700" cmpd="sng">
                      <a:noFill/>
                    </a:lnR>
                    <a:lnT w="12700" cmpd="sng">
                      <a:noFill/>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7374519"/>
                  </a:ext>
                </a:extLst>
              </a:tr>
            </a:tbl>
          </a:graphicData>
        </a:graphic>
      </p:graphicFrame>
    </p:spTree>
    <p:extLst>
      <p:ext uri="{BB962C8B-B14F-4D97-AF65-F5344CB8AC3E}">
        <p14:creationId xmlns:p14="http://schemas.microsoft.com/office/powerpoint/2010/main" val="383520719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87185-5B64-53A0-6791-52F6D5C2383A}"/>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F5579C81-88DA-6DEC-D210-92C4B2A1E607}"/>
              </a:ext>
            </a:extLst>
          </p:cNvPr>
          <p:cNvPicPr>
            <a:picLocks noGrp="1" noChangeAspect="1"/>
          </p:cNvPicPr>
          <p:nvPr>
            <p:ph type="pic" sz="quarter" idx="10"/>
          </p:nvPr>
        </p:nvPicPr>
        <p:blipFill>
          <a:blip r:embed="rId2"/>
          <a:srcRect l="1169" t="970" r="3020" b="14763"/>
          <a:stretch>
            <a:fillRect/>
          </a:stretch>
        </p:blipFill>
        <p:spPr>
          <a:xfrm>
            <a:off x="0" y="0"/>
            <a:ext cx="6858000" cy="2011680"/>
          </a:xfrm>
        </p:spPr>
      </p:pic>
      <p:sp>
        <p:nvSpPr>
          <p:cNvPr id="7" name="Text Placeholder 6">
            <a:extLst>
              <a:ext uri="{FF2B5EF4-FFF2-40B4-BE49-F238E27FC236}">
                <a16:creationId xmlns:a16="http://schemas.microsoft.com/office/drawing/2014/main" id="{FE8CAB1B-AEDB-4A4A-406D-A6ED0570A88C}"/>
              </a:ext>
            </a:extLst>
          </p:cNvPr>
          <p:cNvSpPr>
            <a:spLocks noGrp="1"/>
          </p:cNvSpPr>
          <p:nvPr>
            <p:ph type="body" sz="quarter" idx="15"/>
          </p:nvPr>
        </p:nvSpPr>
        <p:spPr/>
        <p:txBody>
          <a:bodyPr lIns="0" tIns="182880" rIns="182880" bIns="45720" anchor="t"/>
          <a:lstStyle/>
          <a:p>
            <a:r>
              <a:rPr lang="en-US">
                <a:latin typeface="Roboto Condensed"/>
                <a:ea typeface="Roboto Condensed"/>
                <a:cs typeface="Roboto Condensed"/>
              </a:rPr>
              <a:t>OPERATIONAL</a:t>
            </a:r>
            <a:br>
              <a:rPr lang="en-US">
                <a:latin typeface="Roboto Condensed"/>
                <a:ea typeface="Roboto Condensed"/>
                <a:cs typeface="Roboto Condensed"/>
              </a:rPr>
            </a:br>
            <a:r>
              <a:rPr lang="en-US">
                <a:latin typeface="Roboto Condensed"/>
                <a:ea typeface="Roboto Condensed"/>
                <a:cs typeface="Roboto Condensed"/>
              </a:rPr>
              <a:t>VARIABILITY at </a:t>
            </a:r>
          </a:p>
          <a:p>
            <a:r>
              <a:rPr lang="en-US">
                <a:latin typeface="Roboto Condensed"/>
                <a:ea typeface="Roboto Condensed"/>
                <a:cs typeface="Roboto Condensed"/>
              </a:rPr>
              <a:t>Scale</a:t>
            </a:r>
          </a:p>
        </p:txBody>
      </p:sp>
      <p:sp>
        <p:nvSpPr>
          <p:cNvPr id="9" name="Text Placeholder 8">
            <a:extLst>
              <a:ext uri="{FF2B5EF4-FFF2-40B4-BE49-F238E27FC236}">
                <a16:creationId xmlns:a16="http://schemas.microsoft.com/office/drawing/2014/main" id="{90F8822C-A915-0C8C-841B-F8C986354CCB}"/>
              </a:ext>
            </a:extLst>
          </p:cNvPr>
          <p:cNvSpPr>
            <a:spLocks noGrp="1"/>
          </p:cNvSpPr>
          <p:nvPr>
            <p:ph type="body" sz="quarter" idx="16"/>
          </p:nvPr>
        </p:nvSpPr>
        <p:spPr>
          <a:xfrm>
            <a:off x="2417091" y="2143285"/>
            <a:ext cx="4216471" cy="1306763"/>
          </a:xfrm>
        </p:spPr>
        <p:txBody>
          <a:bodyPr lIns="0" tIns="0" rIns="0" bIns="0" anchor="ctr"/>
          <a:lstStyle/>
          <a:p>
            <a:r>
              <a:rPr lang="en-US" sz="1100" spc="-20"/>
              <a:t>The Global Ground Support Aircraft Deicer VR Simulator program demonstrates ForgeFX’s experience delivering enterprise-grade immersive training systems deployed across both commercial aviation and U.S. Government training environments. The simulator is used by airline operators, airport ground handling organizations, and government aviation programs to train deicing personnel in realistic operational conditions.</a:t>
            </a:r>
          </a:p>
        </p:txBody>
      </p:sp>
      <p:sp>
        <p:nvSpPr>
          <p:cNvPr id="11" name="HeaderGradient">
            <a:extLst>
              <a:ext uri="{FF2B5EF4-FFF2-40B4-BE49-F238E27FC236}">
                <a16:creationId xmlns:a16="http://schemas.microsoft.com/office/drawing/2014/main" id="{F9056664-CC6C-E463-2984-D7BAA43825FD}"/>
              </a:ext>
            </a:extLst>
          </p:cNvPr>
          <p:cNvSpPr/>
          <p:nvPr/>
        </p:nvSpPr>
        <p:spPr>
          <a:xfrm>
            <a:off x="0" y="779172"/>
            <a:ext cx="6857999" cy="1232508"/>
          </a:xfrm>
          <a:prstGeom prst="rect">
            <a:avLst/>
          </a:prstGeom>
          <a:gradFill flip="none" rotWithShape="1">
            <a:gsLst>
              <a:gs pos="0">
                <a:schemeClr val="tx1">
                  <a:lumMod val="95000"/>
                  <a:lumOff val="5000"/>
                  <a:alpha val="64000"/>
                </a:schemeClr>
              </a:gs>
              <a:gs pos="6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A8B8214-F98F-8C93-EE47-0B48AC035AB3}"/>
              </a:ext>
            </a:extLst>
          </p:cNvPr>
          <p:cNvSpPr>
            <a:spLocks noGrp="1"/>
          </p:cNvSpPr>
          <p:nvPr>
            <p:ph type="title"/>
          </p:nvPr>
        </p:nvSpPr>
        <p:spPr>
          <a:xfrm>
            <a:off x="457200" y="1280160"/>
            <a:ext cx="6396012" cy="411480"/>
          </a:xfrm>
        </p:spPr>
        <p:txBody>
          <a:bodyPr lIns="0" tIns="0" rIns="0" bIns="0" anchor="t"/>
          <a:lstStyle/>
          <a:p>
            <a:r>
              <a:rPr lang="en-US">
                <a:solidFill>
                  <a:schemeClr val="bg1"/>
                </a:solidFill>
              </a:rPr>
              <a:t>Relevant</a:t>
            </a:r>
            <a:r>
              <a:rPr lang="en-US"/>
              <a:t> </a:t>
            </a:r>
            <a:r>
              <a:rPr lang="en-US">
                <a:solidFill>
                  <a:schemeClr val="bg1"/>
                </a:solidFill>
              </a:rPr>
              <a:t>Experience: </a:t>
            </a:r>
            <a:br>
              <a:rPr lang="en-US">
                <a:solidFill>
                  <a:schemeClr val="bg1"/>
                </a:solidFill>
              </a:rPr>
            </a:br>
            <a:r>
              <a:rPr lang="en-US"/>
              <a:t>GLOBAL GROUND SUPPORT</a:t>
            </a:r>
          </a:p>
        </p:txBody>
      </p:sp>
      <p:pic>
        <p:nvPicPr>
          <p:cNvPr id="13" name="Picture 12" hidden="1">
            <a:extLst>
              <a:ext uri="{FF2B5EF4-FFF2-40B4-BE49-F238E27FC236}">
                <a16:creationId xmlns:a16="http://schemas.microsoft.com/office/drawing/2014/main" id="{B33A834E-E53A-972E-E754-7FA56F2E8FAC}"/>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549F87DE-F34B-AA2F-8D07-6363210880EC}"/>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graphicFrame>
        <p:nvGraphicFramePr>
          <p:cNvPr id="8" name="Table 7">
            <a:extLst>
              <a:ext uri="{FF2B5EF4-FFF2-40B4-BE49-F238E27FC236}">
                <a16:creationId xmlns:a16="http://schemas.microsoft.com/office/drawing/2014/main" id="{6165D5D7-C420-E7D0-8FE3-49B993F49BC6}"/>
              </a:ext>
            </a:extLst>
          </p:cNvPr>
          <p:cNvGraphicFramePr>
            <a:graphicFrameLocks noGrp="1"/>
          </p:cNvGraphicFramePr>
          <p:nvPr>
            <p:extLst>
              <p:ext uri="{D42A27DB-BD31-4B8C-83A1-F6EECF244321}">
                <p14:modId xmlns:p14="http://schemas.microsoft.com/office/powerpoint/2010/main" val="3434056359"/>
              </p:ext>
            </p:extLst>
          </p:nvPr>
        </p:nvGraphicFramePr>
        <p:xfrm>
          <a:off x="281195" y="3527635"/>
          <a:ext cx="6310701" cy="4930256"/>
        </p:xfrm>
        <a:graphic>
          <a:graphicData uri="http://schemas.openxmlformats.org/drawingml/2006/table">
            <a:tbl>
              <a:tblPr>
                <a:tableStyleId>{5C22544A-7EE6-4342-B048-85BDC9FD1C3A}</a:tableStyleId>
              </a:tblPr>
              <a:tblGrid>
                <a:gridCol w="933275">
                  <a:extLst>
                    <a:ext uri="{9D8B030D-6E8A-4147-A177-3AD203B41FA5}">
                      <a16:colId xmlns:a16="http://schemas.microsoft.com/office/drawing/2014/main" val="1280262148"/>
                    </a:ext>
                  </a:extLst>
                </a:gridCol>
                <a:gridCol w="5377426">
                  <a:extLst>
                    <a:ext uri="{9D8B030D-6E8A-4147-A177-3AD203B41FA5}">
                      <a16:colId xmlns:a16="http://schemas.microsoft.com/office/drawing/2014/main" val="2064896598"/>
                    </a:ext>
                  </a:extLst>
                </a:gridCol>
              </a:tblGrid>
              <a:tr h="415406">
                <a:tc>
                  <a:txBody>
                    <a:bodyPr/>
                    <a:lstStyle/>
                    <a:p>
                      <a:pPr algn="ctr" rtl="0" fontAlgn="ctr"/>
                      <a:r>
                        <a:rPr lang="en-US" sz="1050" b="1" i="0" u="none" strike="noStrike">
                          <a:solidFill>
                            <a:srgbClr val="394555"/>
                          </a:solidFill>
                          <a:effectLst/>
                          <a:latin typeface="Aptos Narrow" panose="020B0004020202020204" pitchFamily="34" charset="0"/>
                        </a:rPr>
                        <a:t>Client &amp; Project Name</a:t>
                      </a:r>
                    </a:p>
                  </a:txBody>
                  <a:tcPr marL="45720" marR="45720" anchor="ctr"/>
                </a:tc>
                <a:tc>
                  <a:txBody>
                    <a:bodyPr/>
                    <a:lstStyle/>
                    <a:p>
                      <a:pPr marL="0" lvl="0" indent="0" algn="l">
                        <a:buNone/>
                      </a:pPr>
                      <a:r>
                        <a:rPr lang="en-US" sz="1000" kern="1200">
                          <a:solidFill>
                            <a:schemeClr val="dk1"/>
                          </a:solidFill>
                          <a:latin typeface="+mn-lt"/>
                          <a:ea typeface="+mn-ea"/>
                          <a:cs typeface="+mn-cs"/>
                        </a:rPr>
                        <a:t>Global Ground Support (GGS), Aircraft Deicer VR Training Simulator, </a:t>
                      </a:r>
                      <a:r>
                        <a:rPr lang="en-US" sz="1000"/>
                        <a:t>deployed to commercial aviation operators, airport training centers, and U.S. Government aviation programs.so </a:t>
                      </a:r>
                      <a:endParaRPr lang="en-US" sz="1000" kern="1200" noProof="0">
                        <a:solidFill>
                          <a:schemeClr val="dk1"/>
                        </a:solidFill>
                        <a:latin typeface="+mn-lt"/>
                        <a:ea typeface="+mn-ea"/>
                        <a:cs typeface="+mn-cs"/>
                      </a:endParaRPr>
                    </a:p>
                  </a:txBody>
                  <a:tcPr anchor="ctr"/>
                </a:tc>
                <a:extLst>
                  <a:ext uri="{0D108BD9-81ED-4DB2-BD59-A6C34878D82A}">
                    <a16:rowId xmlns:a16="http://schemas.microsoft.com/office/drawing/2014/main" val="3345099677"/>
                  </a:ext>
                </a:extLst>
              </a:tr>
              <a:tr h="520700">
                <a:tc>
                  <a:txBody>
                    <a:bodyPr/>
                    <a:lstStyle/>
                    <a:p>
                      <a:pPr algn="ctr" rtl="0" fontAlgn="ctr"/>
                      <a:r>
                        <a:rPr lang="en-US" sz="1050" b="1" i="0" u="none" strike="noStrike">
                          <a:solidFill>
                            <a:srgbClr val="394555"/>
                          </a:solidFill>
                          <a:effectLst/>
                          <a:latin typeface="Aptos Narrow" panose="020B0004020202020204" pitchFamily="34" charset="0"/>
                        </a:rPr>
                        <a:t>Scope Delivered</a:t>
                      </a:r>
                    </a:p>
                  </a:txBody>
                  <a:tcPr marL="45720" marR="45720" anchor="ctr">
                    <a:solidFill>
                      <a:srgbClr val="FFF7DF"/>
                    </a:solidFill>
                  </a:tcPr>
                </a:tc>
                <a:tc>
                  <a:txBody>
                    <a:bodyPr/>
                    <a:lstStyle/>
                    <a:p>
                      <a:pPr marL="0" marR="0" lvl="0" indent="0" algn="l">
                        <a:lnSpc>
                          <a:spcPct val="100000"/>
                        </a:lnSpc>
                        <a:spcBef>
                          <a:spcPts val="0"/>
                        </a:spcBef>
                        <a:spcAft>
                          <a:spcPts val="0"/>
                        </a:spcAft>
                        <a:buNone/>
                      </a:pPr>
                      <a:r>
                        <a:rPr lang="en-US" sz="1000" b="1" kern="1200" noProof="0">
                          <a:solidFill>
                            <a:schemeClr val="dk1"/>
                          </a:solidFill>
                          <a:latin typeface="+mn-lt"/>
                          <a:ea typeface="+mn-ea"/>
                          <a:cs typeface="+mn-cs"/>
                        </a:rPr>
                        <a:t>Software and Real-World Control Integration</a:t>
                      </a:r>
                      <a:r>
                        <a:rPr lang="en-US" sz="1000" kern="1200" noProof="0">
                          <a:solidFill>
                            <a:schemeClr val="dk1"/>
                          </a:solidFill>
                          <a:latin typeface="+mn-lt"/>
                          <a:ea typeface="+mn-ea"/>
                          <a:cs typeface="+mn-cs"/>
                        </a:rPr>
                        <a:t>. </a:t>
                      </a:r>
                      <a:r>
                        <a:rPr lang="en-US" sz="1000"/>
                        <a:t>Design and development of a variability-driven VR training simulator for aircraft deicing operations, including instructor administrative tools for scenario configuration, session control, and performance monitoring.</a:t>
                      </a:r>
                      <a:endParaRPr lang="en-US" sz="1000" kern="1200" noProof="0">
                        <a:solidFill>
                          <a:schemeClr val="dk1"/>
                        </a:solidFill>
                        <a:latin typeface="+mn-lt"/>
                        <a:ea typeface="+mn-ea"/>
                        <a:cs typeface="+mn-cs"/>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250253">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Key Features</a:t>
                      </a:r>
                    </a:p>
                  </a:txBody>
                  <a:tcPr marL="45720" marR="45720" anchor="ctr"/>
                </a:tc>
                <a:tc>
                  <a:txBody>
                    <a:bodyPr/>
                    <a:lstStyle/>
                    <a:p>
                      <a:pPr marL="117475" marR="0" lvl="0" indent="-117475" algn="l" defTabSz="685800" rtl="0" eaLnBrk="1" fontAlgn="auto" latinLnBrk="0" hangingPunct="1">
                        <a:lnSpc>
                          <a:spcPct val="100000"/>
                        </a:lnSpc>
                        <a:spcBef>
                          <a:spcPts val="0"/>
                        </a:spcBef>
                        <a:spcAft>
                          <a:spcPts val="0"/>
                        </a:spcAft>
                        <a:buClr>
                          <a:schemeClr val="tx1"/>
                        </a:buClr>
                        <a:buSzTx/>
                        <a:buFont typeface="Wingdings" panose="05000000000000000000" pitchFamily="2" charset="2"/>
                        <a:buChar char="§"/>
                        <a:tabLst/>
                        <a:defRPr/>
                      </a:pPr>
                      <a:r>
                        <a:rPr lang="en-US" sz="1000" b="1"/>
                        <a:t>Offline-capable deployment:</a:t>
                      </a:r>
                      <a:r>
                        <a:rPr lang="en-US" sz="1000"/>
                        <a:t> Operates without continuous internet connectivity, supporting secure and remote training environments.</a:t>
                      </a:r>
                    </a:p>
                    <a:p>
                      <a:pPr marL="117475" indent="-117475">
                        <a:buClr>
                          <a:schemeClr val="tx1"/>
                        </a:buClr>
                        <a:buFont typeface="Wingdings" panose="05000000000000000000" pitchFamily="2" charset="2"/>
                        <a:buChar char="§"/>
                      </a:pPr>
                      <a:r>
                        <a:rPr lang="en-US" sz="1000" b="1"/>
                        <a:t>High-variability scenario generation:</a:t>
                      </a:r>
                      <a:r>
                        <a:rPr lang="en-US" sz="1000"/>
                        <a:t> Configurable aircraft types, deicer models, weather conditions, fluid types, and operational modes enable hundreds of thousands of unique training permutations while preserving instructional intent.</a:t>
                      </a:r>
                      <a:endParaRPr lang="en-US" sz="1000" b="1"/>
                    </a:p>
                    <a:p>
                      <a:pPr marL="117475" indent="-117475">
                        <a:buClr>
                          <a:schemeClr val="tx1"/>
                        </a:buClr>
                        <a:buFont typeface="Wingdings" panose="05000000000000000000" pitchFamily="2" charset="2"/>
                        <a:buChar char="§"/>
                      </a:pPr>
                      <a:r>
                        <a:rPr lang="en-US" sz="1000" b="1"/>
                        <a:t>Instructor and administrative control tools:</a:t>
                      </a:r>
                      <a:r>
                        <a:rPr lang="en-US" sz="1000"/>
                        <a:t> Provides instructors with an admin control panel for scenario configuration, session management, performance review, and training oversight.</a:t>
                      </a:r>
                    </a:p>
                    <a:p>
                      <a:pPr marL="117475" indent="-117475">
                        <a:buClr>
                          <a:schemeClr val="tx1"/>
                        </a:buClr>
                        <a:buFont typeface="Wingdings" panose="05000000000000000000" pitchFamily="2" charset="2"/>
                        <a:buChar char="§"/>
                      </a:pPr>
                      <a:r>
                        <a:rPr lang="en-US" sz="1000" b="1"/>
                        <a:t>Operationally realistic simulation:</a:t>
                      </a:r>
                      <a:r>
                        <a:rPr lang="en-US" sz="1000"/>
                        <a:t> High-fidelity replication of aircraft deicing operations, including spray booms, fluids, and real-world behaviors, supports realistic decision-making under operational conditions.</a:t>
                      </a:r>
                    </a:p>
                    <a:p>
                      <a:pPr marL="117475" indent="-117475">
                        <a:buClr>
                          <a:schemeClr val="tx1"/>
                        </a:buClr>
                        <a:buFont typeface="Wingdings" panose="05000000000000000000" pitchFamily="2" charset="2"/>
                        <a:buChar char="§"/>
                      </a:pPr>
                      <a:r>
                        <a:rPr lang="en-US" sz="1000" b="1"/>
                        <a:t>Performance tracking and after-action review:</a:t>
                      </a:r>
                      <a:r>
                        <a:rPr lang="en-US" sz="1000"/>
                        <a:t> Captures operator actions and training outcomes to support instructor-led debriefs and continuous improvement.</a:t>
                      </a:r>
                    </a:p>
                    <a:p>
                      <a:pPr marL="117475" indent="-117475">
                        <a:buClr>
                          <a:schemeClr val="tx1"/>
                        </a:buClr>
                        <a:buFont typeface="Wingdings" panose="05000000000000000000" pitchFamily="2" charset="2"/>
                        <a:buChar char="§"/>
                      </a:pPr>
                      <a:r>
                        <a:rPr lang="en-US" sz="1000" b="1"/>
                        <a:t>Single-user and multi-user modes:</a:t>
                      </a:r>
                      <a:r>
                        <a:rPr lang="en-US" sz="1000"/>
                        <a:t> Supports individual practice &amp; instructor-led training sessions.</a:t>
                      </a:r>
                    </a:p>
                  </a:txBody>
                  <a:tcPr anchor="ctr"/>
                </a:tc>
                <a:extLst>
                  <a:ext uri="{0D108BD9-81ED-4DB2-BD59-A6C34878D82A}">
                    <a16:rowId xmlns:a16="http://schemas.microsoft.com/office/drawing/2014/main" val="2630133325"/>
                  </a:ext>
                </a:extLst>
              </a:tr>
              <a:tr h="871529">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a:solidFill>
                            <a:srgbClr val="394555"/>
                          </a:solidFill>
                          <a:effectLst/>
                          <a:latin typeface="Aptos Narrow" panose="020B0004020202020204" pitchFamily="34" charset="0"/>
                        </a:rPr>
                        <a:t>Outcomes</a:t>
                      </a:r>
                    </a:p>
                  </a:txBody>
                  <a:tcPr marL="45720" marR="45720" anchor="ctr">
                    <a:solidFill>
                      <a:srgbClr val="FFF7DF"/>
                    </a:solidFill>
                  </a:tcPr>
                </a:tc>
                <a:tc>
                  <a:txBody>
                    <a:bodyPr/>
                    <a:lstStyle/>
                    <a:p>
                      <a:pPr marL="0" marR="0" lvl="0" indent="0" algn="l">
                        <a:lnSpc>
                          <a:spcPct val="100000"/>
                        </a:lnSpc>
                        <a:spcBef>
                          <a:spcPts val="0"/>
                        </a:spcBef>
                        <a:spcAft>
                          <a:spcPts val="0"/>
                        </a:spcAft>
                        <a:buNone/>
                      </a:pPr>
                      <a:r>
                        <a:rPr lang="en-US" sz="1000"/>
                        <a:t>Enabled scalable, standardized deicer training for commercial and U.S. Government aviation operators, with deployment across airline training programs, airport operations training facilities, and U.S. Government aviation training environments.</a:t>
                      </a:r>
                      <a:r>
                        <a:rPr lang="en-US" sz="1000" kern="1200">
                          <a:solidFill>
                            <a:schemeClr val="dk1"/>
                          </a:solidFill>
                          <a:latin typeface="+mn-lt"/>
                          <a:ea typeface="+mn-ea"/>
                          <a:cs typeface="+mn-cs"/>
                        </a:rPr>
                        <a:t> </a:t>
                      </a:r>
                      <a:r>
                        <a:rPr lang="en-US" sz="1000"/>
                        <a:t>The simulator reduced reliance on live aircraft and hazardous weather conditions while supporting consistent evaluation and instructor oversight at scale. </a:t>
                      </a:r>
                      <a:r>
                        <a:rPr lang="en-US" sz="1000" kern="1200">
                          <a:solidFill>
                            <a:schemeClr val="dk1"/>
                          </a:solidFill>
                          <a:latin typeface="+mn-lt"/>
                          <a:ea typeface="+mn-ea"/>
                          <a:cs typeface="+mn-cs"/>
                        </a:rPr>
                        <a:t>Industry benchmarks show multi-million-dollar cost savings through reduced fluid usage, lower equipment wear, and improved operational efficiency. </a:t>
                      </a:r>
                      <a:endParaRPr lang="en-US" sz="1000" kern="1200" noProof="0">
                        <a:solidFill>
                          <a:schemeClr val="dk1"/>
                        </a:solidFill>
                        <a:latin typeface="+mn-lt"/>
                        <a:ea typeface="+mn-ea"/>
                        <a:cs typeface="+mn-cs"/>
                      </a:endParaRPr>
                    </a:p>
                  </a:txBody>
                  <a:tcPr anchor="ctr">
                    <a:solidFill>
                      <a:srgbClr val="FFF7DF"/>
                    </a:solidFill>
                  </a:tcPr>
                </a:tc>
                <a:extLst>
                  <a:ext uri="{0D108BD9-81ED-4DB2-BD59-A6C34878D82A}">
                    <a16:rowId xmlns:a16="http://schemas.microsoft.com/office/drawing/2014/main" val="1739187286"/>
                  </a:ext>
                </a:extLst>
              </a:tr>
              <a:tr h="424180">
                <a:tc>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50" b="1" i="0" u="none" strike="noStrike">
                          <a:solidFill>
                            <a:srgbClr val="394555"/>
                          </a:solidFill>
                          <a:effectLst/>
                          <a:latin typeface="Aptos Narrow" panose="020B0004020202020204" pitchFamily="34" charset="0"/>
                        </a:rPr>
                        <a:t>Timeline</a:t>
                      </a:r>
                    </a:p>
                  </a:txBody>
                  <a:tcPr marL="45720" marR="45720" anchor="ctr">
                    <a:solidFill>
                      <a:srgbClr val="FFF7DF"/>
                    </a:solidFill>
                  </a:tcPr>
                </a:tc>
                <a:tc>
                  <a:txBody>
                    <a:bodyPr/>
                    <a:lstStyle/>
                    <a:p>
                      <a:pPr marL="0" marR="0" lvl="0" indent="0" algn="l">
                        <a:lnSpc>
                          <a:spcPct val="100000"/>
                        </a:lnSpc>
                        <a:spcBef>
                          <a:spcPts val="0"/>
                        </a:spcBef>
                        <a:spcAft>
                          <a:spcPts val="0"/>
                        </a:spcAft>
                        <a:buNone/>
                      </a:pPr>
                      <a:r>
                        <a:rPr lang="en-US" sz="1000" kern="1200">
                          <a:solidFill>
                            <a:schemeClr val="dk1"/>
                          </a:solidFill>
                          <a:latin typeface="+mn-lt"/>
                          <a:ea typeface="+mn-ea"/>
                          <a:cs typeface="+mn-cs"/>
                        </a:rPr>
                        <a:t>Delivered through phased design, development, and deployment, with operational fielding and continued use across commercial aviation and U.S. Government training environments.</a:t>
                      </a:r>
                      <a:endParaRPr lang="en-US" sz="1000" kern="1200" noProof="0">
                        <a:solidFill>
                          <a:schemeClr val="dk1"/>
                        </a:solidFill>
                        <a:latin typeface="+mn-lt"/>
                        <a:ea typeface="+mn-ea"/>
                        <a:cs typeface="+mn-cs"/>
                      </a:endParaRPr>
                    </a:p>
                  </a:txBody>
                  <a:tcPr anchor="ctr">
                    <a:solidFill>
                      <a:srgbClr val="FFF7DF"/>
                    </a:solidFill>
                  </a:tcPr>
                </a:tc>
                <a:extLst>
                  <a:ext uri="{0D108BD9-81ED-4DB2-BD59-A6C34878D82A}">
                    <a16:rowId xmlns:a16="http://schemas.microsoft.com/office/drawing/2014/main" val="703669388"/>
                  </a:ext>
                </a:extLst>
              </a:tr>
              <a:tr h="463550">
                <a:tc>
                  <a:txBody>
                    <a:bodyPr/>
                    <a:lstStyle/>
                    <a:p>
                      <a:pPr algn="ctr" rtl="0" fontAlgn="ctr"/>
                      <a:r>
                        <a:rPr lang="en-US" sz="1050" b="1" i="0" u="none" strike="noStrike">
                          <a:solidFill>
                            <a:srgbClr val="394555"/>
                          </a:solidFill>
                          <a:effectLst/>
                          <a:latin typeface="Aptos Narrow" panose="020B0004020202020204" pitchFamily="34" charset="0"/>
                        </a:rPr>
                        <a:t>Contact</a:t>
                      </a:r>
                    </a:p>
                  </a:txBody>
                  <a:tcPr marL="45720" marR="45720" anchor="ctr">
                    <a:solidFill>
                      <a:srgbClr val="FFF7DF"/>
                    </a:solidFill>
                  </a:tcPr>
                </a:tc>
                <a:tc>
                  <a:txBody>
                    <a:bodyPr/>
                    <a:lstStyle/>
                    <a:p>
                      <a:pPr marL="0" marR="0" lvl="0" indent="0" algn="l">
                        <a:lnSpc>
                          <a:spcPct val="100000"/>
                        </a:lnSpc>
                        <a:spcBef>
                          <a:spcPts val="0"/>
                        </a:spcBef>
                        <a:spcAft>
                          <a:spcPts val="0"/>
                        </a:spcAft>
                        <a:buNone/>
                      </a:pPr>
                      <a:r>
                        <a:rPr lang="en-US" sz="1000" kern="1200" noProof="0">
                          <a:solidFill>
                            <a:schemeClr val="dk1"/>
                          </a:solidFill>
                          <a:latin typeface="+mn-lt"/>
                          <a:ea typeface="+mn-ea"/>
                          <a:cs typeface="+mn-cs"/>
                        </a:rPr>
                        <a:t>Melissa Shriver, Vice President of Business Operations. </a:t>
                      </a:r>
                    </a:p>
                    <a:p>
                      <a:pPr marL="0" marR="0" lvl="0" indent="0" algn="l">
                        <a:lnSpc>
                          <a:spcPct val="100000"/>
                        </a:lnSpc>
                        <a:spcBef>
                          <a:spcPts val="0"/>
                        </a:spcBef>
                        <a:spcAft>
                          <a:spcPts val="0"/>
                        </a:spcAft>
                        <a:buNone/>
                      </a:pPr>
                      <a:r>
                        <a:rPr lang="en-US" sz="1000" kern="1200" noProof="0">
                          <a:solidFill>
                            <a:schemeClr val="dk1"/>
                          </a:solidFill>
                          <a:latin typeface="+mn-lt"/>
                          <a:ea typeface="+mn-ea"/>
                          <a:cs typeface="+mn-cs"/>
                        </a:rPr>
                        <a:t>mshriver@global-llc.com</a:t>
                      </a:r>
                    </a:p>
                  </a:txBody>
                  <a:tcPr anchor="ctr">
                    <a:solidFill>
                      <a:srgbClr val="FFF7DF"/>
                    </a:solidFill>
                  </a:tcPr>
                </a:tc>
                <a:extLst>
                  <a:ext uri="{0D108BD9-81ED-4DB2-BD59-A6C34878D82A}">
                    <a16:rowId xmlns:a16="http://schemas.microsoft.com/office/drawing/2014/main" val="1534609631"/>
                  </a:ext>
                </a:extLst>
              </a:tr>
            </a:tbl>
          </a:graphicData>
        </a:graphic>
      </p:graphicFrame>
    </p:spTree>
    <p:extLst>
      <p:ext uri="{BB962C8B-B14F-4D97-AF65-F5344CB8AC3E}">
        <p14:creationId xmlns:p14="http://schemas.microsoft.com/office/powerpoint/2010/main" val="1581971058"/>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052F6-24B9-1FF8-2B10-CC2E5A0D548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13C10A0-74CC-FFED-195F-78E38C40058E}"/>
              </a:ext>
            </a:extLst>
          </p:cNvPr>
          <p:cNvSpPr>
            <a:spLocks noGrp="1" noRot="1" noMove="1" noResize="1" noEditPoints="1" noAdjustHandles="1" noChangeArrowheads="1" noChangeShapeType="1"/>
          </p:cNvSpPr>
          <p:nvPr/>
        </p:nvSpPr>
        <p:spPr>
          <a:xfrm>
            <a:off x="2144332" y="2166270"/>
            <a:ext cx="238260" cy="13086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a:extLst>
              <a:ext uri="{FF2B5EF4-FFF2-40B4-BE49-F238E27FC236}">
                <a16:creationId xmlns:a16="http://schemas.microsoft.com/office/drawing/2014/main" id="{D53CB549-0D92-519C-A202-2FE973CFF856}"/>
              </a:ext>
            </a:extLst>
          </p:cNvPr>
          <p:cNvPicPr>
            <a:picLocks noGrp="1" noChangeAspect="1"/>
          </p:cNvPicPr>
          <p:nvPr>
            <p:ph type="pic" sz="quarter" idx="10"/>
          </p:nvPr>
        </p:nvPicPr>
        <p:blipFill>
          <a:blip r:embed="rId2"/>
          <a:srcRect l="6" r="6"/>
          <a:stretch/>
        </p:blipFill>
        <p:spPr/>
      </p:pic>
      <p:sp>
        <p:nvSpPr>
          <p:cNvPr id="9" name="Text Placeholder 8">
            <a:extLst>
              <a:ext uri="{FF2B5EF4-FFF2-40B4-BE49-F238E27FC236}">
                <a16:creationId xmlns:a16="http://schemas.microsoft.com/office/drawing/2014/main" id="{F74252C1-1279-0AC6-AEF2-0C1B38907E6B}"/>
              </a:ext>
            </a:extLst>
          </p:cNvPr>
          <p:cNvSpPr>
            <a:spLocks noGrp="1"/>
          </p:cNvSpPr>
          <p:nvPr>
            <p:ph type="body" sz="quarter" idx="16"/>
          </p:nvPr>
        </p:nvSpPr>
        <p:spPr>
          <a:xfrm>
            <a:off x="457200" y="2166270"/>
            <a:ext cx="5943600" cy="946561"/>
          </a:xfrm>
        </p:spPr>
        <p:txBody>
          <a:bodyPr/>
          <a:lstStyle/>
          <a:p>
            <a:r>
              <a:rPr lang="en-US" sz="1100"/>
              <a:t>ForgeFX provides a structured warranty, support, and service-level framework designed to ensure reliable operation of the VR training program during pilot deployment and ongoing use. This framework defines warranty coverage, response expectations, and post-warranty support options while establishing clear boundaries between maintenance and new development.</a:t>
            </a:r>
          </a:p>
        </p:txBody>
      </p:sp>
      <p:sp>
        <p:nvSpPr>
          <p:cNvPr id="11" name="HeaderGradient">
            <a:extLst>
              <a:ext uri="{FF2B5EF4-FFF2-40B4-BE49-F238E27FC236}">
                <a16:creationId xmlns:a16="http://schemas.microsoft.com/office/drawing/2014/main" id="{7C7AB896-7485-4CC1-63A3-F23B0E42145C}"/>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858CD24F-1582-7E9D-744F-D95DAE67E8C3}"/>
              </a:ext>
            </a:extLst>
          </p:cNvPr>
          <p:cNvSpPr>
            <a:spLocks noGrp="1"/>
          </p:cNvSpPr>
          <p:nvPr>
            <p:ph type="title"/>
          </p:nvPr>
        </p:nvSpPr>
        <p:spPr>
          <a:xfrm>
            <a:off x="239150" y="1600200"/>
            <a:ext cx="6618849" cy="411480"/>
          </a:xfrm>
        </p:spPr>
        <p:txBody>
          <a:bodyPr/>
          <a:lstStyle/>
          <a:p>
            <a:r>
              <a:rPr lang="en-US" sz="2300">
                <a:solidFill>
                  <a:schemeClr val="bg1"/>
                </a:solidFill>
              </a:rPr>
              <a:t>Warranty, Support &amp; SLAS </a:t>
            </a:r>
            <a:r>
              <a:rPr lang="en-US" sz="2000"/>
              <a:t>Details</a:t>
            </a:r>
            <a:endParaRPr lang="en-US" sz="2300"/>
          </a:p>
        </p:txBody>
      </p:sp>
      <p:pic>
        <p:nvPicPr>
          <p:cNvPr id="13" name="Picture 12" hidden="1">
            <a:extLst>
              <a:ext uri="{FF2B5EF4-FFF2-40B4-BE49-F238E27FC236}">
                <a16:creationId xmlns:a16="http://schemas.microsoft.com/office/drawing/2014/main" id="{9C79CCD2-F38A-1D08-3A0B-9CCB018055F1}"/>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9E1B932C-FD35-79D1-0614-6AAC37F908C1}"/>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2" name="TextBox 1">
            <a:extLst>
              <a:ext uri="{FF2B5EF4-FFF2-40B4-BE49-F238E27FC236}">
                <a16:creationId xmlns:a16="http://schemas.microsoft.com/office/drawing/2014/main" id="{57CB3CDE-CE3E-E012-E5BA-BC1041DC1512}"/>
              </a:ext>
            </a:extLst>
          </p:cNvPr>
          <p:cNvSpPr txBox="1"/>
          <p:nvPr/>
        </p:nvSpPr>
        <p:spPr>
          <a:xfrm>
            <a:off x="2219186" y="-628613"/>
            <a:ext cx="6857999" cy="2123658"/>
          </a:xfrm>
          <a:prstGeom prst="rect">
            <a:avLst/>
          </a:prstGeom>
          <a:noFill/>
        </p:spPr>
        <p:txBody>
          <a:bodyPr wrap="square" rtlCol="0">
            <a:spAutoFit/>
          </a:bodyPr>
          <a:lstStyle/>
          <a:p>
            <a:r>
              <a:rPr lang="en-US" sz="4400">
                <a:solidFill>
                  <a:srgbClr val="FF0000"/>
                </a:solidFill>
              </a:rPr>
              <a:t>GEN UPDATE THIS GRAPHIC with something related to Walden</a:t>
            </a:r>
          </a:p>
        </p:txBody>
      </p:sp>
      <p:sp>
        <p:nvSpPr>
          <p:cNvPr id="4" name="Text Placeholder 8">
            <a:extLst>
              <a:ext uri="{FF2B5EF4-FFF2-40B4-BE49-F238E27FC236}">
                <a16:creationId xmlns:a16="http://schemas.microsoft.com/office/drawing/2014/main" id="{88B213D8-F7A0-038F-A5BC-7C29909144F4}"/>
              </a:ext>
            </a:extLst>
          </p:cNvPr>
          <p:cNvSpPr txBox="1">
            <a:spLocks/>
          </p:cNvSpPr>
          <p:nvPr/>
        </p:nvSpPr>
        <p:spPr>
          <a:xfrm>
            <a:off x="457200" y="3112831"/>
            <a:ext cx="5943600" cy="6428933"/>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Aft>
                <a:spcPts val="300"/>
              </a:spcAft>
            </a:pPr>
            <a:r>
              <a:rPr lang="en-US" sz="1100" b="1"/>
              <a:t>Software Warranty</a:t>
            </a:r>
          </a:p>
          <a:p>
            <a:pPr>
              <a:spcAft>
                <a:spcPts val="300"/>
              </a:spcAft>
            </a:pPr>
            <a:r>
              <a:rPr lang="en-US" sz="1100"/>
              <a:t>ForgeFX provides a ninety (90) day operational integrity warranty beginning at final acceptance of the VR training program.</a:t>
            </a:r>
          </a:p>
          <a:p>
            <a:pPr>
              <a:spcAft>
                <a:spcPts val="300"/>
              </a:spcAft>
            </a:pPr>
            <a:r>
              <a:rPr lang="en-US" sz="1100"/>
              <a:t>During the warranty period, ForgeFX will correct software defects that materially impact program stability, offline operation, scoring accuracy, or required data exports at no additional cost. The warranty applies to the custom VR software deliverables and does not include enhancements, scope changes, or feature additions.</a:t>
            </a:r>
          </a:p>
          <a:p>
            <a:pPr>
              <a:spcAft>
                <a:spcPts val="300"/>
              </a:spcAft>
            </a:pPr>
            <a:r>
              <a:rPr lang="en-US" sz="1100" b="1"/>
              <a:t>Post-Warranty Support and Maintenance</a:t>
            </a:r>
          </a:p>
          <a:p>
            <a:pPr>
              <a:lnSpc>
                <a:spcPct val="100000"/>
              </a:lnSpc>
              <a:spcBef>
                <a:spcPts val="0"/>
              </a:spcBef>
              <a:spcAft>
                <a:spcPts val="300"/>
              </a:spcAft>
            </a:pPr>
            <a:r>
              <a:rPr lang="en-US" sz="1100"/>
              <a:t>Following the warranty period, ForgeFX offers optional post-warranty support and maintenance service to support continued reliability and operational readiness of the VR training program.</a:t>
            </a:r>
          </a:p>
          <a:p>
            <a:pPr>
              <a:lnSpc>
                <a:spcPct val="100000"/>
              </a:lnSpc>
              <a:spcBef>
                <a:spcPts val="0"/>
              </a:spcBef>
              <a:spcAft>
                <a:spcPts val="300"/>
              </a:spcAft>
            </a:pPr>
            <a:r>
              <a:rPr lang="en-US" sz="1100"/>
              <a:t>Post-warranty support is provided only under an active support agreement and may be delivered through either:</a:t>
            </a:r>
          </a:p>
          <a:p>
            <a:pPr>
              <a:lnSpc>
                <a:spcPct val="100000"/>
              </a:lnSpc>
              <a:spcBef>
                <a:spcPts val="0"/>
              </a:spcBef>
              <a:spcAft>
                <a:spcPts val="300"/>
              </a:spcAft>
            </a:pPr>
            <a:r>
              <a:rPr lang="en-US" sz="1100"/>
              <a:t>A retainer-based support agreement, or</a:t>
            </a:r>
          </a:p>
          <a:p>
            <a:pPr>
              <a:lnSpc>
                <a:spcPct val="100000"/>
              </a:lnSpc>
              <a:spcBef>
                <a:spcPts val="0"/>
              </a:spcBef>
              <a:spcAft>
                <a:spcPts val="300"/>
              </a:spcAft>
            </a:pPr>
            <a:r>
              <a:rPr lang="en-US" sz="1100"/>
              <a:t>Time-and-materials support billed using the vendor-supplied rate. Support services may include:</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Technical troubleshooting and issue diagnosis</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Correction of software defects</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Minor compatibility updates for supported devices and operating systems</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Quality assurance and regression testing associated with fixes</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Assistance related to offline operation, session completion, and data export workflows</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Coordination with third-party platform providers (e.g., headset manufacturers or MDM vendors) when required</a:t>
            </a:r>
          </a:p>
          <a:p>
            <a:pPr>
              <a:lnSpc>
                <a:spcPct val="100000"/>
              </a:lnSpc>
              <a:spcBef>
                <a:spcPts val="0"/>
              </a:spcBef>
              <a:spcAft>
                <a:spcPts val="300"/>
              </a:spcAft>
            </a:pPr>
            <a:endParaRPr lang="en-US" sz="1100"/>
          </a:p>
          <a:p>
            <a:pPr>
              <a:lnSpc>
                <a:spcPct val="100000"/>
              </a:lnSpc>
              <a:spcBef>
                <a:spcPts val="0"/>
              </a:spcBef>
              <a:spcAft>
                <a:spcPts val="300"/>
              </a:spcAft>
            </a:pPr>
            <a:r>
              <a:rPr lang="en-US" sz="1100" b="1"/>
              <a:t>Minor Fixes and Adjustments (Post Warranty)</a:t>
            </a:r>
          </a:p>
          <a:p>
            <a:pPr>
              <a:lnSpc>
                <a:spcPct val="100000"/>
              </a:lnSpc>
              <a:spcBef>
                <a:spcPts val="0"/>
              </a:spcBef>
              <a:spcAft>
                <a:spcPts val="300"/>
              </a:spcAft>
            </a:pPr>
            <a:r>
              <a:rPr lang="en-US" sz="1100"/>
              <a:t>Minor fixes and small adjustments are provided </a:t>
            </a:r>
            <a:r>
              <a:rPr lang="en-US" sz="1100" b="1"/>
              <a:t>only while an active support agreement is in place</a:t>
            </a:r>
            <a:r>
              <a:rPr lang="en-US" sz="1100"/>
              <a:t>.</a:t>
            </a:r>
          </a:p>
          <a:p>
            <a:pPr>
              <a:lnSpc>
                <a:spcPct val="100000"/>
              </a:lnSpc>
              <a:spcBef>
                <a:spcPts val="0"/>
              </a:spcBef>
              <a:spcAft>
                <a:spcPts val="300"/>
              </a:spcAft>
            </a:pPr>
            <a:r>
              <a:rPr lang="en-US" sz="1100"/>
              <a:t>Minor fixes are limited to defect corrections that restore the program to its originally accepted functional state and do not materially alter scope, instructional intent, or system architecture.</a:t>
            </a:r>
          </a:p>
          <a:p>
            <a:pPr>
              <a:lnSpc>
                <a:spcPct val="100000"/>
              </a:lnSpc>
              <a:spcBef>
                <a:spcPts val="0"/>
              </a:spcBef>
              <a:spcAft>
                <a:spcPts val="300"/>
              </a:spcAft>
            </a:pPr>
            <a:r>
              <a:rPr lang="en-US" sz="1100"/>
              <a:t>Examples of minor fixes include:</a:t>
            </a:r>
          </a:p>
          <a:p>
            <a:pPr>
              <a:lnSpc>
                <a:spcPct val="100000"/>
              </a:lnSpc>
              <a:spcBef>
                <a:spcPts val="0"/>
              </a:spcBef>
              <a:spcAft>
                <a:spcPts val="300"/>
              </a:spcAft>
            </a:pPr>
            <a:r>
              <a:rPr lang="en-US" sz="1100"/>
              <a:t>Bug fixes affecting program stability or performance</a:t>
            </a:r>
          </a:p>
          <a:p>
            <a:pPr>
              <a:lnSpc>
                <a:spcPct val="100000"/>
              </a:lnSpc>
              <a:spcBef>
                <a:spcPts val="0"/>
              </a:spcBef>
              <a:spcAft>
                <a:spcPts val="300"/>
              </a:spcAft>
            </a:pPr>
            <a:r>
              <a:rPr lang="en-US" sz="1100"/>
              <a:t>Corrections related to scoring accuracy or telemetry capture</a:t>
            </a:r>
          </a:p>
          <a:p>
            <a:pPr>
              <a:lnSpc>
                <a:spcPct val="100000"/>
              </a:lnSpc>
              <a:spcBef>
                <a:spcPts val="0"/>
              </a:spcBef>
              <a:spcAft>
                <a:spcPts val="300"/>
              </a:spcAft>
            </a:pPr>
            <a:r>
              <a:rPr lang="en-US" sz="1100"/>
              <a:t>Fixes for offline operation or CSV export integrity</a:t>
            </a:r>
          </a:p>
          <a:p>
            <a:pPr>
              <a:lnSpc>
                <a:spcPct val="100000"/>
              </a:lnSpc>
              <a:spcBef>
                <a:spcPts val="0"/>
              </a:spcBef>
              <a:spcAft>
                <a:spcPts val="300"/>
              </a:spcAft>
            </a:pPr>
            <a:r>
              <a:rPr lang="en-US" sz="1100"/>
              <a:t>Compatibility fixes for supported headset firmware or operating system updates</a:t>
            </a:r>
          </a:p>
          <a:p>
            <a:pPr>
              <a:lnSpc>
                <a:spcPct val="100000"/>
              </a:lnSpc>
              <a:spcBef>
                <a:spcPts val="0"/>
              </a:spcBef>
              <a:spcAft>
                <a:spcPts val="300"/>
              </a:spcAft>
            </a:pPr>
            <a:r>
              <a:rPr lang="en-US" sz="1100"/>
              <a:t>Performance tuning that does not alter instructional flow or scenario logic</a:t>
            </a:r>
          </a:p>
          <a:p>
            <a:pPr>
              <a:spcAft>
                <a:spcPts val="300"/>
              </a:spcAft>
            </a:pPr>
            <a:endParaRPr lang="en-US" sz="1100"/>
          </a:p>
          <a:p>
            <a:pPr>
              <a:spcAft>
                <a:spcPts val="300"/>
              </a:spcAft>
            </a:pPr>
            <a:endParaRPr lang="en-US" sz="1100"/>
          </a:p>
          <a:p>
            <a:pPr marL="171450" indent="-171450">
              <a:spcAft>
                <a:spcPts val="300"/>
              </a:spcAft>
              <a:buFont typeface="Arial" panose="020B0604020202020204" pitchFamily="34" charset="0"/>
              <a:buChar char="•"/>
            </a:pPr>
            <a:endParaRPr lang="en-US" sz="1100"/>
          </a:p>
          <a:p>
            <a:pPr>
              <a:spcAft>
                <a:spcPts val="300"/>
              </a:spcAft>
            </a:pPr>
            <a:endParaRPr lang="en-US" sz="1100"/>
          </a:p>
        </p:txBody>
      </p:sp>
    </p:spTree>
    <p:extLst>
      <p:ext uri="{BB962C8B-B14F-4D97-AF65-F5344CB8AC3E}">
        <p14:creationId xmlns:p14="http://schemas.microsoft.com/office/powerpoint/2010/main" val="417066149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63903-95A5-EC92-451A-22E6A6875CF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B2CCDD9-229B-EF29-FD80-64A37322CC27}"/>
              </a:ext>
            </a:extLst>
          </p:cNvPr>
          <p:cNvPicPr>
            <a:picLocks noGrp="1" noChangeAspect="1"/>
          </p:cNvPicPr>
          <p:nvPr>
            <p:ph type="pic" sz="quarter" idx="10"/>
          </p:nvPr>
        </p:nvPicPr>
        <p:blipFill>
          <a:blip r:embed="rId2"/>
          <a:srcRect l="6" r="6"/>
          <a:stretch/>
        </p:blipFill>
        <p:spPr/>
      </p:pic>
      <p:sp>
        <p:nvSpPr>
          <p:cNvPr id="11" name="HeaderGradient">
            <a:extLst>
              <a:ext uri="{FF2B5EF4-FFF2-40B4-BE49-F238E27FC236}">
                <a16:creationId xmlns:a16="http://schemas.microsoft.com/office/drawing/2014/main" id="{8764B000-4284-231E-CDAD-4B24271E70A2}"/>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8EF33F6-3F4B-26C4-02C3-DA377DE42EAF}"/>
              </a:ext>
            </a:extLst>
          </p:cNvPr>
          <p:cNvSpPr>
            <a:spLocks noGrp="1"/>
          </p:cNvSpPr>
          <p:nvPr>
            <p:ph type="title"/>
          </p:nvPr>
        </p:nvSpPr>
        <p:spPr>
          <a:xfrm>
            <a:off x="239150" y="1600200"/>
            <a:ext cx="6618849" cy="411480"/>
          </a:xfrm>
        </p:spPr>
        <p:txBody>
          <a:bodyPr/>
          <a:lstStyle/>
          <a:p>
            <a:r>
              <a:rPr lang="en-US" sz="2300">
                <a:solidFill>
                  <a:schemeClr val="bg1"/>
                </a:solidFill>
              </a:rPr>
              <a:t>Warranty, Support &amp; SLAS </a:t>
            </a:r>
            <a:r>
              <a:rPr lang="en-US" sz="2000"/>
              <a:t>Details</a:t>
            </a:r>
            <a:endParaRPr lang="en-US" sz="2300"/>
          </a:p>
        </p:txBody>
      </p:sp>
      <p:pic>
        <p:nvPicPr>
          <p:cNvPr id="13" name="Picture 12" hidden="1">
            <a:extLst>
              <a:ext uri="{FF2B5EF4-FFF2-40B4-BE49-F238E27FC236}">
                <a16:creationId xmlns:a16="http://schemas.microsoft.com/office/drawing/2014/main" id="{BA0EA245-F922-AAF1-F665-3365BAB576E0}"/>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6547EAAD-93D8-4ABE-4F28-09F104B0A36E}"/>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2" name="TextBox 1">
            <a:extLst>
              <a:ext uri="{FF2B5EF4-FFF2-40B4-BE49-F238E27FC236}">
                <a16:creationId xmlns:a16="http://schemas.microsoft.com/office/drawing/2014/main" id="{F8DB86B7-3A9F-99C8-939F-280684035E7A}"/>
              </a:ext>
            </a:extLst>
          </p:cNvPr>
          <p:cNvSpPr txBox="1"/>
          <p:nvPr/>
        </p:nvSpPr>
        <p:spPr>
          <a:xfrm>
            <a:off x="2219186" y="-628613"/>
            <a:ext cx="6857999" cy="2123658"/>
          </a:xfrm>
          <a:prstGeom prst="rect">
            <a:avLst/>
          </a:prstGeom>
          <a:noFill/>
        </p:spPr>
        <p:txBody>
          <a:bodyPr wrap="square" rtlCol="0">
            <a:spAutoFit/>
          </a:bodyPr>
          <a:lstStyle/>
          <a:p>
            <a:r>
              <a:rPr lang="en-US" sz="4400">
                <a:solidFill>
                  <a:srgbClr val="FF0000"/>
                </a:solidFill>
              </a:rPr>
              <a:t>GEN UPDATE THIS GRAPHIC with something related to Walden</a:t>
            </a:r>
          </a:p>
        </p:txBody>
      </p:sp>
      <p:sp>
        <p:nvSpPr>
          <p:cNvPr id="4" name="Text Placeholder 8">
            <a:extLst>
              <a:ext uri="{FF2B5EF4-FFF2-40B4-BE49-F238E27FC236}">
                <a16:creationId xmlns:a16="http://schemas.microsoft.com/office/drawing/2014/main" id="{06A21C17-2F54-45C7-A399-BE3410F6880D}"/>
              </a:ext>
            </a:extLst>
          </p:cNvPr>
          <p:cNvSpPr txBox="1">
            <a:spLocks/>
          </p:cNvSpPr>
          <p:nvPr/>
        </p:nvSpPr>
        <p:spPr>
          <a:xfrm>
            <a:off x="467749" y="2258507"/>
            <a:ext cx="5933051" cy="5285293"/>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Bef>
                <a:spcPts val="0"/>
              </a:spcBef>
              <a:spcAft>
                <a:spcPts val="300"/>
              </a:spcAft>
            </a:pPr>
            <a:r>
              <a:rPr lang="en-US" sz="1100" b="1"/>
              <a:t>Major Updates, Enhancements, and New Functionality</a:t>
            </a:r>
          </a:p>
          <a:p>
            <a:pPr>
              <a:lnSpc>
                <a:spcPct val="100000"/>
              </a:lnSpc>
              <a:spcBef>
                <a:spcPts val="0"/>
              </a:spcBef>
              <a:spcAft>
                <a:spcPts val="300"/>
              </a:spcAft>
            </a:pPr>
            <a:r>
              <a:rPr lang="en-US" sz="1100"/>
              <a:t>Major updates are </a:t>
            </a:r>
            <a:r>
              <a:rPr lang="en-US" sz="1100" b="1"/>
              <a:t>out of scope</a:t>
            </a:r>
            <a:r>
              <a:rPr lang="en-US" sz="1100"/>
              <a:t> for standard support and require a </a:t>
            </a:r>
            <a:r>
              <a:rPr lang="en-US" sz="1100" b="1"/>
              <a:t>separate statement of work or change order.</a:t>
            </a:r>
            <a:endParaRPr lang="en-US" sz="1100"/>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Major updates include, but are not limited to:</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Addition of new training roles, scenarios, environments, or locations</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Expansion of scenario scope beyond originally accepted instructional objectives</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Changes to scoring models, evaluation criteria, or reporting schemas</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New data integrations or LMS connectivity (e.g., API push, </a:t>
            </a:r>
            <a:r>
              <a:rPr lang="en-US" sz="1100" err="1"/>
              <a:t>xAPI</a:t>
            </a:r>
            <a:r>
              <a:rPr lang="en-US" sz="1100"/>
              <a:t>, SCORM)</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Support for new headset models or hardware classes not originally specified</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Significant user experience redesigns or changes to interaction methods</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Introduction of new AI-driven behaviors or variability systems beyond the approved design</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Localization, language additions, or expanded accessibility features beyond baseline requirements</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All major updates are scoped, scheduled, and priced separately using the vendor rate card or a mutually agreed fixed-price agreement.</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Bug fixes affecting program stability or performance</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Corrections related to scoring accuracy or telemetry capture</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Fixes for offline operation or CSV export integrity</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Compatibility fixes for supported headset firmware or operating system updates</a:t>
            </a:r>
          </a:p>
          <a:p>
            <a:pPr marL="171450" indent="-171450">
              <a:lnSpc>
                <a:spcPct val="100000"/>
              </a:lnSpc>
              <a:spcBef>
                <a:spcPts val="0"/>
              </a:spcBef>
              <a:spcAft>
                <a:spcPts val="300"/>
              </a:spcAft>
              <a:buClr>
                <a:schemeClr val="accent1"/>
              </a:buClr>
              <a:buFont typeface="Wingdings" panose="05000000000000000000" pitchFamily="2" charset="2"/>
              <a:buChar char="§"/>
            </a:pPr>
            <a:r>
              <a:rPr lang="en-US" sz="1100"/>
              <a:t>Performance tuning that does not alter instructional flow or scenario logic</a:t>
            </a:r>
          </a:p>
          <a:p>
            <a:pPr>
              <a:spcAft>
                <a:spcPts val="300"/>
              </a:spcAft>
            </a:pPr>
            <a:r>
              <a:rPr lang="en-US" sz="1100" b="1"/>
              <a:t>Support Coverage Hours</a:t>
            </a:r>
            <a:br>
              <a:rPr lang="en-US" sz="1100" b="1"/>
            </a:br>
            <a:r>
              <a:rPr lang="en-US" sz="1100" b="1"/>
              <a:t>Standard support hours:</a:t>
            </a:r>
            <a:r>
              <a:rPr lang="en-US" sz="1100"/>
              <a:t> Monday through Friday, 9:00 a.m. to 5:00 p.m. Pacific Time, excluding U.S. federal holidays. Issues reported outside standard hours are logged and triaged on the next business day unless covered under an active support agreement with defined escalation terms</a:t>
            </a:r>
          </a:p>
          <a:p>
            <a:pPr>
              <a:spcAft>
                <a:spcPts val="300"/>
              </a:spcAft>
            </a:pPr>
            <a:endParaRPr lang="en-US" sz="1100"/>
          </a:p>
          <a:p>
            <a:pPr>
              <a:lnSpc>
                <a:spcPct val="100000"/>
              </a:lnSpc>
              <a:spcBef>
                <a:spcPts val="0"/>
              </a:spcBef>
              <a:spcAft>
                <a:spcPts val="300"/>
              </a:spcAft>
            </a:pPr>
            <a:r>
              <a:rPr lang="en-US" sz="1100" b="1"/>
              <a:t>Hardware Warranty and Replacement Process (UPDATES FROM ArborXR)</a:t>
            </a:r>
          </a:p>
          <a:p>
            <a:pPr>
              <a:lnSpc>
                <a:spcPct val="100000"/>
              </a:lnSpc>
              <a:spcBef>
                <a:spcPts val="0"/>
              </a:spcBef>
              <a:spcAft>
                <a:spcPts val="300"/>
              </a:spcAft>
            </a:pPr>
            <a:r>
              <a:rPr lang="en-US" sz="1100"/>
              <a:t>ForgeFX does not manufacture VR hardware. All hardware components are covered under the </a:t>
            </a:r>
            <a:r>
              <a:rPr lang="en-US" sz="1100" b="1"/>
              <a:t>original equipment manufacturer (OEM) warranty</a:t>
            </a:r>
            <a:r>
              <a:rPr lang="en-US" sz="1100"/>
              <a:t>.</a:t>
            </a:r>
          </a:p>
          <a:p>
            <a:pPr>
              <a:lnSpc>
                <a:spcPct val="100000"/>
              </a:lnSpc>
              <a:spcBef>
                <a:spcPts val="0"/>
              </a:spcBef>
              <a:spcAft>
                <a:spcPts val="300"/>
              </a:spcAft>
            </a:pPr>
            <a:r>
              <a:rPr lang="en-US" sz="1100"/>
              <a:t>In the event of a hardware issue:</a:t>
            </a:r>
          </a:p>
          <a:p>
            <a:pPr>
              <a:lnSpc>
                <a:spcPct val="100000"/>
              </a:lnSpc>
              <a:spcBef>
                <a:spcPts val="0"/>
              </a:spcBef>
              <a:spcAft>
                <a:spcPts val="300"/>
              </a:spcAft>
            </a:pPr>
            <a:r>
              <a:rPr lang="en-US" sz="1100"/>
              <a:t>Walden Security may report the issue to ForgeFX or directly to the OEM</a:t>
            </a:r>
          </a:p>
          <a:p>
            <a:pPr>
              <a:lnSpc>
                <a:spcPct val="100000"/>
              </a:lnSpc>
              <a:spcBef>
                <a:spcPts val="0"/>
              </a:spcBef>
              <a:spcAft>
                <a:spcPts val="300"/>
              </a:spcAft>
            </a:pPr>
            <a:r>
              <a:rPr lang="en-US" sz="1100"/>
              <a:t>ForgeFX will assist with troubleshooting, warranty claims, and replacement coordination as requested</a:t>
            </a:r>
          </a:p>
          <a:p>
            <a:pPr>
              <a:lnSpc>
                <a:spcPct val="100000"/>
              </a:lnSpc>
              <a:spcBef>
                <a:spcPts val="0"/>
              </a:spcBef>
              <a:spcAft>
                <a:spcPts val="300"/>
              </a:spcAft>
            </a:pPr>
            <a:r>
              <a:rPr lang="en-US" sz="1100"/>
              <a:t>Replacement timelines are governed by OEM warranty terms and product availability</a:t>
            </a:r>
          </a:p>
          <a:p>
            <a:pPr>
              <a:lnSpc>
                <a:spcPct val="100000"/>
              </a:lnSpc>
              <a:spcBef>
                <a:spcPts val="0"/>
              </a:spcBef>
              <a:spcAft>
                <a:spcPts val="300"/>
              </a:spcAft>
            </a:pPr>
            <a:r>
              <a:rPr lang="en-US" sz="1100"/>
              <a:t>Optional spare kits or advance replacement strategies may be proposed separately if required for operational continuity.</a:t>
            </a:r>
          </a:p>
          <a:p>
            <a:pPr>
              <a:spcAft>
                <a:spcPts val="300"/>
              </a:spcAft>
            </a:pPr>
            <a:r>
              <a:rPr lang="fr-FR" sz="1100"/>
              <a:t>Mobile </a:t>
            </a:r>
            <a:r>
              <a:rPr lang="fr-FR" sz="1100" err="1"/>
              <a:t>Device</a:t>
            </a:r>
            <a:r>
              <a:rPr lang="fr-FR" sz="1100"/>
              <a:t> Management (MDM) Support UPDATES FROM ARBORXR</a:t>
            </a:r>
            <a:endParaRPr lang="en-US" sz="1100"/>
          </a:p>
          <a:p>
            <a:pPr>
              <a:spcAft>
                <a:spcPts val="300"/>
              </a:spcAft>
            </a:pPr>
            <a:endParaRPr lang="en-US" sz="1100"/>
          </a:p>
          <a:p>
            <a:pPr>
              <a:spcAft>
                <a:spcPts val="300"/>
              </a:spcAft>
            </a:pPr>
            <a:endParaRPr lang="en-US" sz="1100"/>
          </a:p>
        </p:txBody>
      </p:sp>
      <p:graphicFrame>
        <p:nvGraphicFramePr>
          <p:cNvPr id="7" name="Table 6">
            <a:extLst>
              <a:ext uri="{FF2B5EF4-FFF2-40B4-BE49-F238E27FC236}">
                <a16:creationId xmlns:a16="http://schemas.microsoft.com/office/drawing/2014/main" id="{53DF92B7-0093-DD90-0EB7-85E096B6D745}"/>
              </a:ext>
            </a:extLst>
          </p:cNvPr>
          <p:cNvGraphicFramePr>
            <a:graphicFrameLocks noGrp="1"/>
          </p:cNvGraphicFramePr>
          <p:nvPr>
            <p:extLst>
              <p:ext uri="{D42A27DB-BD31-4B8C-83A1-F6EECF244321}">
                <p14:modId xmlns:p14="http://schemas.microsoft.com/office/powerpoint/2010/main" val="587890555"/>
              </p:ext>
            </p:extLst>
          </p:nvPr>
        </p:nvGraphicFramePr>
        <p:xfrm>
          <a:off x="1432373" y="6735326"/>
          <a:ext cx="5915025" cy="1798320"/>
        </p:xfrm>
        <a:graphic>
          <a:graphicData uri="http://schemas.openxmlformats.org/drawingml/2006/table">
            <a:tbl>
              <a:tblPr/>
              <a:tblGrid>
                <a:gridCol w="1478253">
                  <a:extLst>
                    <a:ext uri="{9D8B030D-6E8A-4147-A177-3AD203B41FA5}">
                      <a16:colId xmlns:a16="http://schemas.microsoft.com/office/drawing/2014/main" val="2325994992"/>
                    </a:ext>
                  </a:extLst>
                </a:gridCol>
                <a:gridCol w="2350395">
                  <a:extLst>
                    <a:ext uri="{9D8B030D-6E8A-4147-A177-3AD203B41FA5}">
                      <a16:colId xmlns:a16="http://schemas.microsoft.com/office/drawing/2014/main" val="2036164903"/>
                    </a:ext>
                  </a:extLst>
                </a:gridCol>
                <a:gridCol w="2086377">
                  <a:extLst>
                    <a:ext uri="{9D8B030D-6E8A-4147-A177-3AD203B41FA5}">
                      <a16:colId xmlns:a16="http://schemas.microsoft.com/office/drawing/2014/main" val="4182520190"/>
                    </a:ext>
                  </a:extLst>
                </a:gridCol>
              </a:tblGrid>
              <a:tr h="0">
                <a:tc>
                  <a:txBody>
                    <a:bodyPr/>
                    <a:lstStyle/>
                    <a:p>
                      <a:pPr>
                        <a:buNone/>
                      </a:pPr>
                      <a:r>
                        <a:rPr lang="en-US" sz="1100" b="1"/>
                        <a:t>Severity Level</a:t>
                      </a:r>
                    </a:p>
                  </a:txBody>
                  <a:tcPr anchor="ctr">
                    <a:lnL>
                      <a:noFill/>
                    </a:lnL>
                    <a:lnR>
                      <a:noFill/>
                    </a:lnR>
                    <a:lnT>
                      <a:noFill/>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buNone/>
                      </a:pPr>
                      <a:r>
                        <a:rPr lang="en-US" sz="1100" b="1"/>
                        <a:t>Description</a:t>
                      </a:r>
                    </a:p>
                  </a:txBody>
                  <a:tcPr anchor="ctr">
                    <a:lnL>
                      <a:noFill/>
                    </a:lnL>
                    <a:lnR>
                      <a:noFill/>
                    </a:lnR>
                    <a:lnT>
                      <a:noFill/>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buNone/>
                      </a:pPr>
                      <a:r>
                        <a:rPr lang="en-US" sz="1100" b="1"/>
                        <a:t>Initial Response Target</a:t>
                      </a:r>
                    </a:p>
                  </a:txBody>
                  <a:tcPr anchor="ctr">
                    <a:lnL>
                      <a:noFill/>
                    </a:lnL>
                    <a:lnR>
                      <a:noFill/>
                    </a:lnR>
                    <a:lnT>
                      <a:noFill/>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998402080"/>
                  </a:ext>
                </a:extLst>
              </a:tr>
              <a:tr h="0">
                <a:tc>
                  <a:txBody>
                    <a:bodyPr/>
                    <a:lstStyle/>
                    <a:p>
                      <a:pPr>
                        <a:buNone/>
                      </a:pPr>
                      <a:r>
                        <a:rPr lang="en-US" sz="1100" b="1"/>
                        <a:t>Severity 1 – Critical</a:t>
                      </a:r>
                      <a:endParaRPr lang="en-US" sz="1100"/>
                    </a:p>
                  </a:txBody>
                  <a:tcPr anchor="ctr">
                    <a:lnL>
                      <a:noFill/>
                    </a:lnL>
                    <a:lnR>
                      <a:noFill/>
                    </a:lnR>
                    <a:lnT w="12700" cap="flat" cmpd="sng" algn="ctr">
                      <a:solidFill>
                        <a:schemeClr val="tx1"/>
                      </a:solidFill>
                      <a:prstDash val="solid"/>
                      <a:round/>
                      <a:headEnd type="none" w="med" len="med"/>
                      <a:tailEnd type="none" w="med" len="med"/>
                    </a:lnT>
                    <a:lnB>
                      <a:noFill/>
                    </a:lnB>
                    <a:solidFill>
                      <a:schemeClr val="accent5">
                        <a:lumMod val="20000"/>
                        <a:lumOff val="80000"/>
                      </a:schemeClr>
                    </a:solidFill>
                  </a:tcPr>
                </a:tc>
                <a:tc>
                  <a:txBody>
                    <a:bodyPr/>
                    <a:lstStyle/>
                    <a:p>
                      <a:pPr>
                        <a:buNone/>
                      </a:pPr>
                      <a:r>
                        <a:rPr lang="en-US" sz="1100"/>
                        <a:t>Program inoperable; training cannot proceed; data loss or corruption</a:t>
                      </a:r>
                    </a:p>
                  </a:txBody>
                  <a:tcPr anchor="ctr">
                    <a:lnL>
                      <a:noFill/>
                    </a:lnL>
                    <a:lnR>
                      <a:noFill/>
                    </a:lnR>
                    <a:lnT w="12700" cap="flat" cmpd="sng" algn="ctr">
                      <a:solidFill>
                        <a:schemeClr val="tx1"/>
                      </a:solidFill>
                      <a:prstDash val="solid"/>
                      <a:round/>
                      <a:headEnd type="none" w="med" len="med"/>
                      <a:tailEnd type="none" w="med" len="med"/>
                    </a:lnT>
                    <a:lnB>
                      <a:noFill/>
                    </a:lnB>
                    <a:solidFill>
                      <a:schemeClr val="accent5">
                        <a:lumMod val="20000"/>
                        <a:lumOff val="80000"/>
                      </a:schemeClr>
                    </a:solidFill>
                  </a:tcPr>
                </a:tc>
                <a:tc>
                  <a:txBody>
                    <a:bodyPr/>
                    <a:lstStyle/>
                    <a:p>
                      <a:pPr>
                        <a:buNone/>
                      </a:pPr>
                      <a:r>
                        <a:rPr lang="en-US" sz="1100"/>
                        <a:t>1 business day</a:t>
                      </a:r>
                    </a:p>
                  </a:txBody>
                  <a:tcPr anchor="ctr">
                    <a:lnL>
                      <a:noFill/>
                    </a:lnL>
                    <a:lnR>
                      <a:noFill/>
                    </a:lnR>
                    <a:lnT w="12700" cap="flat" cmpd="sng" algn="ctr">
                      <a:solidFill>
                        <a:schemeClr val="tx1"/>
                      </a:solidFill>
                      <a:prstDash val="solid"/>
                      <a:round/>
                      <a:headEnd type="none" w="med" len="med"/>
                      <a:tailEnd type="none" w="med" len="med"/>
                    </a:lnT>
                    <a:lnB>
                      <a:noFill/>
                    </a:lnB>
                    <a:solidFill>
                      <a:schemeClr val="accent5">
                        <a:lumMod val="20000"/>
                        <a:lumOff val="80000"/>
                      </a:schemeClr>
                    </a:solidFill>
                  </a:tcPr>
                </a:tc>
                <a:extLst>
                  <a:ext uri="{0D108BD9-81ED-4DB2-BD59-A6C34878D82A}">
                    <a16:rowId xmlns:a16="http://schemas.microsoft.com/office/drawing/2014/main" val="1027848600"/>
                  </a:ext>
                </a:extLst>
              </a:tr>
              <a:tr h="0">
                <a:tc>
                  <a:txBody>
                    <a:bodyPr/>
                    <a:lstStyle/>
                    <a:p>
                      <a:pPr>
                        <a:buNone/>
                      </a:pPr>
                      <a:r>
                        <a:rPr lang="en-US" sz="1100" b="1"/>
                        <a:t>Severity 2 – High</a:t>
                      </a:r>
                      <a:endParaRPr lang="en-US" sz="1100"/>
                    </a:p>
                  </a:txBody>
                  <a:tcPr anchor="ctr">
                    <a:lnL>
                      <a:noFill/>
                    </a:lnL>
                    <a:lnR>
                      <a:noFill/>
                    </a:lnR>
                    <a:lnT>
                      <a:noFill/>
                    </a:lnT>
                    <a:lnB>
                      <a:noFill/>
                    </a:lnB>
                    <a:solidFill>
                      <a:schemeClr val="accent5">
                        <a:lumMod val="20000"/>
                        <a:lumOff val="80000"/>
                      </a:schemeClr>
                    </a:solidFill>
                  </a:tcPr>
                </a:tc>
                <a:tc>
                  <a:txBody>
                    <a:bodyPr/>
                    <a:lstStyle/>
                    <a:p>
                      <a:pPr>
                        <a:buNone/>
                      </a:pPr>
                      <a:r>
                        <a:rPr lang="en-US" sz="1100"/>
                        <a:t>Major functionality impaired; workaround may exist</a:t>
                      </a:r>
                    </a:p>
                  </a:txBody>
                  <a:tcPr anchor="ctr">
                    <a:lnL>
                      <a:noFill/>
                    </a:lnL>
                    <a:lnR>
                      <a:noFill/>
                    </a:lnR>
                    <a:lnT>
                      <a:noFill/>
                    </a:lnT>
                    <a:lnB>
                      <a:noFill/>
                    </a:lnB>
                    <a:solidFill>
                      <a:schemeClr val="accent5">
                        <a:lumMod val="20000"/>
                        <a:lumOff val="80000"/>
                      </a:schemeClr>
                    </a:solidFill>
                  </a:tcPr>
                </a:tc>
                <a:tc>
                  <a:txBody>
                    <a:bodyPr/>
                    <a:lstStyle/>
                    <a:p>
                      <a:pPr>
                        <a:buNone/>
                      </a:pPr>
                      <a:r>
                        <a:rPr lang="en-US" sz="1100"/>
                        <a:t>2 business days</a:t>
                      </a:r>
                    </a:p>
                  </a:txBody>
                  <a:tcPr anchor="ctr">
                    <a:lnL>
                      <a:noFill/>
                    </a:lnL>
                    <a:lnR>
                      <a:noFill/>
                    </a:lnR>
                    <a:lnT>
                      <a:noFill/>
                    </a:lnT>
                    <a:lnB>
                      <a:noFill/>
                    </a:lnB>
                    <a:solidFill>
                      <a:schemeClr val="accent5">
                        <a:lumMod val="20000"/>
                        <a:lumOff val="80000"/>
                      </a:schemeClr>
                    </a:solidFill>
                  </a:tcPr>
                </a:tc>
                <a:extLst>
                  <a:ext uri="{0D108BD9-81ED-4DB2-BD59-A6C34878D82A}">
                    <a16:rowId xmlns:a16="http://schemas.microsoft.com/office/drawing/2014/main" val="2503569892"/>
                  </a:ext>
                </a:extLst>
              </a:tr>
              <a:tr h="0">
                <a:tc>
                  <a:txBody>
                    <a:bodyPr/>
                    <a:lstStyle/>
                    <a:p>
                      <a:pPr>
                        <a:buNone/>
                      </a:pPr>
                      <a:r>
                        <a:rPr lang="en-US" sz="1100" b="1"/>
                        <a:t>Severity 3 – Medium</a:t>
                      </a:r>
                      <a:endParaRPr lang="en-US" sz="1100"/>
                    </a:p>
                  </a:txBody>
                  <a:tcPr anchor="ctr">
                    <a:lnL>
                      <a:noFill/>
                    </a:lnL>
                    <a:lnR>
                      <a:noFill/>
                    </a:lnR>
                    <a:lnT>
                      <a:noFill/>
                    </a:lnT>
                    <a:lnB>
                      <a:noFill/>
                    </a:lnB>
                    <a:solidFill>
                      <a:schemeClr val="accent5">
                        <a:lumMod val="20000"/>
                        <a:lumOff val="80000"/>
                      </a:schemeClr>
                    </a:solidFill>
                  </a:tcPr>
                </a:tc>
                <a:tc>
                  <a:txBody>
                    <a:bodyPr/>
                    <a:lstStyle/>
                    <a:p>
                      <a:pPr>
                        <a:buNone/>
                      </a:pPr>
                      <a:r>
                        <a:rPr lang="en-US" sz="1100"/>
                        <a:t>Limited impact; non-blocking defect</a:t>
                      </a:r>
                    </a:p>
                  </a:txBody>
                  <a:tcPr anchor="ctr">
                    <a:lnL>
                      <a:noFill/>
                    </a:lnL>
                    <a:lnR>
                      <a:noFill/>
                    </a:lnR>
                    <a:lnT>
                      <a:noFill/>
                    </a:lnT>
                    <a:lnB>
                      <a:noFill/>
                    </a:lnB>
                    <a:solidFill>
                      <a:schemeClr val="accent5">
                        <a:lumMod val="20000"/>
                        <a:lumOff val="80000"/>
                      </a:schemeClr>
                    </a:solidFill>
                  </a:tcPr>
                </a:tc>
                <a:tc>
                  <a:txBody>
                    <a:bodyPr/>
                    <a:lstStyle/>
                    <a:p>
                      <a:pPr>
                        <a:buNone/>
                      </a:pPr>
                      <a:r>
                        <a:rPr lang="en-US" sz="1100"/>
                        <a:t>3 business days</a:t>
                      </a:r>
                    </a:p>
                  </a:txBody>
                  <a:tcPr anchor="ctr">
                    <a:lnL>
                      <a:noFill/>
                    </a:lnL>
                    <a:lnR>
                      <a:noFill/>
                    </a:lnR>
                    <a:lnT>
                      <a:noFill/>
                    </a:lnT>
                    <a:lnB>
                      <a:noFill/>
                    </a:lnB>
                    <a:solidFill>
                      <a:schemeClr val="accent5">
                        <a:lumMod val="20000"/>
                        <a:lumOff val="80000"/>
                      </a:schemeClr>
                    </a:solidFill>
                  </a:tcPr>
                </a:tc>
                <a:extLst>
                  <a:ext uri="{0D108BD9-81ED-4DB2-BD59-A6C34878D82A}">
                    <a16:rowId xmlns:a16="http://schemas.microsoft.com/office/drawing/2014/main" val="1933338681"/>
                  </a:ext>
                </a:extLst>
              </a:tr>
              <a:tr h="0">
                <a:tc>
                  <a:txBody>
                    <a:bodyPr/>
                    <a:lstStyle/>
                    <a:p>
                      <a:pPr>
                        <a:buNone/>
                      </a:pPr>
                      <a:r>
                        <a:rPr lang="en-US" sz="1100" b="1"/>
                        <a:t>Severity 4 – Low</a:t>
                      </a:r>
                      <a:endParaRPr lang="en-US" sz="1100"/>
                    </a:p>
                  </a:txBody>
                  <a:tcPr anchor="ctr">
                    <a:lnL>
                      <a:noFill/>
                    </a:lnL>
                    <a:lnR>
                      <a:noFill/>
                    </a:lnR>
                    <a:lnT>
                      <a:noFill/>
                    </a:lnT>
                    <a:lnB>
                      <a:noFill/>
                    </a:lnB>
                    <a:solidFill>
                      <a:schemeClr val="accent5">
                        <a:lumMod val="20000"/>
                        <a:lumOff val="80000"/>
                      </a:schemeClr>
                    </a:solidFill>
                  </a:tcPr>
                </a:tc>
                <a:tc>
                  <a:txBody>
                    <a:bodyPr/>
                    <a:lstStyle/>
                    <a:p>
                      <a:pPr>
                        <a:buNone/>
                      </a:pPr>
                      <a:r>
                        <a:rPr lang="en-US" sz="1100"/>
                        <a:t>Cosmetic issues, usability feedback, documentation requests</a:t>
                      </a:r>
                    </a:p>
                  </a:txBody>
                  <a:tcPr anchor="ctr">
                    <a:lnL>
                      <a:noFill/>
                    </a:lnL>
                    <a:lnR>
                      <a:noFill/>
                    </a:lnR>
                    <a:lnT>
                      <a:noFill/>
                    </a:lnT>
                    <a:lnB>
                      <a:noFill/>
                    </a:lnB>
                    <a:solidFill>
                      <a:schemeClr val="accent5">
                        <a:lumMod val="20000"/>
                        <a:lumOff val="80000"/>
                      </a:schemeClr>
                    </a:solidFill>
                  </a:tcPr>
                </a:tc>
                <a:tc>
                  <a:txBody>
                    <a:bodyPr/>
                    <a:lstStyle/>
                    <a:p>
                      <a:pPr>
                        <a:buNone/>
                      </a:pPr>
                      <a:r>
                        <a:rPr lang="en-US" sz="1100"/>
                        <a:t>Scheduled based on availability</a:t>
                      </a:r>
                    </a:p>
                  </a:txBody>
                  <a:tcPr anchor="ctr">
                    <a:lnL>
                      <a:noFill/>
                    </a:lnL>
                    <a:lnR>
                      <a:noFill/>
                    </a:lnR>
                    <a:lnT>
                      <a:noFill/>
                    </a:lnT>
                    <a:lnB>
                      <a:noFill/>
                    </a:lnB>
                    <a:solidFill>
                      <a:schemeClr val="accent5">
                        <a:lumMod val="20000"/>
                        <a:lumOff val="80000"/>
                      </a:schemeClr>
                    </a:solidFill>
                  </a:tcPr>
                </a:tc>
                <a:extLst>
                  <a:ext uri="{0D108BD9-81ED-4DB2-BD59-A6C34878D82A}">
                    <a16:rowId xmlns:a16="http://schemas.microsoft.com/office/drawing/2014/main" val="3553565582"/>
                  </a:ext>
                </a:extLst>
              </a:tr>
            </a:tbl>
          </a:graphicData>
        </a:graphic>
      </p:graphicFrame>
    </p:spTree>
    <p:extLst>
      <p:ext uri="{BB962C8B-B14F-4D97-AF65-F5344CB8AC3E}">
        <p14:creationId xmlns:p14="http://schemas.microsoft.com/office/powerpoint/2010/main" val="300105172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xxxxxxx's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mj-lt"/>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mj-lt"/>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mj-lt"/>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1737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mj-lt"/>
                <a:ea typeface="+mn-ea"/>
                <a:cs typeface="+mn-cs"/>
              </a:rPr>
              <a:t>PHASE 2</a:t>
            </a:r>
            <a:br>
              <a:rPr kumimoji="0" lang="en-US" sz="4000" b="0" i="0" u="none" strike="noStrike" kern="1200" cap="none" normalizeH="0" noProof="0">
                <a:ln>
                  <a:noFill/>
                </a:ln>
                <a:solidFill>
                  <a:srgbClr val="8EC26A"/>
                </a:solidFill>
                <a:effectLst/>
                <a:uLnTx/>
                <a:uFillTx/>
                <a:latin typeface="+mj-lt"/>
                <a:ea typeface="+mn-ea"/>
                <a:cs typeface="+mn-cs"/>
              </a:rPr>
            </a:br>
            <a:r>
              <a:rPr kumimoji="0" lang="en-US" sz="1100" b="0" i="0" u="none" strike="noStrike" kern="1200" cap="none" normalizeH="0" noProof="0">
                <a:ln>
                  <a:noFill/>
                </a:ln>
                <a:solidFill>
                  <a:srgbClr val="8EC26A"/>
                </a:solidFill>
                <a:effectLst/>
                <a:uLnTx/>
                <a:uFillTx/>
                <a:latin typeface="+mj-lt"/>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mj-lt"/>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mj-lt"/>
                <a:ea typeface="+mn-ea"/>
                <a:cs typeface="+mn-cs"/>
              </a:rPr>
              <a:t>PHASE 3</a:t>
            </a:r>
            <a:br>
              <a:rPr kumimoji="0" lang="en-US" sz="4000" b="0" i="0" u="none" strike="noStrike" kern="1200" cap="none" normalizeH="0" noProof="0">
                <a:ln>
                  <a:noFill/>
                </a:ln>
                <a:solidFill>
                  <a:srgbClr val="FFC80C"/>
                </a:solidFill>
                <a:effectLst/>
                <a:uLnTx/>
                <a:uFillTx/>
                <a:latin typeface="+mj-lt"/>
                <a:ea typeface="+mn-ea"/>
                <a:cs typeface="+mn-cs"/>
              </a:rPr>
            </a:br>
            <a:r>
              <a:rPr kumimoji="0" lang="en-US" sz="1100" b="0" i="0" u="none" strike="noStrike" kern="1200" cap="none" normalizeH="0" noProof="0">
                <a:ln>
                  <a:noFill/>
                </a:ln>
                <a:solidFill>
                  <a:srgbClr val="FFC80C"/>
                </a:solidFill>
                <a:effectLst/>
                <a:uLnTx/>
                <a:uFillTx/>
                <a:latin typeface="+mj-lt"/>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17375"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mj-lt"/>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mj-lt"/>
                <a:ea typeface="+mn-ea"/>
                <a:cs typeface="+mn-cs"/>
              </a:rPr>
            </a:br>
            <a:r>
              <a:rPr kumimoji="0" lang="en-US" sz="1100" b="0" i="0" u="none" strike="noStrike" kern="1200" cap="none" normalizeH="0" noProof="0">
                <a:ln>
                  <a:noFill/>
                </a:ln>
                <a:solidFill>
                  <a:schemeClr val="accent5">
                    <a:lumMod val="75000"/>
                  </a:schemeClr>
                </a:solidFill>
                <a:effectLst/>
                <a:uLnTx/>
                <a:uFillTx/>
                <a:latin typeface="+mj-lt"/>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Roadmap</a:t>
            </a:r>
          </a:p>
        </p:txBody>
      </p:sp>
    </p:spTree>
    <p:extLst>
      <p:ext uri="{BB962C8B-B14F-4D97-AF65-F5344CB8AC3E}">
        <p14:creationId xmlns:p14="http://schemas.microsoft.com/office/powerpoint/2010/main" val="99927378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C75197"/>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ld Gesture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58132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ALTERNATES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156204828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6E5FB-B0A4-17F2-1DD1-44AD4923D1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E143C8-8409-691F-EBA4-06EBB9710ED5}"/>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7D48D5D6-0197-032D-B643-AAC7387EEB84}"/>
              </a:ext>
            </a:extLst>
          </p:cNvPr>
          <p:cNvSpPr txBox="1"/>
          <p:nvPr/>
        </p:nvSpPr>
        <p:spPr>
          <a:xfrm>
            <a:off x="345440" y="428506"/>
            <a:ext cx="6245919" cy="954107"/>
          </a:xfrm>
          <a:prstGeom prst="rect">
            <a:avLst/>
          </a:prstGeom>
          <a:noFill/>
        </p:spPr>
        <p:txBody>
          <a:bodyPr wrap="square" rtlCol="0">
            <a:spAutoFit/>
          </a:bodyPr>
          <a:lstStyle/>
          <a:p>
            <a:r>
              <a:rPr lang="en-US" sz="2800"/>
              <a:t>These pages and MORE are in the </a:t>
            </a:r>
            <a:r>
              <a:rPr lang="en-US" sz="2800">
                <a:hlinkClick r:id="rId3"/>
              </a:rPr>
              <a:t>Playground</a:t>
            </a:r>
            <a:endParaRPr lang="en-US" sz="2800"/>
          </a:p>
        </p:txBody>
      </p:sp>
    </p:spTree>
    <p:extLst>
      <p:ext uri="{BB962C8B-B14F-4D97-AF65-F5344CB8AC3E}">
        <p14:creationId xmlns:p14="http://schemas.microsoft.com/office/powerpoint/2010/main" val="367926945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Tree Stump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801766" y="1581330"/>
            <a:ext cx="1254468" cy="1254468"/>
          </a:xfrm>
          <a:prstGeom prst="rect">
            <a:avLst/>
          </a:prstGeom>
          <a:effectLst/>
        </p:spPr>
      </p:pic>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CHANGE LOG</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89585565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a:spLocks noGrp="1" noRot="1" noMove="1" noResize="1" noEditPoints="1" noAdjustHandles="1" noChangeArrowheads="1" noChangeShapeType="1"/>
          </p:cNvSpPr>
          <p:nvPr/>
        </p:nvSpPr>
        <p:spPr>
          <a:xfrm>
            <a:off x="0" y="0"/>
            <a:ext cx="6858000" cy="9144000"/>
          </a:xfrm>
          <a:prstGeom prst="rect">
            <a:avLst/>
          </a:prstGeom>
          <a:solidFill>
            <a:schemeClr val="accent4">
              <a:lumMod val="20000"/>
              <a:lumOff val="80000"/>
            </a:schemeClr>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
        <p:nvSpPr>
          <p:cNvPr id="4" name="TextBox 3">
            <a:extLst>
              <a:ext uri="{FF2B5EF4-FFF2-40B4-BE49-F238E27FC236}">
                <a16:creationId xmlns:a16="http://schemas.microsoft.com/office/drawing/2014/main" id="{DF544EFB-E09D-7E2C-E2E4-3BE5C460DDA8}"/>
              </a:ext>
            </a:extLst>
          </p:cNvPr>
          <p:cNvSpPr txBox="1"/>
          <p:nvPr/>
        </p:nvSpPr>
        <p:spPr>
          <a:xfrm>
            <a:off x="593920" y="712302"/>
            <a:ext cx="5670159" cy="2954655"/>
          </a:xfrm>
          <a:prstGeom prst="rect">
            <a:avLst/>
          </a:prstGeom>
          <a:noFill/>
        </p:spPr>
        <p:txBody>
          <a:bodyPr wrap="square" rtlCol="0">
            <a:spAutoFit/>
          </a:bodyPr>
          <a:lstStyle/>
          <a:p>
            <a:r>
              <a:rPr lang="en-US"/>
              <a:t>10/07/2024</a:t>
            </a:r>
          </a:p>
          <a:p>
            <a:pPr marL="171450" indent="-171450">
              <a:buFont typeface="Arial" panose="020B0604020202020204" pitchFamily="34" charset="0"/>
              <a:buChar char="•"/>
            </a:pPr>
            <a:r>
              <a:rPr lang="en-US" sz="1200"/>
              <a:t>Added Lesson Builder template pages</a:t>
            </a:r>
          </a:p>
          <a:p>
            <a:pPr marL="171450" indent="-171450">
              <a:buFont typeface="Arial" panose="020B0604020202020204" pitchFamily="34" charset="0"/>
              <a:buChar char="•"/>
            </a:pPr>
            <a:r>
              <a:rPr lang="en-US" sz="1200"/>
              <a:t>Added Lesson builder feature box slide 106</a:t>
            </a:r>
          </a:p>
          <a:p>
            <a:pPr marL="285750" indent="-285750">
              <a:buFontTx/>
              <a:buChar char="-"/>
            </a:pPr>
            <a:endParaRPr lang="en-US"/>
          </a:p>
          <a:p>
            <a:r>
              <a:rPr lang="en-US"/>
              <a:t>07/24/2024</a:t>
            </a:r>
            <a:endParaRPr lang="en-US" sz="1800"/>
          </a:p>
          <a:p>
            <a:pPr marL="171450" indent="-171450">
              <a:buFont typeface="Arial" panose="020B0604020202020204" pitchFamily="34" charset="0"/>
              <a:buChar char="•"/>
            </a:pPr>
            <a:r>
              <a:rPr lang="en-US" sz="1200"/>
              <a:t>Created double-page spread for Lesson Mockup; moved single page mockup to “Alternates” section</a:t>
            </a:r>
          </a:p>
          <a:p>
            <a:endParaRPr lang="en-US"/>
          </a:p>
          <a:p>
            <a:r>
              <a:rPr lang="en-US"/>
              <a:t>07/09/2024</a:t>
            </a:r>
            <a:endParaRPr lang="en-US" sz="1200"/>
          </a:p>
          <a:p>
            <a:pPr marL="171450" indent="-171450">
              <a:buFont typeface="Arial" panose="020B0604020202020204" pitchFamily="34" charset="0"/>
              <a:buChar char="•"/>
            </a:pPr>
            <a:r>
              <a:rPr lang="en-US" sz="1200"/>
              <a:t>Created “Alternates” section</a:t>
            </a:r>
          </a:p>
          <a:p>
            <a:pPr marL="171450" indent="-171450">
              <a:buFont typeface="Arial" panose="020B0604020202020204" pitchFamily="34" charset="0"/>
              <a:buChar char="•"/>
            </a:pPr>
            <a:r>
              <a:rPr lang="en-US" sz="1200"/>
              <a:t>Created Indoor versions of Virtual Environment pages</a:t>
            </a:r>
          </a:p>
          <a:p>
            <a:pPr marL="171450" indent="-171450">
              <a:buFont typeface="Arial" panose="020B0604020202020204" pitchFamily="34" charset="0"/>
              <a:buChar char="•"/>
            </a:pPr>
            <a:r>
              <a:rPr lang="en-US" sz="1200"/>
              <a:t>Moved duplicate Case Study pages to “Old” section</a:t>
            </a:r>
          </a:p>
          <a:p>
            <a:pPr marL="171450" indent="-171450">
              <a:buFont typeface="Arial" panose="020B0604020202020204" pitchFamily="34" charset="0"/>
              <a:buChar char="•"/>
            </a:pPr>
            <a:r>
              <a:rPr lang="en-US" sz="1200"/>
              <a:t>Individual page edits below:</a:t>
            </a:r>
          </a:p>
        </p:txBody>
      </p:sp>
      <p:graphicFrame>
        <p:nvGraphicFramePr>
          <p:cNvPr id="5" name="Table 4">
            <a:extLst>
              <a:ext uri="{FF2B5EF4-FFF2-40B4-BE49-F238E27FC236}">
                <a16:creationId xmlns:a16="http://schemas.microsoft.com/office/drawing/2014/main" id="{4A3A0394-BFCA-7D74-E601-D401FBBB1BF8}"/>
              </a:ext>
            </a:extLst>
          </p:cNvPr>
          <p:cNvGraphicFramePr>
            <a:graphicFrameLocks noGrp="1"/>
          </p:cNvGraphicFramePr>
          <p:nvPr>
            <p:extLst>
              <p:ext uri="{D42A27DB-BD31-4B8C-83A1-F6EECF244321}">
                <p14:modId xmlns:p14="http://schemas.microsoft.com/office/powerpoint/2010/main" val="4158035885"/>
              </p:ext>
            </p:extLst>
          </p:nvPr>
        </p:nvGraphicFramePr>
        <p:xfrm>
          <a:off x="593920" y="3732555"/>
          <a:ext cx="5670159" cy="4617720"/>
        </p:xfrm>
        <a:graphic>
          <a:graphicData uri="http://schemas.openxmlformats.org/drawingml/2006/table">
            <a:tbl>
              <a:tblPr firstRow="1" bandRow="1">
                <a:tableStyleId>{5C22544A-7EE6-4342-B048-85BDC9FD1C3A}</a:tableStyleId>
              </a:tblPr>
              <a:tblGrid>
                <a:gridCol w="464859">
                  <a:extLst>
                    <a:ext uri="{9D8B030D-6E8A-4147-A177-3AD203B41FA5}">
                      <a16:colId xmlns:a16="http://schemas.microsoft.com/office/drawing/2014/main" val="312239768"/>
                    </a:ext>
                  </a:extLst>
                </a:gridCol>
                <a:gridCol w="1576054">
                  <a:extLst>
                    <a:ext uri="{9D8B030D-6E8A-4147-A177-3AD203B41FA5}">
                      <a16:colId xmlns:a16="http://schemas.microsoft.com/office/drawing/2014/main" val="3892417625"/>
                    </a:ext>
                  </a:extLst>
                </a:gridCol>
                <a:gridCol w="3629246">
                  <a:extLst>
                    <a:ext uri="{9D8B030D-6E8A-4147-A177-3AD203B41FA5}">
                      <a16:colId xmlns:a16="http://schemas.microsoft.com/office/drawing/2014/main" val="2834280998"/>
                    </a:ext>
                  </a:extLst>
                </a:gridCol>
              </a:tblGrid>
              <a:tr h="0">
                <a:tc>
                  <a:txBody>
                    <a:bodyPr/>
                    <a:lstStyle/>
                    <a:p>
                      <a:r>
                        <a:rPr lang="en-US" sz="1100"/>
                        <a:t>Slide</a:t>
                      </a:r>
                    </a:p>
                  </a:txBody>
                  <a:tcPr/>
                </a:tc>
                <a:tc>
                  <a:txBody>
                    <a:bodyPr/>
                    <a:lstStyle/>
                    <a:p>
                      <a:r>
                        <a:rPr lang="en-US" sz="1100"/>
                        <a:t>Title</a:t>
                      </a:r>
                    </a:p>
                  </a:txBody>
                  <a:tcPr/>
                </a:tc>
                <a:tc>
                  <a:txBody>
                    <a:bodyPr/>
                    <a:lstStyle/>
                    <a:p>
                      <a:r>
                        <a:rPr lang="en-US" sz="1100"/>
                        <a:t>Description</a:t>
                      </a:r>
                    </a:p>
                  </a:txBody>
                  <a:tcPr/>
                </a:tc>
                <a:extLst>
                  <a:ext uri="{0D108BD9-81ED-4DB2-BD59-A6C34878D82A}">
                    <a16:rowId xmlns:a16="http://schemas.microsoft.com/office/drawing/2014/main" val="2845116204"/>
                  </a:ext>
                </a:extLst>
              </a:tr>
              <a:tr h="0">
                <a:tc>
                  <a:txBody>
                    <a:bodyPr/>
                    <a:lstStyle/>
                    <a:p>
                      <a:pPr algn="ctr"/>
                      <a:r>
                        <a:rPr lang="en-US"/>
                        <a:t>02</a:t>
                      </a:r>
                    </a:p>
                  </a:txBody>
                  <a:tcPr/>
                </a:tc>
                <a:tc>
                  <a:txBody>
                    <a:bodyPr/>
                    <a:lstStyle/>
                    <a:p>
                      <a:r>
                        <a:rPr lang="en-US" sz="1000"/>
                        <a:t>Contents</a:t>
                      </a:r>
                    </a:p>
                  </a:txBody>
                  <a:tcPr anchor="ctr"/>
                </a:tc>
                <a:tc>
                  <a:txBody>
                    <a:bodyPr/>
                    <a:lstStyle/>
                    <a:p>
                      <a:r>
                        <a:rPr lang="en-US" sz="1000"/>
                        <a:t>Updated items &amp; page numbers, ADDED LINKS</a:t>
                      </a:r>
                    </a:p>
                  </a:txBody>
                  <a:tcPr anchor="ctr"/>
                </a:tc>
                <a:extLst>
                  <a:ext uri="{0D108BD9-81ED-4DB2-BD59-A6C34878D82A}">
                    <a16:rowId xmlns:a16="http://schemas.microsoft.com/office/drawing/2014/main" val="2014676338"/>
                  </a:ext>
                </a:extLst>
              </a:tr>
              <a:tr h="0">
                <a:tc>
                  <a:txBody>
                    <a:bodyPr/>
                    <a:lstStyle/>
                    <a:p>
                      <a:pPr algn="ctr"/>
                      <a:r>
                        <a:rPr lang="en-US"/>
                        <a:t>08</a:t>
                      </a:r>
                    </a:p>
                  </a:txBody>
                  <a:tcPr/>
                </a:tc>
                <a:tc>
                  <a:txBody>
                    <a:bodyPr/>
                    <a:lstStyle/>
                    <a:p>
                      <a:r>
                        <a:rPr lang="en-US" sz="1000"/>
                        <a:t>Simulator Foundation</a:t>
                      </a:r>
                    </a:p>
                  </a:txBody>
                  <a:tcPr anchor="ctr"/>
                </a:tc>
                <a:tc>
                  <a:txBody>
                    <a:bodyPr/>
                    <a:lstStyle/>
                    <a:p>
                      <a:r>
                        <a:rPr lang="en-US" sz="1000"/>
                        <a:t>Simplified formatting; moved extra boxes to “Alternates” section</a:t>
                      </a:r>
                    </a:p>
                  </a:txBody>
                  <a:tcPr anchor="ctr"/>
                </a:tc>
                <a:extLst>
                  <a:ext uri="{0D108BD9-81ED-4DB2-BD59-A6C34878D82A}">
                    <a16:rowId xmlns:a16="http://schemas.microsoft.com/office/drawing/2014/main" val="499708869"/>
                  </a:ext>
                </a:extLst>
              </a:tr>
              <a:tr h="0">
                <a:tc>
                  <a:txBody>
                    <a:bodyPr/>
                    <a:lstStyle/>
                    <a:p>
                      <a:pPr algn="ctr"/>
                      <a:r>
                        <a:rPr lang="en-US"/>
                        <a:t>32</a:t>
                      </a:r>
                    </a:p>
                  </a:txBody>
                  <a:tcPr/>
                </a:tc>
                <a:tc>
                  <a:txBody>
                    <a:bodyPr/>
                    <a:lstStyle/>
                    <a:p>
                      <a:r>
                        <a:rPr lang="en-US" sz="1000"/>
                        <a:t>Multi-User Training</a:t>
                      </a:r>
                    </a:p>
                  </a:txBody>
                  <a:tcPr anchor="ctr"/>
                </a:tc>
                <a:tc>
                  <a:txBody>
                    <a:bodyPr/>
                    <a:lstStyle/>
                    <a:p>
                      <a:r>
                        <a:rPr lang="en-US" sz="1000"/>
                        <a:t>Added a callout note re: yearly support at the bottom</a:t>
                      </a:r>
                    </a:p>
                  </a:txBody>
                  <a:tcPr anchor="ctr"/>
                </a:tc>
                <a:extLst>
                  <a:ext uri="{0D108BD9-81ED-4DB2-BD59-A6C34878D82A}">
                    <a16:rowId xmlns:a16="http://schemas.microsoft.com/office/drawing/2014/main" val="3802715629"/>
                  </a:ext>
                </a:extLst>
              </a:tr>
              <a:tr h="0">
                <a:tc>
                  <a:txBody>
                    <a:bodyPr/>
                    <a:lstStyle/>
                    <a:p>
                      <a:pPr algn="ctr"/>
                      <a:r>
                        <a:rPr lang="en-US"/>
                        <a:t>40</a:t>
                      </a:r>
                    </a:p>
                  </a:txBody>
                  <a:tcPr/>
                </a:tc>
                <a:tc>
                  <a:txBody>
                    <a:bodyPr/>
                    <a:lstStyle/>
                    <a:p>
                      <a:r>
                        <a:rPr lang="en-US" sz="1000"/>
                        <a:t>Lesson Definition</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065133745"/>
                  </a:ext>
                </a:extLst>
              </a:tr>
              <a:tr h="0">
                <a:tc>
                  <a:txBody>
                    <a:bodyPr/>
                    <a:lstStyle/>
                    <a:p>
                      <a:pPr algn="ctr"/>
                      <a:r>
                        <a:rPr lang="en-US"/>
                        <a:t>41</a:t>
                      </a:r>
                    </a:p>
                  </a:txBody>
                  <a:tcPr/>
                </a:tc>
                <a:tc>
                  <a:txBody>
                    <a:bodyPr/>
                    <a:lstStyle/>
                    <a:p>
                      <a:r>
                        <a:rPr lang="en-US" sz="1000"/>
                        <a:t>Lesson List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1870513988"/>
                  </a:ext>
                </a:extLst>
              </a:tr>
              <a:tr h="0">
                <a:tc>
                  <a:txBody>
                    <a:bodyPr/>
                    <a:lstStyle/>
                    <a:p>
                      <a:pPr algn="ctr"/>
                      <a:r>
                        <a:rPr lang="en-US"/>
                        <a:t>42</a:t>
                      </a:r>
                    </a:p>
                  </a:txBody>
                  <a:tcPr/>
                </a:tc>
                <a:tc>
                  <a:txBody>
                    <a:bodyPr/>
                    <a:lstStyle/>
                    <a:p>
                      <a:r>
                        <a:rPr lang="en-US" sz="1000"/>
                        <a:t>Lesson Example</a:t>
                      </a:r>
                    </a:p>
                  </a:txBody>
                  <a:tcPr anchor="ctr"/>
                </a:tc>
                <a:tc>
                  <a:txBody>
                    <a:bodyPr/>
                    <a:lstStyle/>
                    <a:p>
                      <a:r>
                        <a:rPr lang="en-US" sz="1000"/>
                        <a:t>Updated template; moved old version to “Old” section</a:t>
                      </a:r>
                    </a:p>
                  </a:txBody>
                  <a:tcPr anchor="ctr"/>
                </a:tc>
                <a:extLst>
                  <a:ext uri="{0D108BD9-81ED-4DB2-BD59-A6C34878D82A}">
                    <a16:rowId xmlns:a16="http://schemas.microsoft.com/office/drawing/2014/main" val="4151259680"/>
                  </a:ext>
                </a:extLst>
              </a:tr>
              <a:tr h="0">
                <a:tc>
                  <a:txBody>
                    <a:bodyPr/>
                    <a:lstStyle/>
                    <a:p>
                      <a:pPr algn="ctr"/>
                      <a:r>
                        <a:rPr lang="en-US"/>
                        <a:t>43</a:t>
                      </a:r>
                    </a:p>
                  </a:txBody>
                  <a:tcPr/>
                </a:tc>
                <a:tc>
                  <a:txBody>
                    <a:bodyPr/>
                    <a:lstStyle/>
                    <a:p>
                      <a:r>
                        <a:rPr lang="en-US" sz="1000"/>
                        <a:t>Lesson Example cont’d</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template; moved old version to “Old” section</a:t>
                      </a:r>
                    </a:p>
                  </a:txBody>
                  <a:tcPr anchor="ctr"/>
                </a:tc>
                <a:extLst>
                  <a:ext uri="{0D108BD9-81ED-4DB2-BD59-A6C34878D82A}">
                    <a16:rowId xmlns:a16="http://schemas.microsoft.com/office/drawing/2014/main" val="3699805997"/>
                  </a:ext>
                </a:extLst>
              </a:tr>
              <a:tr h="0">
                <a:tc>
                  <a:txBody>
                    <a:bodyPr/>
                    <a:lstStyle/>
                    <a:p>
                      <a:pPr algn="ctr"/>
                      <a:r>
                        <a:rPr lang="en-US"/>
                        <a:t>50</a:t>
                      </a:r>
                    </a:p>
                  </a:txBody>
                  <a:tcPr/>
                </a:tc>
                <a:tc>
                  <a:txBody>
                    <a:bodyPr/>
                    <a:lstStyle/>
                    <a:p>
                      <a:r>
                        <a:rPr lang="en-US" sz="1000"/>
                        <a:t>Simulator ROI</a:t>
                      </a:r>
                    </a:p>
                  </a:txBody>
                  <a:tcPr anchor="ctr"/>
                </a:tc>
                <a:tc>
                  <a:txBody>
                    <a:bodyPr/>
                    <a:lstStyle/>
                    <a:p>
                      <a:r>
                        <a:rPr lang="en-US" sz="1000"/>
                        <a:t>Updated slide title</a:t>
                      </a:r>
                    </a:p>
                  </a:txBody>
                  <a:tcPr anchor="ctr"/>
                </a:tc>
                <a:extLst>
                  <a:ext uri="{0D108BD9-81ED-4DB2-BD59-A6C34878D82A}">
                    <a16:rowId xmlns:a16="http://schemas.microsoft.com/office/drawing/2014/main" val="1360197001"/>
                  </a:ext>
                </a:extLst>
              </a:tr>
              <a:tr h="0">
                <a:tc>
                  <a:txBody>
                    <a:bodyPr/>
                    <a:lstStyle/>
                    <a:p>
                      <a:pPr algn="ctr"/>
                      <a:r>
                        <a:rPr lang="en-US"/>
                        <a:t>55</a:t>
                      </a:r>
                    </a:p>
                  </a:txBody>
                  <a:tcPr/>
                </a:tc>
                <a:tc>
                  <a:txBody>
                    <a:bodyPr/>
                    <a:lstStyle/>
                    <a:p>
                      <a:r>
                        <a:rPr lang="en-US" sz="1000"/>
                        <a:t>Project Example: Schedule Management</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1960255836"/>
                  </a:ext>
                </a:extLst>
              </a:tr>
              <a:tr h="0">
                <a:tc>
                  <a:txBody>
                    <a:bodyPr/>
                    <a:lstStyle/>
                    <a:p>
                      <a:pPr algn="ctr"/>
                      <a:r>
                        <a:rPr lang="en-US"/>
                        <a:t>56</a:t>
                      </a:r>
                    </a:p>
                  </a:txBody>
                  <a:tcPr/>
                </a:tc>
                <a:tc>
                  <a:txBody>
                    <a:bodyPr/>
                    <a:lstStyle/>
                    <a:p>
                      <a:r>
                        <a:rPr lang="en-US" sz="1000"/>
                        <a:t>Project Example: Milestone Tracking</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7875060"/>
                  </a:ext>
                </a:extLst>
              </a:tr>
              <a:tr h="0">
                <a:tc>
                  <a:txBody>
                    <a:bodyPr/>
                    <a:lstStyle/>
                    <a:p>
                      <a:pPr algn="ctr"/>
                      <a:r>
                        <a:rPr lang="en-US"/>
                        <a:t>73</a:t>
                      </a:r>
                    </a:p>
                  </a:txBody>
                  <a:tcPr/>
                </a:tc>
                <a:tc>
                  <a:txBody>
                    <a:bodyPr/>
                    <a:lstStyle/>
                    <a:p>
                      <a:r>
                        <a:rPr lang="en-US" sz="1000"/>
                        <a:t>Somero Enterprises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190956046"/>
                  </a:ext>
                </a:extLst>
              </a:tr>
              <a:tr h="0">
                <a:tc>
                  <a:txBody>
                    <a:bodyPr/>
                    <a:lstStyle/>
                    <a:p>
                      <a:pPr algn="ctr"/>
                      <a:r>
                        <a:rPr lang="en-US"/>
                        <a:t>74</a:t>
                      </a:r>
                    </a:p>
                  </a:txBody>
                  <a:tcPr/>
                </a:tc>
                <a:tc>
                  <a:txBody>
                    <a:bodyPr/>
                    <a:lstStyle/>
                    <a:p>
                      <a:r>
                        <a:rPr lang="en-US" sz="1000"/>
                        <a:t>Trumpf Inc</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3647100094"/>
                  </a:ext>
                </a:extLst>
              </a:tr>
              <a:tr h="0">
                <a:tc>
                  <a:txBody>
                    <a:bodyPr/>
                    <a:lstStyle/>
                    <a:p>
                      <a:pPr algn="ctr"/>
                      <a:r>
                        <a:rPr lang="en-US"/>
                        <a:t>79</a:t>
                      </a:r>
                    </a:p>
                  </a:txBody>
                  <a:tcPr/>
                </a:tc>
                <a:tc>
                  <a:txBody>
                    <a:bodyPr/>
                    <a:lstStyle/>
                    <a:p>
                      <a:r>
                        <a:rPr lang="en-US" sz="1000"/>
                        <a:t>JLG Industries</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t>Updated slide title</a:t>
                      </a:r>
                    </a:p>
                  </a:txBody>
                  <a:tcPr anchor="ctr"/>
                </a:tc>
                <a:extLst>
                  <a:ext uri="{0D108BD9-81ED-4DB2-BD59-A6C34878D82A}">
                    <a16:rowId xmlns:a16="http://schemas.microsoft.com/office/drawing/2014/main" val="4039891138"/>
                  </a:ext>
                </a:extLst>
              </a:tr>
              <a:tr h="0">
                <a:tc>
                  <a:txBody>
                    <a:bodyPr/>
                    <a:lstStyle/>
                    <a:p>
                      <a:endParaRPr lang="en-US"/>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956610216"/>
                  </a:ext>
                </a:extLst>
              </a:tr>
            </a:tbl>
          </a:graphicData>
        </a:graphic>
      </p:graphicFrame>
    </p:spTree>
    <p:extLst>
      <p:ext uri="{BB962C8B-B14F-4D97-AF65-F5344CB8AC3E}">
        <p14:creationId xmlns:p14="http://schemas.microsoft.com/office/powerpoint/2010/main" val="367978006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5781554"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 Foundation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Extras</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pSp>
        <p:nvGrpSpPr>
          <p:cNvPr id="28" name="Box placement">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8" name="multi-user comms">
            <a:extLst>
              <a:ext uri="{FF2B5EF4-FFF2-40B4-BE49-F238E27FC236}">
                <a16:creationId xmlns:a16="http://schemas.microsoft.com/office/drawing/2014/main" id="{A0CA8B2D-8527-7A9E-078A-78D71974FD74}"/>
              </a:ext>
            </a:extLst>
          </p:cNvPr>
          <p:cNvGrpSpPr/>
          <p:nvPr/>
        </p:nvGrpSpPr>
        <p:grpSpPr>
          <a:xfrm>
            <a:off x="4572683" y="6562177"/>
            <a:ext cx="1828800" cy="1828800"/>
            <a:chOff x="2511235" y="6568730"/>
            <a:chExt cx="1828800" cy="1828800"/>
          </a:xfrm>
        </p:grpSpPr>
        <p:sp>
          <p:nvSpPr>
            <p:cNvPr id="9" name="multi-user comm text">
              <a:extLst>
                <a:ext uri="{FF2B5EF4-FFF2-40B4-BE49-F238E27FC236}">
                  <a16:creationId xmlns:a16="http://schemas.microsoft.com/office/drawing/2014/main" id="{D72D557A-ADB6-2992-09F8-1C143870680E}"/>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COMMS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Reach-back capability for field technicians to work with home-office subject matter experts.</a:t>
              </a:r>
            </a:p>
          </p:txBody>
        </p:sp>
        <p:pic>
          <p:nvPicPr>
            <p:cNvPr id="12" name="multi-user comm icon" descr="Users outline">
              <a:extLst>
                <a:ext uri="{FF2B5EF4-FFF2-40B4-BE49-F238E27FC236}">
                  <a16:creationId xmlns:a16="http://schemas.microsoft.com/office/drawing/2014/main" id="{7E167998-3F31-2952-00E5-6DDE3B9DAAE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3" name="multi-user training">
            <a:extLst>
              <a:ext uri="{FF2B5EF4-FFF2-40B4-BE49-F238E27FC236}">
                <a16:creationId xmlns:a16="http://schemas.microsoft.com/office/drawing/2014/main" id="{49A71933-8464-D768-BBE2-B57B67CA4DDE}"/>
              </a:ext>
            </a:extLst>
          </p:cNvPr>
          <p:cNvGrpSpPr/>
          <p:nvPr/>
        </p:nvGrpSpPr>
        <p:grpSpPr>
          <a:xfrm>
            <a:off x="2443762" y="6568643"/>
            <a:ext cx="1828800" cy="1828800"/>
            <a:chOff x="2511235" y="6568730"/>
            <a:chExt cx="1828800" cy="1828800"/>
          </a:xfrm>
        </p:grpSpPr>
        <p:sp>
          <p:nvSpPr>
            <p:cNvPr id="6" name="multi-user training text">
              <a:extLst>
                <a:ext uri="{FF2B5EF4-FFF2-40B4-BE49-F238E27FC236}">
                  <a16:creationId xmlns:a16="http://schemas.microsoft.com/office/drawing/2014/main" id="{2FCB3D6B-D29B-D339-887C-384AA3AE06B2}"/>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Multi-User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Multiple users sharing a virtual environment fosters collaboration and real-time interaction. </a:t>
              </a:r>
            </a:p>
          </p:txBody>
        </p:sp>
        <p:pic>
          <p:nvPicPr>
            <p:cNvPr id="7" name="multi-user training icon" descr="Users outline">
              <a:extLst>
                <a:ext uri="{FF2B5EF4-FFF2-40B4-BE49-F238E27FC236}">
                  <a16:creationId xmlns:a16="http://schemas.microsoft.com/office/drawing/2014/main" id="{96891A59-63B5-18AA-4633-4253A1E2A5A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65" name="system integration">
            <a:extLst>
              <a:ext uri="{FF2B5EF4-FFF2-40B4-BE49-F238E27FC236}">
                <a16:creationId xmlns:a16="http://schemas.microsoft.com/office/drawing/2014/main" id="{7B34AC5F-A544-7EC6-CECA-10B8BF3C66B3}"/>
              </a:ext>
            </a:extLst>
          </p:cNvPr>
          <p:cNvGrpSpPr/>
          <p:nvPr/>
        </p:nvGrpSpPr>
        <p:grpSpPr>
          <a:xfrm>
            <a:off x="4585381" y="4491270"/>
            <a:ext cx="1828800" cy="1828800"/>
            <a:chOff x="4565663" y="6568730"/>
            <a:chExt cx="1828800" cy="1828800"/>
          </a:xfrm>
        </p:grpSpPr>
        <p:sp>
          <p:nvSpPr>
            <p:cNvPr id="68" name="system integration text">
              <a:extLst>
                <a:ext uri="{FF2B5EF4-FFF2-40B4-BE49-F238E27FC236}">
                  <a16:creationId xmlns:a16="http://schemas.microsoft.com/office/drawing/2014/main" id="{A1CF98D7-311A-808D-3DEA-B7E30A68AEDE}"/>
                </a:ext>
              </a:extLst>
            </p:cNvPr>
            <p:cNvSpPr>
              <a:spLocks/>
            </p:cNvSpPr>
            <p:nvPr/>
          </p:nvSpPr>
          <p:spPr>
            <a:xfrm>
              <a:off x="4565663"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System Integration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Combine CRM system connectivity with the introduction of telepresence capabilities.</a:t>
              </a:r>
            </a:p>
          </p:txBody>
        </p:sp>
        <p:pic>
          <p:nvPicPr>
            <p:cNvPr id="69" name="system integration icon" descr="Graduation cap outline">
              <a:extLst>
                <a:ext uri="{FF2B5EF4-FFF2-40B4-BE49-F238E27FC236}">
                  <a16:creationId xmlns:a16="http://schemas.microsoft.com/office/drawing/2014/main" id="{851D4758-72F3-5233-AFCF-53975B8C861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72622" y="6626969"/>
              <a:ext cx="779953" cy="779953"/>
            </a:xfrm>
            <a:prstGeom prst="rect">
              <a:avLst/>
            </a:prstGeom>
          </p:spPr>
        </p:pic>
      </p:grpSp>
      <p:grpSp>
        <p:nvGrpSpPr>
          <p:cNvPr id="77" name="New Box Needs Name">
            <a:extLst>
              <a:ext uri="{FF2B5EF4-FFF2-40B4-BE49-F238E27FC236}">
                <a16:creationId xmlns:a16="http://schemas.microsoft.com/office/drawing/2014/main" id="{F675E77C-FC20-0634-E432-E4B72E18C37E}"/>
              </a:ext>
            </a:extLst>
          </p:cNvPr>
          <p:cNvGrpSpPr/>
          <p:nvPr/>
        </p:nvGrpSpPr>
        <p:grpSpPr>
          <a:xfrm>
            <a:off x="434922" y="6572744"/>
            <a:ext cx="1828800" cy="1828800"/>
            <a:chOff x="450182" y="2467252"/>
            <a:chExt cx="1828800" cy="1828800"/>
          </a:xfrm>
        </p:grpSpPr>
        <p:sp>
          <p:nvSpPr>
            <p:cNvPr id="78" name="descriptive name text">
              <a:extLst>
                <a:ext uri="{FF2B5EF4-FFF2-40B4-BE49-F238E27FC236}">
                  <a16:creationId xmlns:a16="http://schemas.microsoft.com/office/drawing/2014/main" id="{8F0FA5B8-E3AC-663E-42F4-B5CAA064EEE5}"/>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Type New Title Here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Type new short description here. Right-click on icon and select Change Graphic &gt; From Icons.</a:t>
              </a:r>
            </a:p>
          </p:txBody>
        </p:sp>
        <p:pic>
          <p:nvPicPr>
            <p:cNvPr id="79" name="descriptive name icon" descr="Ghost outline">
              <a:extLst>
                <a:ext uri="{FF2B5EF4-FFF2-40B4-BE49-F238E27FC236}">
                  <a16:creationId xmlns:a16="http://schemas.microsoft.com/office/drawing/2014/main" id="{DBAD6405-E82B-3447-B32C-A2AA69BC037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24589" y="2533372"/>
              <a:ext cx="640080" cy="640080"/>
            </a:xfrm>
            <a:prstGeom prst="rect">
              <a:avLst/>
            </a:prstGeom>
          </p:spPr>
        </p:pic>
      </p:grpSp>
      <p:grpSp>
        <p:nvGrpSpPr>
          <p:cNvPr id="70" name="view annotation">
            <a:extLst>
              <a:ext uri="{FF2B5EF4-FFF2-40B4-BE49-F238E27FC236}">
                <a16:creationId xmlns:a16="http://schemas.microsoft.com/office/drawing/2014/main" id="{E86E39C6-F16B-2F87-DA82-7A14534CAD95}"/>
              </a:ext>
            </a:extLst>
          </p:cNvPr>
          <p:cNvGrpSpPr/>
          <p:nvPr/>
        </p:nvGrpSpPr>
        <p:grpSpPr>
          <a:xfrm>
            <a:off x="2473889" y="4531730"/>
            <a:ext cx="1828800" cy="1828800"/>
            <a:chOff x="450182" y="2467252"/>
            <a:chExt cx="1828800" cy="1828800"/>
          </a:xfrm>
        </p:grpSpPr>
        <p:sp>
          <p:nvSpPr>
            <p:cNvPr id="71" name="view annotation text">
              <a:extLst>
                <a:ext uri="{FF2B5EF4-FFF2-40B4-BE49-F238E27FC236}">
                  <a16:creationId xmlns:a16="http://schemas.microsoft.com/office/drawing/2014/main" id="{F73C59F3-2F51-F365-28C9-172B1CCF92A7}"/>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View Annotation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Real-time, visual guidance during complex procedures in the heads-up display.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3" name="view annotation icon" descr="Eye outline">
              <a:extLst>
                <a:ext uri="{FF2B5EF4-FFF2-40B4-BE49-F238E27FC236}">
                  <a16:creationId xmlns:a16="http://schemas.microsoft.com/office/drawing/2014/main" id="{E32CF8E6-CA57-115A-A731-0C49E82C849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24589" y="2533372"/>
              <a:ext cx="640080" cy="640080"/>
            </a:xfrm>
            <a:prstGeom prst="rect">
              <a:avLst/>
            </a:prstGeom>
          </p:spPr>
        </p:pic>
      </p:grpSp>
      <p:grpSp>
        <p:nvGrpSpPr>
          <p:cNvPr id="74" name="Lesson builder">
            <a:extLst>
              <a:ext uri="{FF2B5EF4-FFF2-40B4-BE49-F238E27FC236}">
                <a16:creationId xmlns:a16="http://schemas.microsoft.com/office/drawing/2014/main" id="{3BB9E98E-3882-7138-711D-A04E038C8E3D}"/>
              </a:ext>
            </a:extLst>
          </p:cNvPr>
          <p:cNvGrpSpPr/>
          <p:nvPr/>
        </p:nvGrpSpPr>
        <p:grpSpPr>
          <a:xfrm>
            <a:off x="434922" y="4510754"/>
            <a:ext cx="1828800" cy="1828800"/>
            <a:chOff x="2511235" y="6568730"/>
            <a:chExt cx="1828800" cy="1828800"/>
          </a:xfrm>
        </p:grpSpPr>
        <p:sp>
          <p:nvSpPr>
            <p:cNvPr id="75" name="multi-user comm text">
              <a:extLst>
                <a:ext uri="{FF2B5EF4-FFF2-40B4-BE49-F238E27FC236}">
                  <a16:creationId xmlns:a16="http://schemas.microsoft.com/office/drawing/2014/main" id="{0F0C8B1F-0CA5-5744-E660-5EE8784C0DE3}"/>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LESSON BUILDER</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suite of tools that provides the ability to customize, add, and edit the simulator lessons.</a:t>
              </a:r>
            </a:p>
          </p:txBody>
        </p:sp>
        <p:pic>
          <p:nvPicPr>
            <p:cNvPr id="76" name="multi-user comm icon" descr="Blueprint outline">
              <a:extLst>
                <a:ext uri="{FF2B5EF4-FFF2-40B4-BE49-F238E27FC236}">
                  <a16:creationId xmlns:a16="http://schemas.microsoft.com/office/drawing/2014/main" id="{AFBCE94B-9FCD-4ED7-5878-78DE4B56661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96905"/>
              <a:ext cx="640080" cy="640080"/>
            </a:xfrm>
            <a:prstGeom prst="rect">
              <a:avLst/>
            </a:prstGeom>
          </p:spPr>
        </p:pic>
      </p:grpSp>
      <p:grpSp>
        <p:nvGrpSpPr>
          <p:cNvPr id="38" name="voice commands">
            <a:extLst>
              <a:ext uri="{FF2B5EF4-FFF2-40B4-BE49-F238E27FC236}">
                <a16:creationId xmlns:a16="http://schemas.microsoft.com/office/drawing/2014/main" id="{1A73CCEA-B2E4-EA82-5A6F-9AA1AC951C57}"/>
              </a:ext>
            </a:extLst>
          </p:cNvPr>
          <p:cNvGrpSpPr/>
          <p:nvPr/>
        </p:nvGrpSpPr>
        <p:grpSpPr>
          <a:xfrm>
            <a:off x="4585381" y="2469740"/>
            <a:ext cx="1828800" cy="1828800"/>
            <a:chOff x="456519" y="6568730"/>
            <a:chExt cx="1828800" cy="1828800"/>
          </a:xfrm>
        </p:grpSpPr>
        <p:sp>
          <p:nvSpPr>
            <p:cNvPr id="39" name="voice commands text">
              <a:extLst>
                <a:ext uri="{FF2B5EF4-FFF2-40B4-BE49-F238E27FC236}">
                  <a16:creationId xmlns:a16="http://schemas.microsoft.com/office/drawing/2014/main" id="{DD370E70-4C07-998F-038F-96524C5B1E66}"/>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VOICE COMMANDS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control the simulator with their voice using natural language.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40" name="voice commands icon">
              <a:extLst>
                <a:ext uri="{FF2B5EF4-FFF2-40B4-BE49-F238E27FC236}">
                  <a16:creationId xmlns:a16="http://schemas.microsoft.com/office/drawing/2014/main" id="{A1ABB527-F291-91E5-9A3A-3C375AF8D421}"/>
                </a:ext>
              </a:extLst>
            </p:cNvPr>
            <p:cNvPicPr>
              <a:picLocks noChangeAspect="1"/>
            </p:cNvPicPr>
            <p:nvPr/>
          </p:nvPicPr>
          <p:blipFill>
            <a:blip r:embed="rId7"/>
            <a:srcRect/>
            <a:stretch/>
          </p:blipFill>
          <p:spPr>
            <a:xfrm>
              <a:off x="681852" y="6725824"/>
              <a:ext cx="601187" cy="529487"/>
            </a:xfrm>
            <a:prstGeom prst="rect">
              <a:avLst/>
            </a:prstGeom>
          </p:spPr>
        </p:pic>
      </p:grpSp>
      <p:grpSp>
        <p:nvGrpSpPr>
          <p:cNvPr id="32" name="virtual environment">
            <a:extLst>
              <a:ext uri="{FF2B5EF4-FFF2-40B4-BE49-F238E27FC236}">
                <a16:creationId xmlns:a16="http://schemas.microsoft.com/office/drawing/2014/main" id="{B33D2B28-9506-5BE7-FC74-DCE69829859E}"/>
              </a:ext>
            </a:extLst>
          </p:cNvPr>
          <p:cNvGrpSpPr/>
          <p:nvPr/>
        </p:nvGrpSpPr>
        <p:grpSpPr>
          <a:xfrm>
            <a:off x="2512877" y="2462416"/>
            <a:ext cx="1828800" cy="1828800"/>
            <a:chOff x="457200" y="4500281"/>
            <a:chExt cx="1828800" cy="1828800"/>
          </a:xfrm>
        </p:grpSpPr>
        <p:sp>
          <p:nvSpPr>
            <p:cNvPr id="33" name="virtual environment text">
              <a:extLst>
                <a:ext uri="{FF2B5EF4-FFF2-40B4-BE49-F238E27FC236}">
                  <a16:creationId xmlns:a16="http://schemas.microsoft.com/office/drawing/2014/main" id="{8C4A11FF-DA0E-11B0-1159-1D9A7F0A04BD}"/>
                </a:ext>
              </a:extLst>
            </p:cNvPr>
            <p:cNvSpPr>
              <a:spLocks/>
            </p:cNvSpPr>
            <p:nvPr/>
          </p:nvSpPr>
          <p:spPr>
            <a:xfrm>
              <a:off x="457200" y="4500281"/>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ENVIRONMENT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Interior and exterior features provide context and boost the immersive experience.</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4" name="virtual environment icon" descr="Forest scene outline">
              <a:extLst>
                <a:ext uri="{FF2B5EF4-FFF2-40B4-BE49-F238E27FC236}">
                  <a16:creationId xmlns:a16="http://schemas.microsoft.com/office/drawing/2014/main" id="{978A9C4A-E927-E6A7-8CCE-654FA64FF42A}"/>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662405" y="4575700"/>
              <a:ext cx="640080" cy="640080"/>
            </a:xfrm>
            <a:prstGeom prst="rect">
              <a:avLst/>
            </a:prstGeom>
          </p:spPr>
        </p:pic>
      </p:grpSp>
      <p:grpSp>
        <p:nvGrpSpPr>
          <p:cNvPr id="26" name="virtual equipment">
            <a:extLst>
              <a:ext uri="{FF2B5EF4-FFF2-40B4-BE49-F238E27FC236}">
                <a16:creationId xmlns:a16="http://schemas.microsoft.com/office/drawing/2014/main" id="{8AF78001-EB9C-9491-322A-6531FA8CCCEA}"/>
              </a:ext>
            </a:extLst>
          </p:cNvPr>
          <p:cNvGrpSpPr/>
          <p:nvPr/>
        </p:nvGrpSpPr>
        <p:grpSpPr>
          <a:xfrm>
            <a:off x="450470" y="2467165"/>
            <a:ext cx="1828800" cy="1828800"/>
            <a:chOff x="450182" y="2467252"/>
            <a:chExt cx="1828800" cy="1828800"/>
          </a:xfrm>
        </p:grpSpPr>
        <p:sp>
          <p:nvSpPr>
            <p:cNvPr id="11" name="virtual equipment text">
              <a:extLst>
                <a:ext uri="{FF2B5EF4-FFF2-40B4-BE49-F238E27FC236}">
                  <a16:creationId xmlns:a16="http://schemas.microsoft.com/office/drawing/2014/main" id="{228F409C-47DF-5283-A25C-849BFAC21F51}"/>
                </a:ext>
              </a:extLst>
            </p:cNvPr>
            <p:cNvSpPr>
              <a:spLocks/>
            </p:cNvSpPr>
            <p:nvPr/>
          </p:nvSpPr>
          <p:spPr>
            <a:xfrm>
              <a:off x="450182"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VIRTUAL EQUIPMENT</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5" name="virtual equipment icon" descr="Bulldozer outline">
              <a:extLst>
                <a:ext uri="{FF2B5EF4-FFF2-40B4-BE49-F238E27FC236}">
                  <a16:creationId xmlns:a16="http://schemas.microsoft.com/office/drawing/2014/main" id="{244B4C31-486A-EC03-9D60-7C68BA95801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24589" y="2533372"/>
              <a:ext cx="640080" cy="640080"/>
            </a:xfrm>
            <a:prstGeom prst="rect">
              <a:avLst/>
            </a:prstGeom>
          </p:spPr>
        </p:pic>
      </p:grpSp>
      <p:sp>
        <p:nvSpPr>
          <p:cNvPr id="81" name="NEW tag">
            <a:extLst>
              <a:ext uri="{FF2B5EF4-FFF2-40B4-BE49-F238E27FC236}">
                <a16:creationId xmlns:a16="http://schemas.microsoft.com/office/drawing/2014/main" id="{2663F829-5538-5B27-DFF3-286460E3DAD6}"/>
              </a:ext>
            </a:extLst>
          </p:cNvPr>
          <p:cNvSpPr/>
          <p:nvPr/>
        </p:nvSpPr>
        <p:spPr>
          <a:xfrm>
            <a:off x="-280040" y="6638864"/>
            <a:ext cx="925975" cy="843964"/>
          </a:xfrm>
          <a:prstGeom prst="irregularSeal1">
            <a:avLst/>
          </a:prstGeom>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a:solidFill>
                  <a:schemeClr val="tx1"/>
                </a:solidFill>
              </a:rPr>
              <a:t>New</a:t>
            </a:r>
          </a:p>
        </p:txBody>
      </p:sp>
    </p:spTree>
    <p:extLst>
      <p:ext uri="{BB962C8B-B14F-4D97-AF65-F5344CB8AC3E}">
        <p14:creationId xmlns:p14="http://schemas.microsoft.com/office/powerpoint/2010/main" val="12951209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a:blip r:embed="rId2"/>
          <a:srcRect l="6552" r="6552"/>
          <a:stretch/>
        </p:blipFill>
        <p:spPr>
          <a:xfrm>
            <a:off x="0" y="1"/>
            <a:ext cx="6858000" cy="4438651"/>
          </a:xfrm>
        </p:spPr>
      </p:pic>
      <p:sp>
        <p:nvSpPr>
          <p:cNvPr id="7" name="HeaderGradient">
            <a:extLst>
              <a:ext uri="{FF2B5EF4-FFF2-40B4-BE49-F238E27FC236}">
                <a16:creationId xmlns:a16="http://schemas.microsoft.com/office/drawing/2014/main" id="{FD2DBD73-F4C7-F8BE-B9F2-777777A5774D}"/>
              </a:ext>
            </a:extLst>
          </p:cNvPr>
          <p:cNvSpPr/>
          <p:nvPr/>
        </p:nvSpPr>
        <p:spPr>
          <a:xfrm>
            <a:off x="0" y="1786918"/>
            <a:ext cx="6857999" cy="2651733"/>
          </a:xfrm>
          <a:prstGeom prst="rect">
            <a:avLst/>
          </a:prstGeom>
          <a:gradFill flip="none" rotWithShape="1">
            <a:gsLst>
              <a:gs pos="1000">
                <a:srgbClr val="3F3F3F"/>
              </a:gs>
              <a:gs pos="37000">
                <a:srgbClr val="3F3F3F">
                  <a:alpha val="61000"/>
                </a:srgbClr>
              </a:gs>
              <a:gs pos="61000">
                <a:srgbClr val="3F3F3F">
                  <a:alpha val="0"/>
                </a:srgb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3523100"/>
            <a:ext cx="4901609" cy="1152394"/>
          </a:xfrm>
        </p:spPr>
        <p:txBody>
          <a:bodyPr lIns="0" tIns="45720" rIns="0" bIns="45720" anchor="t"/>
          <a:lstStyle/>
          <a:p>
            <a:r>
              <a:rPr lang="en-US">
                <a:solidFill>
                  <a:schemeClr val="tx1"/>
                </a:solidFill>
                <a:latin typeface="Lato Black"/>
                <a:ea typeface="Lato Black"/>
                <a:cs typeface="Lato Black"/>
              </a:rPr>
              <a:t>Project</a:t>
            </a:r>
            <a:br>
              <a:rPr lang="en-US">
                <a:solidFill>
                  <a:schemeClr val="tx1"/>
                </a:solidFill>
                <a:latin typeface="Lato Black"/>
                <a:ea typeface="Lato Black"/>
                <a:cs typeface="Lato Black"/>
              </a:rPr>
            </a:br>
            <a:r>
              <a:rPr lang="en-US">
                <a:gradFill>
                  <a:gsLst>
                    <a:gs pos="34000">
                      <a:srgbClr val="FDD165"/>
                    </a:gs>
                    <a:gs pos="100000">
                      <a:srgbClr val="F6B104"/>
                    </a:gs>
                  </a:gsLst>
                  <a:lin ang="2700000" scaled="1"/>
                </a:gradFill>
                <a:latin typeface="Lato Black"/>
                <a:ea typeface="Lato Black"/>
                <a:cs typeface="Lato Black"/>
              </a:rPr>
              <a:t>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457200" y="6787103"/>
            <a:ext cx="5943600" cy="1921936"/>
          </a:xfrm>
          <a:prstGeom prst="rect">
            <a:avLst/>
          </a:prstGeom>
        </p:spPr>
        <p:txBody>
          <a:bodyPr wrap="square" lIns="0" rIns="0" anchor="t">
            <a:spAutoFit/>
          </a:bodyPr>
          <a:lstStyle/>
          <a:p>
            <a:pPr marL="0" marR="0" lvl="0" indent="0" algn="l" defTabSz="4572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30" normalizeH="0" baseline="0" noProof="0">
                <a:ln>
                  <a:noFill/>
                </a:ln>
                <a:solidFill>
                  <a:schemeClr val="accent3"/>
                </a:solidFill>
                <a:effectLst/>
                <a:uLnTx/>
                <a:uFillTx/>
                <a:latin typeface="Lato"/>
                <a:ea typeface="+mn-ea"/>
                <a:cs typeface="Calibri"/>
              </a:rPr>
              <a:t>ForgeFX Simulations</a:t>
            </a:r>
            <a:r>
              <a:rPr kumimoji="0" lang="id-ID" sz="1400" b="1" i="0" u="none" strike="noStrike" kern="1200" cap="none" spc="30" normalizeH="0" baseline="0" noProof="0">
                <a:ln>
                  <a:noFill/>
                </a:ln>
                <a:solidFill>
                  <a:prstClr val="white">
                    <a:lumMod val="65000"/>
                    <a:lumOff val="35000"/>
                  </a:prstClr>
                </a:solidFill>
                <a:effectLst/>
                <a:uLnTx/>
                <a:uFillTx/>
                <a:latin typeface="Lato"/>
                <a:ea typeface="+mn-ea"/>
                <a:cs typeface="Calibri"/>
              </a:rPr>
              <a:t> </a:t>
            </a:r>
            <a:r>
              <a:rPr lang="en-US" sz="1200" spc="30">
                <a:solidFill>
                  <a:prstClr val="white">
                    <a:lumMod val="65000"/>
                    <a:lumOff val="35000"/>
                  </a:prstClr>
                </a:solidFill>
                <a:latin typeface="Lato"/>
                <a:ea typeface="Calibri" panose="020F0502020204030204" pitchFamily="34" charset="0"/>
                <a:cs typeface="Calibri" panose="020F0502020204030204" pitchFamily="34" charset="0"/>
              </a:rPr>
              <a:t>pro</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poses to develop</a:t>
            </a:r>
            <a:r>
              <a:rPr lang="en-US" sz="1200">
                <a:solidFill>
                  <a:prstClr val="white">
                    <a:lumMod val="65000"/>
                    <a:lumOff val="35000"/>
                  </a:prstClr>
                </a:solidFill>
                <a:ea typeface="Calibri" panose="020F0502020204030204" pitchFamily="34" charset="0"/>
                <a:cs typeface="Calibri" panose="020F0502020204030204" pitchFamily="34" charset="0"/>
              </a:rPr>
              <a:t> </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the Pierce </a:t>
            </a:r>
            <a:r>
              <a:rPr lang="en-US" sz="1200">
                <a:solidFill>
                  <a:prstClr val="white">
                    <a:lumMod val="65000"/>
                    <a:lumOff val="35000"/>
                  </a:prstClr>
                </a:solidFill>
                <a:ea typeface="Calibri" panose="020F0502020204030204" pitchFamily="34" charset="0"/>
                <a:cs typeface="Calibri" panose="020F0502020204030204" pitchFamily="34" charset="0"/>
              </a:rPr>
              <a:t>Power Distribution Unit (PDU) Safety Qualification Virtual Reality Training</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Simulator. Leveraging state-of-the-art virtual reality (VR) technology and our proprietary ForgeSIM</a:t>
            </a:r>
            <a:r>
              <a:rPr lang="en-US" sz="1200" spc="-10">
                <a:latin typeface="Calibri"/>
                <a:ea typeface="Calibri"/>
                <a:cs typeface="Calibri"/>
              </a:rPr>
              <a:t>™</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framework, this simulator will provide a comprehensive, hands-on training experience that replicates the real-life safety procedures technicians must adhere to when working </a:t>
            </a:r>
            <a:r>
              <a:rPr lang="en-US" sz="1200">
                <a:solidFill>
                  <a:prstClr val="white">
                    <a:lumMod val="65000"/>
                    <a:lumOff val="35000"/>
                  </a:prstClr>
                </a:solidFill>
                <a:ea typeface="Calibri" panose="020F0502020204030204" pitchFamily="34" charset="0"/>
                <a:cs typeface="Calibri" panose="020F0502020204030204" pitchFamily="34" charset="0"/>
              </a:rPr>
              <a:t>on a PDU. This VR simulator will offer a safe environment for interactive learning, enhance technician proficiency through immersive experiences and repetitive practice, and ultimately improve performance and confidence in real-world scenarios.</a:t>
            </a:r>
          </a:p>
        </p:txBody>
      </p:sp>
      <p:sp>
        <p:nvSpPr>
          <p:cNvPr id="6" name="BodyText1">
            <a:extLst>
              <a:ext uri="{FF2B5EF4-FFF2-40B4-BE49-F238E27FC236}">
                <a16:creationId xmlns:a16="http://schemas.microsoft.com/office/drawing/2014/main" id="{C2580BB5-70AB-13BF-D57E-95B1FBE7DAF0}"/>
              </a:ext>
            </a:extLst>
          </p:cNvPr>
          <p:cNvSpPr/>
          <p:nvPr/>
        </p:nvSpPr>
        <p:spPr>
          <a:xfrm>
            <a:off x="457199" y="5065656"/>
            <a:ext cx="6111026" cy="1691104"/>
          </a:xfrm>
          <a:prstGeom prst="rect">
            <a:avLst/>
          </a:prstGeom>
        </p:spPr>
        <p:txBody>
          <a:bodyPr wrap="square" lIns="0" tIns="45720" rIns="0" bIns="45720" anchor="t">
            <a:spAutoFit/>
          </a:bodyPr>
          <a:lstStyle/>
          <a:p>
            <a:pPr>
              <a:lnSpc>
                <a:spcPts val="1800"/>
              </a:lnSpc>
              <a:defRPr/>
            </a:pPr>
            <a:r>
              <a:rPr kumimoji="0" lang="en-US" sz="1400" b="1" i="0" u="none" strike="noStrike" kern="1200" cap="none" spc="0" normalizeH="0" baseline="0" noProof="0">
                <a:ln>
                  <a:noFill/>
                </a:ln>
                <a:solidFill>
                  <a:schemeClr val="accent3"/>
                </a:solidFill>
                <a:effectLst/>
                <a:uLnTx/>
                <a:uFillTx/>
                <a:latin typeface="Lato" panose="020F0502020204030203" pitchFamily="34" charset="0"/>
                <a:ea typeface="Calibri"/>
                <a:cs typeface="Calibri"/>
              </a:rPr>
              <a:t>Pierce </a:t>
            </a:r>
            <a:r>
              <a:rPr lang="en-US" sz="1400" b="1">
                <a:solidFill>
                  <a:schemeClr val="accent3"/>
                </a:solidFill>
                <a:latin typeface="Lato" panose="020F0502020204030203" pitchFamily="34" charset="0"/>
                <a:ea typeface="Calibri"/>
                <a:cs typeface="Calibri"/>
              </a:rPr>
              <a:t>Manufacturing</a:t>
            </a:r>
            <a:r>
              <a:rPr lang="en-US" sz="1050" b="1">
                <a:solidFill>
                  <a:prstClr val="white">
                    <a:lumMod val="65000"/>
                    <a:lumOff val="35000"/>
                  </a:prstClr>
                </a:solidFill>
                <a:latin typeface="Calibri"/>
                <a:ea typeface="Calibri"/>
                <a:cs typeface="Calibri"/>
              </a:rPr>
              <a:t> </a:t>
            </a:r>
            <a:r>
              <a:rPr kumimoji="0" lang="en-US" sz="1200" b="0" i="0" u="none" strike="noStrike" kern="1200" cap="none" normalizeH="0" baseline="0" noProof="0">
                <a:ln>
                  <a:noFill/>
                </a:ln>
                <a:solidFill>
                  <a:prstClr val="white">
                    <a:lumMod val="65000"/>
                    <a:lumOff val="35000"/>
                  </a:prstClr>
                </a:solidFill>
                <a:effectLst/>
                <a:uLnTx/>
                <a:uFillTx/>
                <a:latin typeface="Calibri"/>
                <a:ea typeface="Calibri"/>
                <a:cs typeface="Calibri"/>
              </a:rPr>
              <a:t>stands at the forefront of innovation with its Volterra electric fire truck. </a:t>
            </a:r>
            <a:r>
              <a:rPr lang="en-US" sz="1200">
                <a:solidFill>
                  <a:prstClr val="white">
                    <a:lumMod val="65000"/>
                    <a:lumOff val="35000"/>
                  </a:prstClr>
                </a:solidFill>
                <a:latin typeface="Calibri"/>
                <a:ea typeface="Calibri"/>
                <a:cs typeface="Calibri"/>
              </a:rPr>
              <a:t>Due to the complexity of the electric vehicle, specialized maintenance and safety procedures are required to ensure operation integrity and to mitigate safety risk. The primary objective of this project is to eliminate the risk of electric shock and arc flashes during maintenance procedures through the implementation of a virtual training platform. This platform will empower technicians to refine their skills and adeptly address the specialized challenges inherent in servicing and maintaining the power distribution units of the electric vehicle. </a:t>
            </a:r>
          </a:p>
        </p:txBody>
      </p:sp>
      <p:sp>
        <p:nvSpPr>
          <p:cNvPr id="12" name="TextBox 11">
            <a:extLst>
              <a:ext uri="{FF2B5EF4-FFF2-40B4-BE49-F238E27FC236}">
                <a16:creationId xmlns:a16="http://schemas.microsoft.com/office/drawing/2014/main" id="{E82976F7-02B4-EE74-FC48-D1C182AE1C20}"/>
              </a:ext>
            </a:extLst>
          </p:cNvPr>
          <p:cNvSpPr txBox="1"/>
          <p:nvPr/>
        </p:nvSpPr>
        <p:spPr>
          <a:xfrm>
            <a:off x="457200" y="4611241"/>
            <a:ext cx="3486586" cy="369332"/>
          </a:xfrm>
          <a:prstGeom prst="rect">
            <a:avLst/>
          </a:prstGeom>
          <a:noFill/>
        </p:spPr>
        <p:txBody>
          <a:bodyPr wrap="square" lIns="0" rIns="0">
            <a:spAutoFit/>
          </a:bodyPr>
          <a:lstStyle/>
          <a:p>
            <a:pPr defTabSz="457200"/>
            <a:r>
              <a:rPr lang="en-US" sz="1800" cap="all">
                <a:latin typeface="Roboto Condensed" panose="02000000000000000000" pitchFamily="2" charset="0"/>
                <a:ea typeface="Roboto Condensed" panose="02000000000000000000" pitchFamily="2" charset="0"/>
              </a:rPr>
              <a:t>EXECUTIVE SUMMARY</a:t>
            </a:r>
          </a:p>
        </p:txBody>
      </p:sp>
      <p:sp>
        <p:nvSpPr>
          <p:cNvPr id="9" name="Adam Note">
            <a:extLst>
              <a:ext uri="{FF2B5EF4-FFF2-40B4-BE49-F238E27FC236}">
                <a16:creationId xmlns:a16="http://schemas.microsoft.com/office/drawing/2014/main" id="{0E87DD2D-BD29-43BC-268F-663CB2A7D534}"/>
              </a:ext>
            </a:extLst>
          </p:cNvPr>
          <p:cNvSpPr/>
          <p:nvPr/>
        </p:nvSpPr>
        <p:spPr>
          <a:xfrm>
            <a:off x="2200493" y="756433"/>
            <a:ext cx="2699167" cy="1384787"/>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100">
                <a:solidFill>
                  <a:schemeClr val="bg1"/>
                </a:solidFill>
                <a:latin typeface="Segoe Print" panose="02000600000000000000" pitchFamily="2" charset="0"/>
              </a:rPr>
              <a:t>This is an alternative format of the previous slide for wordier overviews. But they shouldn’t be more than 4-5 lines.</a:t>
            </a:r>
          </a:p>
        </p:txBody>
      </p:sp>
    </p:spTree>
    <p:extLst>
      <p:ext uri="{BB962C8B-B14F-4D97-AF65-F5344CB8AC3E}">
        <p14:creationId xmlns:p14="http://schemas.microsoft.com/office/powerpoint/2010/main" val="236701984"/>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5129" r="21383"/>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p:txBody>
          <a:bodyPr/>
          <a:lstStyle/>
          <a:p>
            <a:r>
              <a:rPr lang="en-US">
                <a:solidFill>
                  <a:schemeClr val="tx1"/>
                </a:solidFill>
              </a:rPr>
              <a:t>Mixed Reality</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ins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70693"/>
            <a:ext cx="914400" cy="914400"/>
          </a:xfrm>
          <a:prstGeom prst="rect">
            <a:avLst/>
          </a:prstGeom>
        </p:spPr>
      </p:pic>
      <p:pic>
        <p:nvPicPr>
          <p:cNvPr id="6" name="Graphic 1" descr="Medical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Economical</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Engaging</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Safe</a:t>
            </a:r>
          </a:p>
        </p:txBody>
      </p:sp>
      <p:pic>
        <p:nvPicPr>
          <p:cNvPr id="19" name="Graphic 18" descr="Head with gears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
        <p:nvSpPr>
          <p:cNvPr id="12" name="Gen Note">
            <a:extLst>
              <a:ext uri="{FF2B5EF4-FFF2-40B4-BE49-F238E27FC236}">
                <a16:creationId xmlns:a16="http://schemas.microsoft.com/office/drawing/2014/main" id="{2B5EE408-1A59-170D-887A-48D5D5065F87}"/>
              </a:ext>
            </a:extLst>
          </p:cNvPr>
          <p:cNvSpPr/>
          <p:nvPr/>
        </p:nvSpPr>
        <p:spPr>
          <a:xfrm>
            <a:off x="-1750078" y="3622038"/>
            <a:ext cx="1603247" cy="198501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Virtual Reality version is </a:t>
            </a:r>
            <a:r>
              <a:rPr lang="en-US" sz="1000">
                <a:solidFill>
                  <a:srgbClr val="0070C0"/>
                </a:solidFill>
                <a:latin typeface="Segoe Print" panose="02000600000000000000" pitchFamily="2" charset="0"/>
                <a:hlinkClick r:id="rId6"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LMK if/when an AR version is needed, thx</a:t>
            </a: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367640531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8" b="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Risk-Free </a:t>
            </a:r>
          </a:p>
          <a:p>
            <a:pPr algn="r" defTabSz="457200"/>
            <a:r>
              <a:rPr lang="en-US" sz="1800" cap="all">
                <a:latin typeface="Roboto Condensed" panose="02000000000000000000" pitchFamily="2" charset="0"/>
                <a:ea typeface="Roboto Condensed" panose="02000000000000000000" pitchFamily="2" charset="0"/>
              </a:rPr>
              <a:t>Skill Building </a:t>
            </a:r>
          </a:p>
          <a:p>
            <a:pPr algn="r" defTabSz="457200"/>
            <a:r>
              <a:rPr lang="en-US" sz="1800" cap="all">
                <a:latin typeface="Roboto Condensed" panose="02000000000000000000" pitchFamily="2" charset="0"/>
                <a:ea typeface="Roboto Condensed" panose="02000000000000000000" pitchFamily="2" charset="0"/>
              </a:rPr>
              <a:t>for Real World Mastery</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4371340"/>
          </a:xfrm>
        </p:spPr>
        <p:txBody>
          <a:bodyPr/>
          <a:lstStyle/>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Virtual Reality (VR) is a revolutionary technology that has transformed operator training. VR offers an immersive experience that makes it an excellent choice for training across a wide range of industry. Here are some of many compelling reasons why:</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Simulation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creates highly realistic and immersive environments that replicate real-world scenarios. This allows trainees to experience situations as if they were physically present, enhancing the effectiveness of the training. </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Safe Environment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Virtual reality provides a safe space for trainees to make mistakes and learn from them without real-world consequences. This benefit is particularly valuable in high-risk industries.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Cost-Effective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While traditional training methods often involve expensive equipment, materials, and facilities, VR training eliminates the need for physical props and allows for the reuse of virtual assets.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Accessibility</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training can be conducted remotely, making it accessible to a wider audience. Trainees can participate from different locations, reducing the need for travel and associated expenses.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Engagement: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immersive nature of VR captivates trainees, increasing their engagement and motivation to learn. Leveraging positional tracking allows users to feel a greater sense of presence in the simulated environment, which leads to better retention of information and skills.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Repeatability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VR simulations can be repeated as many times as needed without wear and tear on physical equipment. Trainees can practice until they achieve proficiency.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Mixed</a:t>
            </a:r>
            <a:r>
              <a:rPr lang="en-US"/>
              <a:t> </a:t>
            </a:r>
            <a:r>
              <a:rPr lang="en-US">
                <a:solidFill>
                  <a:schemeClr val="bg1"/>
                </a:solidFill>
              </a:rPr>
              <a:t>Reality</a:t>
            </a:r>
            <a:r>
              <a:rPr lang="en-US"/>
              <a:t> Training</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pic>
        <p:nvPicPr>
          <p:cNvPr id="2" name="Picture 1">
            <a:extLst>
              <a:ext uri="{FF2B5EF4-FFF2-40B4-BE49-F238E27FC236}">
                <a16:creationId xmlns:a16="http://schemas.microsoft.com/office/drawing/2014/main" id="{FE915912-2E42-519C-DA4A-3DD960626D27}"/>
              </a:ext>
            </a:extLst>
          </p:cNvPr>
          <p:cNvPicPr>
            <a:picLocks noChangeAspect="1"/>
          </p:cNvPicPr>
          <p:nvPr/>
        </p:nvPicPr>
        <p:blipFill rotWithShape="1">
          <a:blip r:embed="rId3">
            <a:extLst>
              <a:ext uri="{28A0092B-C50C-407E-A947-70E740481C1C}">
                <a14:useLocalDpi xmlns:a14="http://schemas.microsoft.com/office/drawing/2010/main" val="0"/>
              </a:ext>
            </a:extLst>
          </a:blip>
          <a:srcRect l="35227" t="2827" r="31441" b="6489"/>
          <a:stretch/>
        </p:blipFill>
        <p:spPr>
          <a:xfrm>
            <a:off x="0" y="4856188"/>
            <a:ext cx="2286000" cy="3498764"/>
          </a:xfrm>
          <a:prstGeom prst="rect">
            <a:avLst/>
          </a:prstGeom>
        </p:spPr>
      </p:pic>
    </p:spTree>
    <p:extLst>
      <p:ext uri="{BB962C8B-B14F-4D97-AF65-F5344CB8AC3E}">
        <p14:creationId xmlns:p14="http://schemas.microsoft.com/office/powerpoint/2010/main" val="355814983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36170" r="11264"/>
          <a:stretch/>
        </p:blipFill>
        <p:spPr>
          <a:xfrm>
            <a:off x="0" y="1"/>
            <a:ext cx="6858000" cy="6722076"/>
          </a:xfrm>
        </p:spPr>
      </p:pic>
      <p:sp>
        <p:nvSpPr>
          <p:cNvPr id="4" name="HeaderGradient">
            <a:extLst>
              <a:ext uri="{FF2B5EF4-FFF2-40B4-BE49-F238E27FC236}">
                <a16:creationId xmlns:a16="http://schemas.microsoft.com/office/drawing/2014/main" id="{CF09ED45-E029-7EF4-01B2-294A91E2BA81}"/>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826698158"/>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l="2451" t="22487" r="3413" b="28352"/>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65000"/>
                </a:schemeClr>
              </a:gs>
              <a:gs pos="58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spc="3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GE HEALTHCARE</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suite of training simulators ForgeFX developed for GE Healthcare required replicating hundreds of intricate interactive components for each diagnostic imaging machine.</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80" r="80"/>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424485592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t="14881" b="35495"/>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a:t>
            </a:r>
            <a:r>
              <a:rPr lang="en-US">
                <a:highlight>
                  <a:srgbClr val="FFFF00"/>
                </a:highlight>
              </a:rPr>
              <a:t>Description of equipment</a:t>
            </a:r>
            <a:r>
              <a:rPr lang="en-US"/>
              <a:t>]</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p:txBody>
          <a:bodyPr/>
          <a:lstStyle/>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spc="-10"/>
              <a:t>centerpieces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of the proposed simulator will be the interactive 3D digital replica of [</a:t>
            </a:r>
            <a:r>
              <a:rPr lang="en-US" sz="1200" b="1" spc="-10">
                <a:solidFill>
                  <a:srgbClr val="FF0000"/>
                </a:solidFill>
                <a:highlight>
                  <a:srgbClr val="FFFF00"/>
                </a:highlight>
                <a:latin typeface="Calibri" panose="020F0502020204030204" pitchFamily="34" charset="0"/>
                <a:ea typeface="Calibri" panose="020F0502020204030204" pitchFamily="34" charset="0"/>
                <a:cs typeface="Calibri" panose="020F0502020204030204" pitchFamily="34" charset="0"/>
              </a:rPr>
              <a:t>your equipment</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Drawing from CAD models and/or SolidWorks files, as well as photos and videos, the virtual equipment model will accurately reproduce the physical attributes and operational characteristics of its real-world counterpart. The simulator will:</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Precisely replicate real-world equipment dimensions and capacities.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Faithfully reproduce the visual details and textures of the equipment.</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Incorporate </a:t>
            </a:r>
            <a:r>
              <a:rPr lang="en-US"/>
              <a:t>essential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physics to simulate the behavior and response of the machine under various conditions.</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development process will involve an in-depth study and analysis of the actual machine. Our team of seasoned developers and engineers will collaborate closely with your subject matter experts to ensure that critical aspects of the machine are accurately represented in the simulator.</a:t>
            </a:r>
          </a:p>
          <a:p>
            <a:pPr>
              <a:lnSpc>
                <a:spcPct val="110000"/>
              </a:lnSpc>
              <a:spcBef>
                <a:spcPts val="0"/>
              </a:spcBef>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high level of realism in virtual equipment serves two key purposes: it enhances training effectiveness by providing direct hands-on experience with the machinery, and it ensures that skills acquired during simulation-based training are directly translatable to on-the-job performance.</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27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98011695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41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Tools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80968" y="7385168"/>
            <a:ext cx="778134" cy="778134"/>
          </a:xfrm>
          <a:prstGeom prst="rect">
            <a:avLst/>
          </a:prstGeom>
        </p:spPr>
      </p:pic>
      <p:pic>
        <p:nvPicPr>
          <p:cNvPr id="12" name="Graphic 2" descr="Desk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928206" y="7251028"/>
            <a:ext cx="1001587" cy="1001587"/>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Tools</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Tree>
    <p:extLst>
      <p:ext uri="{BB962C8B-B14F-4D97-AF65-F5344CB8AC3E}">
        <p14:creationId xmlns:p14="http://schemas.microsoft.com/office/powerpoint/2010/main" val="423434538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a:blip r:embed="rId3"/>
          <a:srcRect l="1324" r="1324"/>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46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4"/>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Wh</a:t>
            </a:r>
            <a:r>
              <a:rPr lang="en-US"/>
              <a:t>ere box making becomes an art</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sz="1200" spc="-10"/>
              <a:t>The BoxSimPro simulator will feature a thoughtfully designed virtual environment replicating the real-world conditions in which the Europrogetti operates. This immersive 3D environment will give trainees a realistic and engaging training experience. Key features of the virtual environment include:</a:t>
            </a:r>
          </a:p>
          <a:p>
            <a:pPr lvl="1"/>
            <a:r>
              <a:rPr lang="en-US" sz="1200" b="1"/>
              <a:t>Setting: </a:t>
            </a:r>
            <a:r>
              <a:rPr lang="en-US" sz="1200"/>
              <a:t>The simulator will recreate a warehouse setting where box manufacturing typically occurs. This could include elements such as a workbench and fabrication s</a:t>
            </a:r>
            <a:r>
              <a:rPr lang="en-US"/>
              <a:t>upply cabinets</a:t>
            </a:r>
            <a:r>
              <a:rPr lang="en-US" sz="1200"/>
              <a:t>, creating a relatable simulator experience.</a:t>
            </a:r>
          </a:p>
          <a:p>
            <a:pPr lvl="1"/>
            <a:r>
              <a:rPr lang="en-US" b="1"/>
              <a:t>Workflow Directional Props</a:t>
            </a:r>
            <a:r>
              <a:rPr lang="en-US" sz="1200" b="1"/>
              <a:t>:</a:t>
            </a:r>
            <a:r>
              <a:rPr lang="en-US" sz="1200"/>
              <a:t> While </a:t>
            </a:r>
            <a:r>
              <a:rPr lang="en-US"/>
              <a:t>BoxSimPro</a:t>
            </a:r>
            <a:r>
              <a:rPr lang="en-US" sz="1200"/>
              <a:t> focuses on the machine and control panel when a lesson begins, the simulator could incorporate stationary workflow cues into its virtual environment. This </a:t>
            </a:r>
            <a:r>
              <a:rPr lang="en-US"/>
              <a:t>virtual quality</a:t>
            </a:r>
            <a:r>
              <a:rPr lang="en-US" sz="1200"/>
              <a:t> increase</a:t>
            </a:r>
            <a:r>
              <a:rPr lang="en-US"/>
              <a:t>s</a:t>
            </a:r>
            <a:r>
              <a:rPr lang="en-US" sz="1200"/>
              <a:t> operator trainee workflow awareness, accelerating overall proficiency.</a:t>
            </a:r>
          </a:p>
          <a:p>
            <a:r>
              <a:rPr lang="en-US" sz="1200"/>
              <a:t>ForgeFX aims to deliver an effective training solution by immersing trainees in this realistic virtual environment that prepares </a:t>
            </a:r>
            <a:r>
              <a:rPr lang="en-US" sz="1200" err="1"/>
              <a:t>Pusterla</a:t>
            </a:r>
            <a:r>
              <a:rPr lang="en-US" sz="1200"/>
              <a:t> 1880</a:t>
            </a:r>
            <a:r>
              <a:rPr lang="en-US"/>
              <a:t> trainees</a:t>
            </a:r>
            <a:r>
              <a:rPr lang="en-US" sz="1200"/>
              <a:t> for consistent success.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1543463112"/>
      </p:ext>
    </p:extLst>
  </p:cSld>
  <p:clrMapOvr>
    <a:masterClrMapping/>
  </p:clrMapOvr>
  <p:extLst>
    <p:ext uri="{6950BFC3-D8DA-4A85-94F7-54DA5524770B}">
      <p188:commentRel xmlns:p188="http://schemas.microsoft.com/office/powerpoint/2018/8/main" r:id="rId2"/>
    </p:ext>
  </p:extLs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4434163"/>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simulator training program will be designed to capture the critical details and nuanced features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Based on the training goals shared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team, here is a revisable, partial list of potential lessons: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Overview of </a:t>
            </a:r>
            <a:r>
              <a:rPr kumimoji="0" lang="en-US" sz="1200" b="1"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Components: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comprehensively overviews the main components and their functions within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Navigating the Control Panel and Interface:</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guides trainees through the various features and controls of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machine's control panel and interface.</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Tooling Parts Identification and Functions:</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helps trainees identify and understand the different tooling parts used in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and their specific functions.</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Best Practices for Handling Tooling: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This lesson outlines essential safety procedures and best practices for handling and maintaining tooling to ensure the safe operation and longevity of the equipment.</a:t>
            </a:r>
          </a:p>
          <a:p>
            <a:pPr marL="457200" marR="0" lvl="0" indent="-225425" algn="l" defTabSz="457200" rtl="0" eaLnBrk="1" fontAlgn="auto" latinLnBrk="0" hangingPunct="1">
              <a:lnSpc>
                <a:spcPct val="110000"/>
              </a:lnSpc>
              <a:spcBef>
                <a:spcPts val="0"/>
              </a:spcBef>
              <a:spcAft>
                <a:spcPts val="600"/>
              </a:spcAft>
              <a:buClrTx/>
              <a:buSzTx/>
              <a:buFont typeface="+mj-lt"/>
              <a:buAutoNum type="arabicPeriod"/>
              <a:tabLs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This lesson teaches how to properly remove forms and previous materials to ensure the machine is ready for the next job.</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Note: This is an example lesson list based on general material provided by 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Training Department. The actual lesson list will be reviewed during the development process.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List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25457253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5422125"/>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will offer scalable lessons that enhance the familiarization and operations process of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Below is a basic example of a VR training lesson, which will be refined with input from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subject matter experts to ensure the inclusion of essential training details.</a:t>
            </a:r>
          </a:p>
          <a:p>
            <a:pPr>
              <a:lnSpc>
                <a:spcPct val="110000"/>
              </a:lnSpc>
              <a:spcAft>
                <a:spcPts val="600"/>
              </a:spcAf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 Top Molds </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Initiate the Training: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trainee dons the Meta Quest 3 VR headset, instantly immersing them in a realistic virtual warehouse. Ambient sounds of machinery and distant conversations enhance the sense of presence. From the main menu, the trainee will use hand gestures to select the “Unsetting the Wrapper” module. As the selection is made, the environment transitions smoothly, and a user interface appears, providing a brief overview of the training objectives and what to expect in the module.</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Preparation and Set Up: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step, the trainee is guided through a detailed review of the tools, molds, and forms that will be manipulated while “unsetting” the machine.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Removing the Top Form: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set of steps, the trainee is set to engage with the Virtual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3274187820"/>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6016134"/>
          </a:xfrm>
          <a:prstGeom prst="rect">
            <a:avLst/>
          </a:prstGeom>
          <a:noFill/>
        </p:spPr>
        <p:txBody>
          <a:bodyPr wrap="square" lIns="0" tIns="0" rIns="0">
            <a:spAutoFit/>
          </a:bodyPr>
          <a:lstStyle/>
          <a:p>
            <a:pPr marR="0" lvl="0" algn="l" defTabSz="457200" rtl="0" eaLnBrk="1" fontAlgn="auto" latinLnBrk="0" hangingPunct="1">
              <a:lnSpc>
                <a:spcPct val="110000"/>
              </a:lnSpc>
              <a:spcBef>
                <a:spcPts val="0"/>
              </a:spcBef>
              <a:spcAft>
                <a:spcPts val="600"/>
              </a:spcAft>
              <a:buClrTx/>
              <a:buSzTx/>
              <a:tabLst/>
              <a:defRPr/>
            </a:pPr>
            <a:r>
              <a:rPr kumimoji="0" lang="en-US" sz="1200" i="1"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(Continued)</a:t>
            </a: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Unsetting the Wrapper: Top Molds</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wrapper form and spotter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Identify the wind block generally covered with Teflon.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clips mounted to the top side of the form.</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Move the loosened form clips up out of the way.</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Loosen the form bolts that hold the form tight to the machine.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Using the Control Panel, select the “Manual Tab” to enable the form/mold.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Ensure the machine is in the proper position to start movement.</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Verify or Re-Select the “mold” option on the control panel.</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Use the hand wheel attached to the control panel to slowly spin the form downwards, allowing access to the form’s bolt and spring clip.</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Depress the plate on the backside of the yoke to allow the form to release.</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Check the control panel screen to ensure the mold is still enabled.</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Reverse direction to move the form to an accessible position.</a:t>
            </a:r>
          </a:p>
          <a:p>
            <a:pPr marL="685800" lvl="1" indent="-228600">
              <a:lnSpc>
                <a:spcPct val="110000"/>
              </a:lnSpc>
              <a:spcAft>
                <a:spcPts val="600"/>
              </a:spcAft>
              <a:buFont typeface="+mj-lt"/>
              <a:buAutoNum type="alphaLcPeriod"/>
              <a:defRPr/>
            </a:pP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Gently remove the form. (lesson complete)</a:t>
            </a: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10000"/>
              </a:lnSpc>
              <a:spcAft>
                <a:spcPts val="600"/>
              </a:spcAft>
              <a:buFont typeface="+mj-lt"/>
              <a:buAutoNum type="arabicPeriod" startAt="4"/>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Lesson Completion: </a:t>
            </a:r>
            <a:r>
              <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p>
          <a:p>
            <a:pPr marL="228600" indent="-228600">
              <a:lnSpc>
                <a:spcPct val="110000"/>
              </a:lnSpc>
              <a:spcAft>
                <a:spcPts val="600"/>
              </a:spcAft>
              <a:buFont typeface="+mj-lt"/>
              <a:buAutoNum type="arabicPeriod" startAt="4"/>
              <a:defRPr/>
            </a:pPr>
            <a:endPar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r>
              <a:rPr lang="en-US" sz="1200" i="1"/>
              <a:t>Note: This is a broad-strokes lesson description. Final training content will be developed working closely with your subject matter experts.</a:t>
            </a:r>
            <a:endParaRPr kumimoji="0" lang="en-US" sz="120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Lesson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Tree>
    <p:extLst>
      <p:ext uri="{BB962C8B-B14F-4D97-AF65-F5344CB8AC3E}">
        <p14:creationId xmlns:p14="http://schemas.microsoft.com/office/powerpoint/2010/main" val="425128396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L="0" marR="0" lvl="0" indent="0" defTabSz="685800" fontAlgn="auto">
              <a:lnSpc>
                <a:spcPct val="110000"/>
              </a:lnSpc>
              <a:spcAft>
                <a:spcPts val="0"/>
              </a:spcAft>
              <a:buClrTx/>
              <a:buSzTx/>
              <a:buFontTx/>
              <a:buNone/>
              <a:tabLst/>
              <a:defRPr/>
            </a:pPr>
            <a:r>
              <a:rPr lang="en-US"/>
              <a:t>ForgeFX offers a structured, progressive VR training system designed to help users develop operational proficiency through interactive lessons. These lessons range from basic familiarization to unguided operational assessments, ensuring that trainees gain the necessary knowledge and hands-on experience to operate machinery effectively and troubleshoot real-world issues. The following lesson types can be customized based on RSDC’s training objectives: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rgbClr val="FFC000"/>
              </a:buClr>
              <a:buSzTx/>
              <a:buFont typeface="+mj-lt"/>
              <a:buAutoNum type="arabicPeriod"/>
              <a:tabLst/>
              <a:defRPr/>
            </a:pPr>
            <a:r>
              <a:rPr lang="en-US" b="1">
                <a:solidFill>
                  <a:schemeClr val="tx1">
                    <a:lumMod val="65000"/>
                    <a:lumOff val="35000"/>
                  </a:schemeClr>
                </a:solidFill>
                <a:latin typeface="Calibri" panose="020F0502020204030204" pitchFamily="34" charset="0"/>
                <a:cs typeface="Calibri" panose="020F0502020204030204" pitchFamily="34" charset="0"/>
              </a:rPr>
              <a:t>Familiarization Lessons </a:t>
            </a:r>
            <a:r>
              <a:rPr lang="en-US">
                <a:solidFill>
                  <a:schemeClr val="tx1">
                    <a:lumMod val="65000"/>
                    <a:lumOff val="35000"/>
                  </a:schemeClr>
                </a:solidFill>
                <a:latin typeface="Calibri" panose="020F0502020204030204" pitchFamily="34" charset="0"/>
                <a:cs typeface="Calibri" panose="020F0502020204030204" pitchFamily="34" charset="0"/>
              </a:rPr>
              <a:t>(Introduction to Equipment and UI): </a:t>
            </a:r>
            <a:r>
              <a:rPr lang="en-US"/>
              <a:t>These informational lessons focus on understanding the equipment layout, controls, and system interfaces through visual exploration and limited interactions. Users interact with hotspots to receive contextual information, allowing them to self-guide their learning in a structured, non-operational environment.</a:t>
            </a:r>
          </a:p>
          <a:p>
            <a:pPr marL="342900" lvl="1">
              <a:spcAft>
                <a:spcPts val="0"/>
              </a:spcAft>
              <a:defRPr/>
            </a:pPr>
            <a:r>
              <a:rPr lang="en-US" b="1" u="sng"/>
              <a:t>Purpose</a:t>
            </a:r>
            <a:r>
              <a:rPr lang="en-US" b="1"/>
              <a:t>:</a:t>
            </a:r>
            <a:r>
              <a:rPr lang="en-US"/>
              <a:t> Prepares trainees for operational tasks by explaining instrument panels, control consoles, and UI elements.</a:t>
            </a:r>
          </a:p>
          <a:p>
            <a:pPr marL="342900" lvl="1">
              <a:spcAft>
                <a:spcPts val="0"/>
              </a:spcAft>
              <a:defRPr/>
            </a:pPr>
            <a:r>
              <a:rPr lang="en-US" b="1" u="sng"/>
              <a:t>Interaction Level</a:t>
            </a:r>
            <a:r>
              <a:rPr lang="en-US" b="1"/>
              <a:t>:</a:t>
            </a:r>
            <a:r>
              <a:rPr lang="en-US"/>
              <a:t> Primarily visual and UI-based, with limited physical interactions for demonstration.</a:t>
            </a:r>
          </a:p>
          <a:p>
            <a:pPr marR="0" lvl="0" defTabSz="685800" fontAlgn="auto">
              <a:lnSpc>
                <a:spcPct val="110000"/>
              </a:lnSpc>
              <a:spcAft>
                <a:spcPts val="0"/>
              </a:spcAft>
              <a:buClr>
                <a:schemeClr val="accent1"/>
              </a:buClr>
              <a:buSzTx/>
              <a:tabLst/>
              <a:defRPr/>
            </a:pPr>
            <a:endParaRPr lang="en-US" sz="12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2936532" y="6949440"/>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84595041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7CCD6C9D-4B05-968F-5CB0-1F99AC8C2AE5}"/>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457200" y="2308860"/>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2"/>
              <a:tabLst/>
              <a:defRPr/>
            </a:pPr>
            <a:r>
              <a:rPr lang="en-US" b="1">
                <a:solidFill>
                  <a:schemeClr val="tx1">
                    <a:lumMod val="65000"/>
                    <a:lumOff val="35000"/>
                  </a:schemeClr>
                </a:solidFill>
                <a:latin typeface="Calibri" panose="020F0502020204030204" pitchFamily="34" charset="0"/>
                <a:cs typeface="Calibri" panose="020F0502020204030204" pitchFamily="34" charset="0"/>
              </a:rPr>
              <a:t>Guided Operational Lessons </a:t>
            </a:r>
            <a:r>
              <a:rPr lang="en-US">
                <a:solidFill>
                  <a:schemeClr val="tx1">
                    <a:lumMod val="65000"/>
                    <a:lumOff val="35000"/>
                  </a:schemeClr>
                </a:solidFill>
                <a:latin typeface="Calibri" panose="020F0502020204030204" pitchFamily="34" charset="0"/>
                <a:cs typeface="Calibri" panose="020F0502020204030204" pitchFamily="34" charset="0"/>
              </a:rPr>
              <a:t>(Step-by-Step Procedural Training)</a:t>
            </a:r>
          </a:p>
          <a:p>
            <a:pPr marR="0" lvl="0" defTabSz="685800" fontAlgn="auto">
              <a:lnSpc>
                <a:spcPct val="110000"/>
              </a:lnSpc>
              <a:spcAft>
                <a:spcPts val="0"/>
              </a:spcAft>
              <a:buClr>
                <a:schemeClr val="accent1"/>
              </a:buClr>
              <a:buSzTx/>
              <a:tabLst/>
              <a:defRPr/>
            </a:pPr>
            <a:r>
              <a:rPr lang="en-US"/>
              <a:t>These lessons walk trainees through specific operational processes with built-in guidance systems. The virtual equipment responds realistically to user interactions, ensuring hands-on learning in a controlled, step-based environment. Users can repeat steps, receive corrective feedback, and are graded on performance.</a:t>
            </a:r>
          </a:p>
          <a:p>
            <a:pPr marL="342900" lvl="1">
              <a:spcAft>
                <a:spcPts val="0"/>
              </a:spcAft>
              <a:buClr>
                <a:srgbClr val="FFC000"/>
              </a:buClr>
              <a:defRPr/>
            </a:pPr>
            <a:r>
              <a:rPr lang="en-US" b="1" u="sng"/>
              <a:t>Purpose</a:t>
            </a:r>
            <a:r>
              <a:rPr lang="en-US" b="1"/>
              <a:t>:</a:t>
            </a:r>
            <a:r>
              <a:rPr lang="en-US"/>
              <a:t> Teaches users to perform standard operations correctly, reinforcing proper workflows and best practices.</a:t>
            </a:r>
          </a:p>
          <a:p>
            <a:pPr marL="342900" lvl="1">
              <a:spcAft>
                <a:spcPts val="0"/>
              </a:spcAft>
              <a:buClr>
                <a:srgbClr val="FFC000"/>
              </a:buClr>
              <a:defRPr/>
            </a:pPr>
            <a:r>
              <a:rPr lang="en-US" b="1" u="sng"/>
              <a:t>Interaction Level</a:t>
            </a:r>
            <a:r>
              <a:rPr lang="en-US" b="1"/>
              <a:t>:</a:t>
            </a:r>
            <a:r>
              <a:rPr lang="en-US"/>
              <a:t> Fully interactive, state-controlled procedural learning with step tracking and grading.</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3"/>
              <a:defRPr/>
            </a:pPr>
            <a:r>
              <a:rPr lang="en-US" b="1">
                <a:solidFill>
                  <a:schemeClr val="tx1">
                    <a:lumMod val="65000"/>
                    <a:lumOff val="35000"/>
                  </a:schemeClr>
                </a:solidFill>
                <a:latin typeface="Calibri" panose="020F0502020204030204" pitchFamily="34" charset="0"/>
                <a:cs typeface="Calibri" panose="020F0502020204030204" pitchFamily="34" charset="0"/>
              </a:rPr>
              <a:t>Guided Troubleshooting Lessons </a:t>
            </a:r>
            <a:r>
              <a:rPr lang="en-US">
                <a:solidFill>
                  <a:schemeClr val="tx1">
                    <a:lumMod val="65000"/>
                    <a:lumOff val="35000"/>
                  </a:schemeClr>
                </a:solidFill>
                <a:latin typeface="Calibri" panose="020F0502020204030204" pitchFamily="34" charset="0"/>
                <a:cs typeface="Calibri" panose="020F0502020204030204" pitchFamily="34" charset="0"/>
              </a:rPr>
              <a:t>(Fault Identification &amp; Resolution):</a:t>
            </a:r>
            <a:r>
              <a:rPr lang="en-US"/>
              <a:t>  </a:t>
            </a:r>
          </a:p>
          <a:p>
            <a:pPr>
              <a:spcAft>
                <a:spcPts val="0"/>
              </a:spcAft>
              <a:buClr>
                <a:schemeClr val="accent1"/>
              </a:buClr>
              <a:defRPr/>
            </a:pPr>
            <a:r>
              <a:rPr lang="en-US"/>
              <a:t>These lessons introduce pre-programmed faults during operations, teaching users how to diagnose and resolve equipment malfunctions. Instead of following standard procedures, trainees must identify the issue, determine the cause, and apply the correct corrective actions.</a:t>
            </a:r>
          </a:p>
          <a:p>
            <a:pPr marL="342900" lvl="1">
              <a:spcAft>
                <a:spcPts val="0"/>
              </a:spcAft>
              <a:buClr>
                <a:srgbClr val="FFC000"/>
              </a:buClr>
              <a:defRPr/>
            </a:pPr>
            <a:r>
              <a:rPr lang="en-US" b="1" u="sng"/>
              <a:t>Purpose</a:t>
            </a:r>
            <a:r>
              <a:rPr lang="en-US" b="1"/>
              <a:t>:</a:t>
            </a:r>
            <a:r>
              <a:rPr lang="en-US"/>
              <a:t> Develops problem-solving skills by training users to recognize and troubleshoot operational issues.</a:t>
            </a:r>
          </a:p>
          <a:p>
            <a:pPr marL="342900" lvl="1">
              <a:spcAft>
                <a:spcPts val="0"/>
              </a:spcAft>
              <a:buClr>
                <a:srgbClr val="FFC000"/>
              </a:buClr>
              <a:defRPr/>
            </a:pPr>
            <a:r>
              <a:rPr lang="en-US" b="1" u="sng"/>
              <a:t>Interaction Level</a:t>
            </a:r>
            <a:r>
              <a:rPr lang="en-US" b="1"/>
              <a:t>:</a:t>
            </a:r>
            <a:r>
              <a:rPr lang="en-US"/>
              <a:t> Interactive troubleshooting with structured fault scenarios and guided corrective steps.</a:t>
            </a:r>
          </a:p>
          <a:p>
            <a:pPr lvl="1" indent="0">
              <a:spcAft>
                <a:spcPts val="0"/>
              </a:spcAft>
              <a:buClr>
                <a:schemeClr val="accent1"/>
              </a:buClr>
              <a:buNone/>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
        <p:nvSpPr>
          <p:cNvPr id="25" name="TextBox 24">
            <a:extLst>
              <a:ext uri="{FF2B5EF4-FFF2-40B4-BE49-F238E27FC236}">
                <a16:creationId xmlns:a16="http://schemas.microsoft.com/office/drawing/2014/main" id="{F1F2CEEC-3D93-8C1D-AA0B-BB87BB850327}"/>
              </a:ext>
            </a:extLst>
          </p:cNvPr>
          <p:cNvSpPr txBox="1"/>
          <p:nvPr/>
        </p:nvSpPr>
        <p:spPr>
          <a:xfrm>
            <a:off x="2924175" y="7405299"/>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3367782805"/>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E35F-EF69-6B7F-7D2D-8068861437E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65B44B6-BC1E-6EFE-84E5-03B578E124C2}"/>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7635021E-097D-B69B-B40F-BC00DFC15D6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04BF2E21-D121-77EE-8102-826860A3D8AE}"/>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D81B7007-7111-2043-7DDF-8581A3206DC2}"/>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998BEE0C-245D-690D-1079-AEF34864C5B9}"/>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EB533DA-2946-63D2-A360-03E5C61092DA}"/>
              </a:ext>
            </a:extLst>
          </p:cNvPr>
          <p:cNvSpPr>
            <a:spLocks noGrp="1"/>
          </p:cNvSpPr>
          <p:nvPr>
            <p:ph type="body" sz="quarter" idx="16"/>
          </p:nvPr>
        </p:nvSpPr>
        <p:spPr>
          <a:xfrm>
            <a:off x="409575" y="2280285"/>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4"/>
              <a:tabLst/>
              <a:defRPr/>
            </a:pPr>
            <a:r>
              <a:rPr lang="en-US" b="1">
                <a:solidFill>
                  <a:schemeClr val="tx1">
                    <a:lumMod val="65000"/>
                    <a:lumOff val="35000"/>
                  </a:schemeClr>
                </a:solidFill>
                <a:latin typeface="Calibri" panose="020F0502020204030204" pitchFamily="34" charset="0"/>
                <a:cs typeface="Calibri" panose="020F0502020204030204" pitchFamily="34" charset="0"/>
              </a:rPr>
              <a:t>Unguided Operational </a:t>
            </a:r>
            <a:r>
              <a:rPr lang="en-US" b="1"/>
              <a:t>Scenarios</a:t>
            </a:r>
            <a:r>
              <a:rPr lang="en-US" b="1">
                <a:solidFill>
                  <a:schemeClr val="tx1">
                    <a:lumMod val="65000"/>
                    <a:lumOff val="35000"/>
                  </a:schemeClr>
                </a:solidFill>
                <a:latin typeface="Calibri" panose="020F0502020204030204" pitchFamily="34" charset="0"/>
                <a:cs typeface="Calibri" panose="020F0502020204030204" pitchFamily="34" charset="0"/>
              </a:rPr>
              <a:t> </a:t>
            </a:r>
            <a:r>
              <a:rPr lang="en-US">
                <a:solidFill>
                  <a:schemeClr val="tx1">
                    <a:lumMod val="65000"/>
                    <a:lumOff val="35000"/>
                  </a:schemeClr>
                </a:solidFill>
                <a:latin typeface="Calibri" panose="020F0502020204030204" pitchFamily="34" charset="0"/>
                <a:cs typeface="Calibri" panose="020F0502020204030204" pitchFamily="34" charset="0"/>
              </a:rPr>
              <a:t>(Independent, Real-World Simulation)</a:t>
            </a:r>
          </a:p>
          <a:p>
            <a:pPr marR="0" lvl="0" defTabSz="685800" fontAlgn="auto">
              <a:lnSpc>
                <a:spcPct val="110000"/>
              </a:lnSpc>
              <a:spcAft>
                <a:spcPts val="0"/>
              </a:spcAft>
              <a:buClr>
                <a:schemeClr val="accent1"/>
              </a:buClr>
              <a:buSzTx/>
              <a:tabLst/>
              <a:defRPr/>
            </a:pPr>
            <a:r>
              <a:rPr lang="en-US"/>
              <a:t>These are assessment-based scenarios where users must apply what they learned in Guided Operational Lessons without guidance or prompts. The VR system responds as it would in real-world conditions, tracking user actions, assessing performance, and penalizing mistakes.</a:t>
            </a:r>
          </a:p>
          <a:p>
            <a:pPr marL="342900" lvl="1">
              <a:spcAft>
                <a:spcPts val="0"/>
              </a:spcAft>
              <a:buClr>
                <a:srgbClr val="FFC000"/>
              </a:buClr>
              <a:defRPr/>
            </a:pPr>
            <a:r>
              <a:rPr lang="en-US" b="1" u="sng"/>
              <a:t>Purpose</a:t>
            </a:r>
            <a:r>
              <a:rPr lang="en-US" b="1"/>
              <a:t>:</a:t>
            </a:r>
            <a:r>
              <a:rPr lang="en-US"/>
              <a:t> Evaluates trainees’ ability to perform operations independently under realistic conditions.</a:t>
            </a:r>
          </a:p>
          <a:p>
            <a:pPr marL="342900" lvl="1">
              <a:spcAft>
                <a:spcPts val="0"/>
              </a:spcAft>
              <a:buClr>
                <a:srgbClr val="FFC000"/>
              </a:buClr>
              <a:defRPr/>
            </a:pPr>
            <a:r>
              <a:rPr lang="en-US" b="1" u="sng"/>
              <a:t>Interaction Level</a:t>
            </a:r>
            <a:r>
              <a:rPr lang="en-US" b="1"/>
              <a:t>:</a:t>
            </a:r>
            <a:r>
              <a:rPr lang="en-US"/>
              <a:t> Fully interactive, open-ended operational assessments with detailed scoring metrics.</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5"/>
              <a:defRPr/>
            </a:pPr>
            <a:r>
              <a:rPr lang="en-US" b="1">
                <a:solidFill>
                  <a:schemeClr val="tx1">
                    <a:lumMod val="65000"/>
                    <a:lumOff val="35000"/>
                  </a:schemeClr>
                </a:solidFill>
                <a:latin typeface="Calibri" panose="020F0502020204030204" pitchFamily="34" charset="0"/>
                <a:cs typeface="Calibri" panose="020F0502020204030204" pitchFamily="34" charset="0"/>
              </a:rPr>
              <a:t>Pre-Programmed Fault Simulations </a:t>
            </a:r>
            <a:r>
              <a:rPr lang="en-US">
                <a:solidFill>
                  <a:schemeClr val="tx1">
                    <a:lumMod val="65000"/>
                    <a:lumOff val="35000"/>
                  </a:schemeClr>
                </a:solidFill>
                <a:latin typeface="Calibri" panose="020F0502020204030204" pitchFamily="34" charset="0"/>
                <a:cs typeface="Calibri" panose="020F0502020204030204" pitchFamily="34" charset="0"/>
              </a:rPr>
              <a:t>(Advanced Troubleshooting</a:t>
            </a:r>
            <a:r>
              <a:rPr lang="en-US"/>
              <a:t> in Unguided Scenarios)</a:t>
            </a:r>
          </a:p>
          <a:p>
            <a:pPr>
              <a:spcAft>
                <a:spcPts val="0"/>
              </a:spcAft>
              <a:buClr>
                <a:schemeClr val="accent1"/>
              </a:buClr>
              <a:defRPr/>
            </a:pPr>
            <a:r>
              <a:rPr lang="en-US"/>
              <a:t>These faults appear randomly within an Unguided Operational Scenario, requiring users to detect, diagnose, and resolve them without assistance. This feature provides a realistic test of both operational skills and problem-solving abilities.</a:t>
            </a:r>
          </a:p>
          <a:p>
            <a:pPr marL="342900" lvl="1">
              <a:spcAft>
                <a:spcPts val="0"/>
              </a:spcAft>
              <a:buClr>
                <a:srgbClr val="FFC000"/>
              </a:buClr>
              <a:defRPr/>
            </a:pPr>
            <a:r>
              <a:rPr lang="en-US" b="1" u="sng"/>
              <a:t>Purpose</a:t>
            </a:r>
            <a:r>
              <a:rPr lang="en-US" b="1"/>
              <a:t>:</a:t>
            </a:r>
            <a:r>
              <a:rPr lang="en-US"/>
              <a:t> Assesses trainees' ability to handle unexpected faults independently.</a:t>
            </a:r>
          </a:p>
          <a:p>
            <a:pPr marL="342900" lvl="1">
              <a:spcAft>
                <a:spcPts val="0"/>
              </a:spcAft>
              <a:buClr>
                <a:srgbClr val="FFC000"/>
              </a:buClr>
              <a:defRPr/>
            </a:pPr>
            <a:r>
              <a:rPr lang="en-US" b="1" u="sng"/>
              <a:t>Interaction Level</a:t>
            </a:r>
            <a:r>
              <a:rPr lang="en-US" b="1"/>
              <a:t>:</a:t>
            </a:r>
            <a:r>
              <a:rPr lang="en-US"/>
              <a:t> Integrated within Unguided Scenarios, requiring users to troubleshoot real-time errors.</a:t>
            </a:r>
          </a:p>
          <a:p>
            <a:pPr lvl="1" indent="0">
              <a:spcAft>
                <a:spcPts val="0"/>
              </a:spcAft>
              <a:buClr>
                <a:schemeClr val="accent1"/>
              </a:buClr>
              <a:buNone/>
              <a:defRPr/>
            </a:pPr>
            <a:endParaRPr lang="en-US"/>
          </a:p>
          <a:p>
            <a:r>
              <a:rPr lang="en-US"/>
              <a:t>Combining these lesson types allows our clients to customize the VR training curriculum to meet specific learning goals. This structured approach ensures that trainees progress from basic familiarization to full operational competency, with built-in opportunities for troubleshooting and real-world scenario assessments.</a:t>
            </a:r>
          </a:p>
          <a:p>
            <a:pPr lvl="1" indent="0">
              <a:spcAft>
                <a:spcPts val="0"/>
              </a:spcAft>
              <a:buClr>
                <a:schemeClr val="accent1"/>
              </a:buClr>
              <a:buNone/>
              <a:defRPr/>
            </a:pPr>
            <a:endParaRPr lang="en-US"/>
          </a:p>
          <a:p>
            <a:pPr marL="342900" lvl="1">
              <a:spcAft>
                <a:spcPts val="0"/>
              </a:spcAft>
              <a:buClr>
                <a:schemeClr val="accent1"/>
              </a:buClr>
              <a:buFont typeface="Arial" panose="020B0604020202020204" pitchFamily="34" charset="0"/>
              <a:buChar char="•"/>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Tree>
    <p:extLst>
      <p:ext uri="{BB962C8B-B14F-4D97-AF65-F5344CB8AC3E}">
        <p14:creationId xmlns:p14="http://schemas.microsoft.com/office/powerpoint/2010/main" val="257489833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2"/>
            <a:ext cx="5784850" cy="781689"/>
          </a:xfrm>
          <a:prstGeom prst="rect">
            <a:avLst/>
          </a:prstGeom>
          <a:noFill/>
        </p:spPr>
        <p:txBody>
          <a:bodyPr wrap="square" lIns="0" tIns="0" rIns="0">
            <a:spAutoFit/>
          </a:bodyPr>
          <a:lstStyle/>
          <a:p>
            <a:pPr>
              <a:lnSpc>
                <a:spcPct val="110000"/>
              </a:lnSpc>
              <a:spcAft>
                <a:spcPts val="600"/>
              </a:spcAft>
            </a:pPr>
            <a:r>
              <a:rPr lang="en-US" sz="1100" b="0" i="0" spc="-2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ForgeFX is pleased to be able to offer our clients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Economies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of Scale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a:extLst>
              <a:ext uri="{FF2B5EF4-FFF2-40B4-BE49-F238E27FC236}">
                <a16:creationId xmlns:a16="http://schemas.microsoft.com/office/drawing/2014/main" id="{C4C7F8F4-6AE6-4200-4819-A0EDD716410B}"/>
              </a:ext>
            </a:extLst>
          </p:cNvPr>
          <p:cNvGraphicFramePr>
            <a:graphicFrameLocks noGrp="1"/>
          </p:cNvGraphicFramePr>
          <p:nvPr>
            <p:extLst>
              <p:ext uri="{D42A27DB-BD31-4B8C-83A1-F6EECF244321}">
                <p14:modId xmlns:p14="http://schemas.microsoft.com/office/powerpoint/2010/main" val="496479199"/>
              </p:ext>
            </p:extLst>
          </p:nvPr>
        </p:nvGraphicFramePr>
        <p:xfrm>
          <a:off x="457200" y="3098327"/>
          <a:ext cx="5943600" cy="4511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509358412"/>
                    </a:ext>
                  </a:extLst>
                </a:gridCol>
                <a:gridCol w="990600">
                  <a:extLst>
                    <a:ext uri="{9D8B030D-6E8A-4147-A177-3AD203B41FA5}">
                      <a16:colId xmlns:a16="http://schemas.microsoft.com/office/drawing/2014/main" val="970896372"/>
                    </a:ext>
                  </a:extLst>
                </a:gridCol>
                <a:gridCol w="990600">
                  <a:extLst>
                    <a:ext uri="{9D8B030D-6E8A-4147-A177-3AD203B41FA5}">
                      <a16:colId xmlns:a16="http://schemas.microsoft.com/office/drawing/2014/main" val="2537124930"/>
                    </a:ext>
                  </a:extLst>
                </a:gridCol>
                <a:gridCol w="990600">
                  <a:extLst>
                    <a:ext uri="{9D8B030D-6E8A-4147-A177-3AD203B41FA5}">
                      <a16:colId xmlns:a16="http://schemas.microsoft.com/office/drawing/2014/main" val="4082372496"/>
                    </a:ext>
                  </a:extLst>
                </a:gridCol>
                <a:gridCol w="990600">
                  <a:extLst>
                    <a:ext uri="{9D8B030D-6E8A-4147-A177-3AD203B41FA5}">
                      <a16:colId xmlns:a16="http://schemas.microsoft.com/office/drawing/2014/main" val="1565287846"/>
                    </a:ext>
                  </a:extLst>
                </a:gridCol>
                <a:gridCol w="990600">
                  <a:extLst>
                    <a:ext uri="{9D8B030D-6E8A-4147-A177-3AD203B41FA5}">
                      <a16:colId xmlns:a16="http://schemas.microsoft.com/office/drawing/2014/main" val="220026008"/>
                    </a:ext>
                  </a:extLst>
                </a:gridCol>
              </a:tblGrid>
              <a:tr h="324734">
                <a:tc>
                  <a:txBody>
                    <a:bodyPr/>
                    <a:lstStyle/>
                    <a:p>
                      <a:pPr algn="ctr"/>
                      <a:r>
                        <a:rPr lang="en-US" sz="1000"/>
                        <a:t>Base Cost</a:t>
                      </a:r>
                    </a:p>
                  </a:txBody>
                  <a:tcPr anchor="ctr"/>
                </a:tc>
                <a:tc>
                  <a:txBody>
                    <a:bodyPr/>
                    <a:lstStyle/>
                    <a:p>
                      <a:pPr algn="ctr"/>
                      <a:r>
                        <a:rPr lang="en-US" sz="1000"/>
                        <a:t>Marginal </a:t>
                      </a:r>
                      <a:br>
                        <a:rPr lang="en-US" sz="1000"/>
                      </a:br>
                      <a:r>
                        <a:rPr lang="en-US" sz="1000"/>
                        <a:t>EOS %</a:t>
                      </a:r>
                    </a:p>
                  </a:txBody>
                  <a:tcPr anchor="ctr"/>
                </a:tc>
                <a:tc>
                  <a:txBody>
                    <a:bodyPr/>
                    <a:lstStyle/>
                    <a:p>
                      <a:pPr algn="ctr"/>
                      <a:r>
                        <a:rPr lang="en-US" sz="1000"/>
                        <a:t>Marginal Savings</a:t>
                      </a:r>
                    </a:p>
                  </a:txBody>
                  <a:tcPr anchor="ctr"/>
                </a:tc>
                <a:tc>
                  <a:txBody>
                    <a:bodyPr/>
                    <a:lstStyle/>
                    <a:p>
                      <a:pPr algn="ctr"/>
                      <a:r>
                        <a:rPr lang="en-US" sz="1000"/>
                        <a:t>Cumulative Savings</a:t>
                      </a:r>
                    </a:p>
                  </a:txBody>
                  <a:tcPr anchor="ctr"/>
                </a:tc>
                <a:tc>
                  <a:txBody>
                    <a:bodyPr/>
                    <a:lstStyle/>
                    <a:p>
                      <a:pPr algn="ctr"/>
                      <a:r>
                        <a:rPr lang="en-US" sz="1000"/>
                        <a:t>Cost</a:t>
                      </a:r>
                    </a:p>
                  </a:txBody>
                  <a:tcPr anchor="ctr"/>
                </a:tc>
                <a:tc>
                  <a:txBody>
                    <a:bodyPr/>
                    <a:lstStyle/>
                    <a:p>
                      <a:pPr algn="ctr"/>
                      <a:r>
                        <a:rPr lang="en-US" sz="1000"/>
                        <a:t>Effective Savings</a:t>
                      </a:r>
                    </a:p>
                  </a:txBody>
                  <a:tcPr anchor="ctr"/>
                </a:tc>
                <a:extLst>
                  <a:ext uri="{0D108BD9-81ED-4DB2-BD59-A6C34878D82A}">
                    <a16:rowId xmlns:a16="http://schemas.microsoft.com/office/drawing/2014/main" val="1887168303"/>
                  </a:ext>
                </a:extLst>
              </a:tr>
              <a:tr h="274320">
                <a:tc>
                  <a:txBody>
                    <a:bodyPr/>
                    <a:lstStyle/>
                    <a:p>
                      <a:pPr algn="r"/>
                      <a:r>
                        <a:rPr lang="en-US" sz="1000"/>
                        <a:t>$200,000</a:t>
                      </a:r>
                    </a:p>
                  </a:txBody>
                  <a:tcPr marR="182880">
                    <a:solidFill>
                      <a:schemeClr val="accent5">
                        <a:lumMod val="40000"/>
                        <a:lumOff val="60000"/>
                      </a:schemeClr>
                    </a:solidFill>
                  </a:tcPr>
                </a:tc>
                <a:tc>
                  <a:txBody>
                    <a:bodyPr/>
                    <a:lstStyle/>
                    <a:p>
                      <a:pPr algn="ctr"/>
                      <a:r>
                        <a:rPr lang="en-US" sz="1000"/>
                        <a:t>10%</a:t>
                      </a:r>
                    </a:p>
                  </a:txBody>
                  <a:tcPr>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$180,000</a:t>
                      </a:r>
                    </a:p>
                  </a:txBody>
                  <a:tcPr marR="182880">
                    <a:solidFill>
                      <a:schemeClr val="accent5">
                        <a:lumMod val="40000"/>
                        <a:lumOff val="60000"/>
                      </a:schemeClr>
                    </a:solidFill>
                  </a:tcPr>
                </a:tc>
                <a:tc>
                  <a:txBody>
                    <a:bodyPr/>
                    <a:lstStyle/>
                    <a:p>
                      <a:pPr algn="ctr"/>
                      <a:r>
                        <a:rPr lang="en-US" sz="1000" b="1"/>
                        <a:t>10%</a:t>
                      </a:r>
                    </a:p>
                  </a:txBody>
                  <a:tcPr>
                    <a:solidFill>
                      <a:schemeClr val="accent5">
                        <a:lumMod val="40000"/>
                        <a:lumOff val="60000"/>
                      </a:schemeClr>
                    </a:solidFill>
                  </a:tcPr>
                </a:tc>
                <a:extLst>
                  <a:ext uri="{0D108BD9-81ED-4DB2-BD59-A6C34878D82A}">
                    <a16:rowId xmlns:a16="http://schemas.microsoft.com/office/drawing/2014/main" val="96028528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algn="ctr"/>
                      <a:r>
                        <a:rPr lang="en-US" sz="1000"/>
                        <a:t>20%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20000"/>
                        <a:lumOff val="80000"/>
                      </a:schemeClr>
                    </a:solidFill>
                  </a:tcPr>
                </a:tc>
                <a:tc>
                  <a:txBody>
                    <a:bodyPr/>
                    <a:lstStyle/>
                    <a:p>
                      <a:pPr algn="r"/>
                      <a:r>
                        <a:rPr lang="en-US" sz="1000"/>
                        <a:t>$340,000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15%</a:t>
                      </a:r>
                    </a:p>
                  </a:txBody>
                  <a:tcPr>
                    <a:solidFill>
                      <a:schemeClr val="accent5">
                        <a:lumMod val="20000"/>
                        <a:lumOff val="80000"/>
                      </a:schemeClr>
                    </a:solidFill>
                  </a:tcPr>
                </a:tc>
                <a:extLst>
                  <a:ext uri="{0D108BD9-81ED-4DB2-BD59-A6C34878D82A}">
                    <a16:rowId xmlns:a16="http://schemas.microsoft.com/office/drawing/2014/main" val="103346167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40000"/>
                        <a:lumOff val="60000"/>
                      </a:schemeClr>
                    </a:solidFill>
                  </a:tcPr>
                </a:tc>
                <a:tc>
                  <a:txBody>
                    <a:bodyPr/>
                    <a:lstStyle/>
                    <a:p>
                      <a:pPr algn="ctr"/>
                      <a:r>
                        <a:rPr lang="en-US" sz="1000"/>
                        <a:t>30%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$480,000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20%</a:t>
                      </a:r>
                    </a:p>
                  </a:txBody>
                  <a:tcPr>
                    <a:solidFill>
                      <a:schemeClr val="accent5">
                        <a:lumMod val="40000"/>
                        <a:lumOff val="60000"/>
                      </a:schemeClr>
                    </a:solidFill>
                  </a:tcPr>
                </a:tc>
                <a:extLst>
                  <a:ext uri="{0D108BD9-81ED-4DB2-BD59-A6C34878D82A}">
                    <a16:rowId xmlns:a16="http://schemas.microsoft.com/office/drawing/2014/main" val="1307880799"/>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algn="ctr"/>
                      <a:r>
                        <a:rPr lang="en-US" sz="1000"/>
                        <a:t>40%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25%</a:t>
                      </a:r>
                    </a:p>
                  </a:txBody>
                  <a:tcPr>
                    <a:solidFill>
                      <a:schemeClr val="accent5">
                        <a:lumMod val="20000"/>
                        <a:lumOff val="80000"/>
                      </a:schemeClr>
                    </a:solidFill>
                  </a:tcPr>
                </a:tc>
                <a:extLst>
                  <a:ext uri="{0D108BD9-81ED-4DB2-BD59-A6C34878D82A}">
                    <a16:rowId xmlns:a16="http://schemas.microsoft.com/office/drawing/2014/main" val="206913374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40000"/>
                        <a:lumOff val="60000"/>
                      </a:schemeClr>
                    </a:solidFill>
                  </a:tcPr>
                </a:tc>
                <a:tc>
                  <a:txBody>
                    <a:bodyPr/>
                    <a:lstStyle/>
                    <a:p>
                      <a:pPr algn="ct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30%</a:t>
                      </a:r>
                    </a:p>
                  </a:txBody>
                  <a:tcPr>
                    <a:solidFill>
                      <a:schemeClr val="accent5">
                        <a:lumMod val="40000"/>
                        <a:lumOff val="60000"/>
                      </a:schemeClr>
                    </a:solidFill>
                  </a:tcPr>
                </a:tc>
                <a:extLst>
                  <a:ext uri="{0D108BD9-81ED-4DB2-BD59-A6C34878D82A}">
                    <a16:rowId xmlns:a16="http://schemas.microsoft.com/office/drawing/2014/main" val="271811830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33%</a:t>
                      </a:r>
                    </a:p>
                  </a:txBody>
                  <a:tcPr>
                    <a:solidFill>
                      <a:schemeClr val="accent5">
                        <a:lumMod val="20000"/>
                        <a:lumOff val="80000"/>
                      </a:schemeClr>
                    </a:solidFill>
                  </a:tcPr>
                </a:tc>
                <a:extLst>
                  <a:ext uri="{0D108BD9-81ED-4DB2-BD59-A6C34878D82A}">
                    <a16:rowId xmlns:a16="http://schemas.microsoft.com/office/drawing/2014/main" val="11360708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$500,000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36%</a:t>
                      </a:r>
                    </a:p>
                  </a:txBody>
                  <a:tcPr>
                    <a:solidFill>
                      <a:schemeClr val="accent5">
                        <a:lumMod val="40000"/>
                        <a:lumOff val="60000"/>
                      </a:schemeClr>
                    </a:solidFill>
                  </a:tcPr>
                </a:tc>
                <a:extLst>
                  <a:ext uri="{0D108BD9-81ED-4DB2-BD59-A6C34878D82A}">
                    <a16:rowId xmlns:a16="http://schemas.microsoft.com/office/drawing/2014/main" val="278436555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38%</a:t>
                      </a:r>
                    </a:p>
                  </a:txBody>
                  <a:tcPr>
                    <a:solidFill>
                      <a:schemeClr val="accent5">
                        <a:lumMod val="20000"/>
                        <a:lumOff val="80000"/>
                      </a:schemeClr>
                    </a:solidFill>
                  </a:tcPr>
                </a:tc>
                <a:extLst>
                  <a:ext uri="{0D108BD9-81ED-4DB2-BD59-A6C34878D82A}">
                    <a16:rowId xmlns:a16="http://schemas.microsoft.com/office/drawing/2014/main" val="3822887240"/>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$1,800,000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39%</a:t>
                      </a:r>
                    </a:p>
                  </a:txBody>
                  <a:tcPr>
                    <a:solidFill>
                      <a:schemeClr val="accent5">
                        <a:lumMod val="40000"/>
                        <a:lumOff val="60000"/>
                      </a:schemeClr>
                    </a:solidFill>
                  </a:tcPr>
                </a:tc>
                <a:extLst>
                  <a:ext uri="{0D108BD9-81ED-4DB2-BD59-A6C34878D82A}">
                    <a16:rowId xmlns:a16="http://schemas.microsoft.com/office/drawing/2014/main" val="3154867662"/>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40%</a:t>
                      </a:r>
                    </a:p>
                  </a:txBody>
                  <a:tcPr>
                    <a:solidFill>
                      <a:schemeClr val="accent5">
                        <a:lumMod val="20000"/>
                        <a:lumOff val="80000"/>
                      </a:schemeClr>
                    </a:solidFill>
                  </a:tcPr>
                </a:tc>
                <a:extLst>
                  <a:ext uri="{0D108BD9-81ED-4DB2-BD59-A6C34878D82A}">
                    <a16:rowId xmlns:a16="http://schemas.microsoft.com/office/drawing/2014/main" val="226119739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$2,200,000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$1,300,000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41%</a:t>
                      </a:r>
                    </a:p>
                  </a:txBody>
                  <a:tcPr>
                    <a:solidFill>
                      <a:schemeClr val="accent5">
                        <a:lumMod val="40000"/>
                        <a:lumOff val="60000"/>
                      </a:schemeClr>
                    </a:solidFill>
                  </a:tcPr>
                </a:tc>
                <a:extLst>
                  <a:ext uri="{0D108BD9-81ED-4DB2-BD59-A6C34878D82A}">
                    <a16:rowId xmlns:a16="http://schemas.microsoft.com/office/drawing/2014/main" val="67403375"/>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20000"/>
                        <a:lumOff val="80000"/>
                      </a:schemeClr>
                    </a:solidFill>
                  </a:tcPr>
                </a:tc>
                <a:extLst>
                  <a:ext uri="{0D108BD9-81ED-4DB2-BD59-A6C34878D82A}">
                    <a16:rowId xmlns:a16="http://schemas.microsoft.com/office/drawing/2014/main" val="63860333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$2,600,000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$1,500,000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40000"/>
                        <a:lumOff val="60000"/>
                      </a:schemeClr>
                    </a:solidFill>
                  </a:tcPr>
                </a:tc>
                <a:extLst>
                  <a:ext uri="{0D108BD9-81ED-4DB2-BD59-A6C34878D82A}">
                    <a16:rowId xmlns:a16="http://schemas.microsoft.com/office/drawing/2014/main" val="404587704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20000"/>
                        <a:lumOff val="80000"/>
                      </a:schemeClr>
                    </a:solidFill>
                  </a:tcPr>
                </a:tc>
                <a:extLst>
                  <a:ext uri="{0D108BD9-81ED-4DB2-BD59-A6C34878D82A}">
                    <a16:rowId xmlns:a16="http://schemas.microsoft.com/office/drawing/2014/main" val="1628857563"/>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algn="r"/>
                      <a:r>
                        <a:rPr lang="en-US" sz="1000"/>
                        <a:t>$1,300,000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40000"/>
                        <a:lumOff val="60000"/>
                      </a:schemeClr>
                    </a:solidFill>
                  </a:tcPr>
                </a:tc>
                <a:extLst>
                  <a:ext uri="{0D108BD9-81ED-4DB2-BD59-A6C34878D82A}">
                    <a16:rowId xmlns:a16="http://schemas.microsoft.com/office/drawing/2014/main" val="948087587"/>
                  </a:ext>
                </a:extLst>
              </a:tr>
            </a:tbl>
          </a:graphicData>
        </a:graphic>
      </p:graphicFrame>
    </p:spTree>
    <p:extLst>
      <p:ext uri="{BB962C8B-B14F-4D97-AF65-F5344CB8AC3E}">
        <p14:creationId xmlns:p14="http://schemas.microsoft.com/office/powerpoint/2010/main" val="263476720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C3462500-EE0E-A0D2-C7C9-A9FC8605CBF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7CD95E96-36F1-1A75-3A6D-B8D925C2D84E}"/>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7D25038E-0A05-235B-3556-A40659FA77BE}"/>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20361702-DD0B-463F-5B43-9EF24575A960}"/>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F7CD37-626C-E8AD-8E16-5A864162D24A}"/>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MEDIA</a:t>
            </a:r>
          </a:p>
        </p:txBody>
      </p:sp>
      <p:sp>
        <p:nvSpPr>
          <p:cNvPr id="3" name="Title 2" hidden="1">
            <a:extLst>
              <a:ext uri="{FF2B5EF4-FFF2-40B4-BE49-F238E27FC236}">
                <a16:creationId xmlns:a16="http://schemas.microsoft.com/office/drawing/2014/main" id="{5A190676-08DB-25DE-461E-165BEF936518}"/>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pic>
        <p:nvPicPr>
          <p:cNvPr id="5" name="Graphic 4" descr="Presentation with media with solid fill">
            <a:extLst>
              <a:ext uri="{FF2B5EF4-FFF2-40B4-BE49-F238E27FC236}">
                <a16:creationId xmlns:a16="http://schemas.microsoft.com/office/drawing/2014/main" id="{F7F8BE19-BA56-2D06-12AE-7E10F7E895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85950" y="2679700"/>
            <a:ext cx="2870200" cy="2870200"/>
          </a:xfrm>
          <a:prstGeom prst="rect">
            <a:avLst/>
          </a:prstGeom>
        </p:spPr>
      </p:pic>
    </p:spTree>
    <p:extLst>
      <p:ext uri="{BB962C8B-B14F-4D97-AF65-F5344CB8AC3E}">
        <p14:creationId xmlns:p14="http://schemas.microsoft.com/office/powerpoint/2010/main" val="743310856"/>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F5188-666F-A690-AF07-C9BF74D10CC6}"/>
            </a:ext>
          </a:extLst>
        </p:cNvPr>
        <p:cNvGrpSpPr/>
        <p:nvPr/>
      </p:nvGrpSpPr>
      <p:grpSpPr>
        <a:xfrm>
          <a:off x="0" y="0"/>
          <a:ext cx="0" cy="0"/>
          <a:chOff x="0" y="0"/>
          <a:chExt cx="0" cy="0"/>
        </a:xfrm>
      </p:grpSpPr>
      <p:sp>
        <p:nvSpPr>
          <p:cNvPr id="6" name="BodyText1">
            <a:extLst>
              <a:ext uri="{FF2B5EF4-FFF2-40B4-BE49-F238E27FC236}">
                <a16:creationId xmlns:a16="http://schemas.microsoft.com/office/drawing/2014/main" id="{C6BD0384-0411-54A7-1D9E-12D66724CCD3}"/>
              </a:ext>
            </a:extLst>
          </p:cNvPr>
          <p:cNvSpPr txBox="1">
            <a:spLocks/>
          </p:cNvSpPr>
          <p:nvPr/>
        </p:nvSpPr>
        <p:spPr>
          <a:xfrm>
            <a:off x="490692" y="5516518"/>
            <a:ext cx="3054614"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Lite links in PowerPoint offer an efficient alternative to embedding videos directly. Instead of bloating your presentation file with video data, lite linking creates a reference to video files stored separately on your computer. This keeps your PowerPoint file small and manageable while maintaining full video playback functionality.</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create a lite link, go to Insert &gt; Video &gt; Video on My PC, select your video file, then click the arrow next to "Insert" and choose "Link to File." The video appears normally in your presentation with all standard controls, but the actual video data stays in its original location. This approach works especially well for high-resolution videos or presentations with multiple clips.</a:t>
            </a:r>
          </a:p>
          <a:p>
            <a:pPr marL="0" indent="0">
              <a:lnSpc>
                <a:spcPct val="110000"/>
              </a:lnSpc>
              <a:spcBef>
                <a:spcPts val="0"/>
              </a:spcBef>
              <a:spcAft>
                <a:spcPts val="600"/>
              </a:spcAft>
              <a:buNone/>
            </a:pPr>
            <a:r>
              <a:rPr lang="en-US" sz="8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key consideration is maintaining the file path between your presentation and videos. When moving or sharing your presentation, bring the video files along in the same folder structure. While this requires managing separate files, the benefits—smaller file sizes, faster saves, and easier sharing—make lite linking worthwhile for most video-heavy presentations.  </a:t>
            </a:r>
            <a:r>
              <a:rPr lang="en-US" sz="800">
                <a:solidFill>
                  <a:schemeClr val="tx1">
                    <a:lumMod val="65000"/>
                    <a:lumOff val="35000"/>
                  </a:schemeClr>
                </a:solidFill>
                <a:latin typeface="Calibri" panose="020F0502020204030204" pitchFamily="34" charset="0"/>
                <a:cs typeface="Calibri" panose="020F0502020204030204" pitchFamily="34" charset="0"/>
              </a:rPr>
              <a:t>.</a:t>
            </a:r>
          </a:p>
          <a:p>
            <a:pPr marL="0" indent="0">
              <a:lnSpc>
                <a:spcPct val="110000"/>
              </a:lnSpc>
              <a:spcBef>
                <a:spcPts val="0"/>
              </a:spcBef>
              <a:spcAft>
                <a:spcPts val="600"/>
              </a:spcAft>
              <a:buNone/>
            </a:pPr>
            <a:endParaRPr lang="en-US" sz="9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Stop 8" hidden="1">
            <a:extLst>
              <a:ext uri="{FF2B5EF4-FFF2-40B4-BE49-F238E27FC236}">
                <a16:creationId xmlns:a16="http://schemas.microsoft.com/office/drawing/2014/main" id="{15AE834B-18AF-1ED5-2F04-BBC603C04D30}"/>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6" name="Stop 6" hidden="1">
            <a:extLst>
              <a:ext uri="{FF2B5EF4-FFF2-40B4-BE49-F238E27FC236}">
                <a16:creationId xmlns:a16="http://schemas.microsoft.com/office/drawing/2014/main" id="{565B8BBC-B77E-4338-34EF-DE20F1E22A7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grpSp>
        <p:nvGrpSpPr>
          <p:cNvPr id="21" name="Callout 4" hidden="1">
            <a:extLst>
              <a:ext uri="{FF2B5EF4-FFF2-40B4-BE49-F238E27FC236}">
                <a16:creationId xmlns:a16="http://schemas.microsoft.com/office/drawing/2014/main" id="{ED8DBF02-A75F-A829-A6DE-B71299673F18}"/>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17149757-3957-8E83-4354-778152476C34}"/>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9A2E3898-1BCE-1CCE-9184-74C0CB4FD5FD}"/>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hidden="1">
            <a:extLst>
              <a:ext uri="{FF2B5EF4-FFF2-40B4-BE49-F238E27FC236}">
                <a16:creationId xmlns:a16="http://schemas.microsoft.com/office/drawing/2014/main" id="{4A772500-B156-919D-70ED-685924BB6F58}"/>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30F1F3E5-347F-9996-6710-C2C079545775}"/>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55B7E28C-0DCE-8464-C281-08A0276B858D}"/>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cxnSp>
        <p:nvCxnSpPr>
          <p:cNvPr id="32" name="Connector: Elbow 1" hidden="1">
            <a:extLst>
              <a:ext uri="{FF2B5EF4-FFF2-40B4-BE49-F238E27FC236}">
                <a16:creationId xmlns:a16="http://schemas.microsoft.com/office/drawing/2014/main" id="{53C9D8D4-86CA-CA9F-3E88-C50437EB5742}"/>
              </a:ext>
            </a:extLst>
          </p:cNvPr>
          <p:cNvCxnSpPr>
            <a:cxnSpLocks/>
            <a:stCxn id="11" idx="0"/>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45D6256A-0334-2AE2-0697-2F2937ABEE4E}"/>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hidden="1">
            <a:extLst>
              <a:ext uri="{FF2B5EF4-FFF2-40B4-BE49-F238E27FC236}">
                <a16:creationId xmlns:a16="http://schemas.microsoft.com/office/drawing/2014/main" id="{4040FD14-2E07-6C1B-AEC2-75E21C048FAC}"/>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8780326D-D0FC-73E8-5851-FD52C8AA6710}"/>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VIDEO</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2" name="Project Title Placeholder">
            <a:extLst>
              <a:ext uri="{FF2B5EF4-FFF2-40B4-BE49-F238E27FC236}">
                <a16:creationId xmlns:a16="http://schemas.microsoft.com/office/drawing/2014/main" id="{6AFA110D-7D42-C9E2-069F-CF1C9BEEDD8D}"/>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MEDIA TESTS</a:t>
            </a:r>
          </a:p>
        </p:txBody>
      </p:sp>
      <p:sp>
        <p:nvSpPr>
          <p:cNvPr id="3" name="Title" hidden="1">
            <a:extLst>
              <a:ext uri="{FF2B5EF4-FFF2-40B4-BE49-F238E27FC236}">
                <a16:creationId xmlns:a16="http://schemas.microsoft.com/office/drawing/2014/main" id="{F59697FF-780A-CCF4-0725-869B12ABF6AF}"/>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5CD93D3E-09B2-B21F-376B-DD3E7BE8552C}"/>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767F714-DD37-01B3-3298-8706D0BCCB0F}"/>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25" name="glow effect" hidden="1">
            <a:extLst>
              <a:ext uri="{FF2B5EF4-FFF2-40B4-BE49-F238E27FC236}">
                <a16:creationId xmlns:a16="http://schemas.microsoft.com/office/drawing/2014/main" id="{36DB258B-028D-148B-8DBC-4D1E2CC89E56}"/>
              </a:ext>
            </a:extLst>
          </p:cNvPr>
          <p:cNvSpPr/>
          <p:nvPr/>
        </p:nvSpPr>
        <p:spPr>
          <a:xfrm>
            <a:off x="6063560" y="4104600"/>
            <a:ext cx="223217" cy="223217"/>
          </a:xfrm>
          <a:prstGeom prst="ellipse">
            <a:avLst/>
          </a:prstGeom>
          <a:solidFill>
            <a:schemeClr val="bg1"/>
          </a:solidFill>
          <a:ln>
            <a:noFill/>
          </a:ln>
          <a:effectLst>
            <a:glow rad="558800">
              <a:schemeClr val="tx1">
                <a:lumMod val="95000"/>
                <a:lumOff val="5000"/>
                <a:alpha val="42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NEEDS PIC tag" hidden="1">
            <a:extLst>
              <a:ext uri="{FF2B5EF4-FFF2-40B4-BE49-F238E27FC236}">
                <a16:creationId xmlns:a16="http://schemas.microsoft.com/office/drawing/2014/main" id="{8446E8AD-A1D3-3C0E-CFF8-585AD0D9283A}"/>
              </a:ext>
            </a:extLst>
          </p:cNvPr>
          <p:cNvSpPr txBox="1"/>
          <p:nvPr/>
        </p:nvSpPr>
        <p:spPr>
          <a:xfrm rot="20805525">
            <a:off x="187331" y="1614054"/>
            <a:ext cx="5631670" cy="1015663"/>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Placeholder</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pic>
        <p:nvPicPr>
          <p:cNvPr id="31" name="Online Media 30" title="Rick Astley - Never Gonna Give You Up (Official Video) (4K Remaster)">
            <a:hlinkClick r:id="" action="ppaction://media"/>
            <a:extLst>
              <a:ext uri="{FF2B5EF4-FFF2-40B4-BE49-F238E27FC236}">
                <a16:creationId xmlns:a16="http://schemas.microsoft.com/office/drawing/2014/main" id="{57F3AE7A-1669-9D9F-AA0D-3FF5E56547C6}"/>
              </a:ext>
            </a:extLst>
          </p:cNvPr>
          <p:cNvPicPr>
            <a:picLocks noRot="1" noChangeAspect="1"/>
          </p:cNvPicPr>
          <p:nvPr>
            <a:videoFile r:link="rId1"/>
          </p:nvPr>
        </p:nvPicPr>
        <p:blipFill>
          <a:blip r:embed="rId3"/>
          <a:stretch>
            <a:fillRect/>
          </a:stretch>
        </p:blipFill>
        <p:spPr>
          <a:xfrm>
            <a:off x="0" y="1371684"/>
            <a:ext cx="6858000" cy="3875087"/>
          </a:xfrm>
          <a:prstGeom prst="rect">
            <a:avLst/>
          </a:prstGeom>
        </p:spPr>
      </p:pic>
      <p:pic>
        <p:nvPicPr>
          <p:cNvPr id="45" name="Picture 44">
            <a:extLst>
              <a:ext uri="{FF2B5EF4-FFF2-40B4-BE49-F238E27FC236}">
                <a16:creationId xmlns:a16="http://schemas.microsoft.com/office/drawing/2014/main" id="{766C2285-2487-EEAA-B00C-BFCE70B24394}"/>
              </a:ext>
            </a:extLst>
          </p:cNvPr>
          <p:cNvPicPr>
            <a:picLocks noChangeAspect="1"/>
          </p:cNvPicPr>
          <p:nvPr/>
        </p:nvPicPr>
        <p:blipFill>
          <a:blip r:embed="rId4"/>
          <a:stretch>
            <a:fillRect/>
          </a:stretch>
        </p:blipFill>
        <p:spPr>
          <a:xfrm>
            <a:off x="4016457" y="5628521"/>
            <a:ext cx="1840406" cy="1702721"/>
          </a:xfrm>
          <a:prstGeom prst="rect">
            <a:avLst/>
          </a:prstGeom>
          <a:ln>
            <a:noFill/>
          </a:ln>
          <a:effectLst>
            <a:softEdge rad="112500"/>
          </a:effectLst>
        </p:spPr>
      </p:pic>
    </p:spTree>
    <p:extLst>
      <p:ext uri="{BB962C8B-B14F-4D97-AF65-F5344CB8AC3E}">
        <p14:creationId xmlns:p14="http://schemas.microsoft.com/office/powerpoint/2010/main" val="3766351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1"/>
                </p:tgtEl>
              </p:cMediaNode>
            </p:video>
            <p:seq concurrent="1" nextAc="seek">
              <p:cTn id="8" restart="whenNotActive" fill="hold" evtFilter="cancelBubble" nodeType="interactiveSeq">
                <p:stCondLst>
                  <p:cond evt="onClick" delay="0">
                    <p:tgtEl>
                      <p:spTgt spid="3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1"/>
                                        </p:tgtEl>
                                      </p:cBhvr>
                                    </p:cmd>
                                  </p:childTnLst>
                                </p:cTn>
                              </p:par>
                            </p:childTnLst>
                          </p:cTn>
                        </p:par>
                      </p:childTnLst>
                    </p:cTn>
                  </p:par>
                </p:childTnLst>
              </p:cTn>
              <p:nextCondLst>
                <p:cond evt="onClick" delay="0">
                  <p:tgtEl>
                    <p:spTgt spid="31"/>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2123658"/>
          </a:xfrm>
          <a:prstGeom prst="rect">
            <a:avLst/>
          </a:prstGeom>
          <a:noFill/>
        </p:spPr>
        <p:txBody>
          <a:bodyPr wrap="square" rtlCol="0">
            <a:spAutoFit/>
          </a:bodyPr>
          <a:lstStyle/>
          <a:p>
            <a:pPr algn="ctr"/>
            <a:r>
              <a:rPr lang="en-US" sz="6600">
                <a:latin typeface="Roboto Black" panose="02000000000000000000" pitchFamily="2" charset="0"/>
                <a:ea typeface="Roboto Black" panose="02000000000000000000" pitchFamily="2" charset="0"/>
              </a:rPr>
              <a:t>RARELY</a:t>
            </a:r>
            <a:br>
              <a:rPr lang="en-US" sz="6600">
                <a:latin typeface="Roboto Black" panose="02000000000000000000" pitchFamily="2" charset="0"/>
                <a:ea typeface="Roboto Black" panose="02000000000000000000" pitchFamily="2" charset="0"/>
              </a:rPr>
            </a:br>
            <a:r>
              <a:rPr lang="en-US" sz="6600">
                <a:latin typeface="Roboto Black" panose="02000000000000000000" pitchFamily="2" charset="0"/>
                <a:ea typeface="Roboto Black" panose="02000000000000000000" pitchFamily="2" charset="0"/>
              </a:rPr>
              <a:t>INCLUDED</a:t>
            </a:r>
          </a:p>
        </p:txBody>
      </p:sp>
    </p:spTree>
    <p:extLst>
      <p:ext uri="{BB962C8B-B14F-4D97-AF65-F5344CB8AC3E}">
        <p14:creationId xmlns:p14="http://schemas.microsoft.com/office/powerpoint/2010/main" val="268095714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3FA296-7B2D-43C9-C736-207964F9EB58}"/>
              </a:ext>
            </a:extLst>
          </p:cNvPr>
          <p:cNvSpPr txBox="1"/>
          <p:nvPr/>
        </p:nvSpPr>
        <p:spPr>
          <a:xfrm>
            <a:off x="0" y="0"/>
            <a:ext cx="6858000"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HANDS</a:t>
            </a:r>
          </a:p>
        </p:txBody>
      </p:sp>
      <p:pic>
        <p:nvPicPr>
          <p:cNvPr id="13" name="Hand 09">
            <a:extLst>
              <a:ext uri="{FF2B5EF4-FFF2-40B4-BE49-F238E27FC236}">
                <a16:creationId xmlns:a16="http://schemas.microsoft.com/office/drawing/2014/main" id="{6FBD94BC-1444-008F-03BC-2DD55808A45B}"/>
              </a:ext>
            </a:extLst>
          </p:cNvPr>
          <p:cNvPicPr>
            <a:picLocks noChangeAspect="1"/>
          </p:cNvPicPr>
          <p:nvPr/>
        </p:nvPicPr>
        <p:blipFill>
          <a:blip r:embed="rId2"/>
          <a:stretch>
            <a:fillRect/>
          </a:stretch>
        </p:blipFill>
        <p:spPr>
          <a:xfrm>
            <a:off x="4269549" y="6930447"/>
            <a:ext cx="2558783" cy="1631128"/>
          </a:xfrm>
          <a:prstGeom prst="rect">
            <a:avLst/>
          </a:prstGeom>
        </p:spPr>
      </p:pic>
      <p:pic>
        <p:nvPicPr>
          <p:cNvPr id="15" name="Hand 08">
            <a:extLst>
              <a:ext uri="{FF2B5EF4-FFF2-40B4-BE49-F238E27FC236}">
                <a16:creationId xmlns:a16="http://schemas.microsoft.com/office/drawing/2014/main" id="{1973CE02-5444-42BD-4538-961C4BD5520E}"/>
              </a:ext>
            </a:extLst>
          </p:cNvPr>
          <p:cNvPicPr>
            <a:picLocks noChangeAspect="1"/>
          </p:cNvPicPr>
          <p:nvPr/>
        </p:nvPicPr>
        <p:blipFill>
          <a:blip r:embed="rId3"/>
          <a:stretch>
            <a:fillRect/>
          </a:stretch>
        </p:blipFill>
        <p:spPr>
          <a:xfrm>
            <a:off x="2337570" y="6422222"/>
            <a:ext cx="2288404" cy="2297880"/>
          </a:xfrm>
          <a:prstGeom prst="rect">
            <a:avLst/>
          </a:prstGeom>
        </p:spPr>
      </p:pic>
      <p:pic>
        <p:nvPicPr>
          <p:cNvPr id="17" name="Hand 07">
            <a:extLst>
              <a:ext uri="{FF2B5EF4-FFF2-40B4-BE49-F238E27FC236}">
                <a16:creationId xmlns:a16="http://schemas.microsoft.com/office/drawing/2014/main" id="{2A58BC1F-827C-8899-F709-9FAD27A8F222}"/>
              </a:ext>
            </a:extLst>
          </p:cNvPr>
          <p:cNvPicPr>
            <a:picLocks noChangeAspect="1"/>
          </p:cNvPicPr>
          <p:nvPr/>
        </p:nvPicPr>
        <p:blipFill>
          <a:blip r:embed="rId4"/>
          <a:stretch>
            <a:fillRect/>
          </a:stretch>
        </p:blipFill>
        <p:spPr>
          <a:xfrm>
            <a:off x="135212" y="6195250"/>
            <a:ext cx="2558784" cy="2723187"/>
          </a:xfrm>
          <a:prstGeom prst="rect">
            <a:avLst/>
          </a:prstGeom>
        </p:spPr>
      </p:pic>
      <p:pic>
        <p:nvPicPr>
          <p:cNvPr id="19" name="Hand 06">
            <a:extLst>
              <a:ext uri="{FF2B5EF4-FFF2-40B4-BE49-F238E27FC236}">
                <a16:creationId xmlns:a16="http://schemas.microsoft.com/office/drawing/2014/main" id="{5D053029-EE6A-3899-40BE-4F62E11B0AD0}"/>
              </a:ext>
            </a:extLst>
          </p:cNvPr>
          <p:cNvPicPr>
            <a:picLocks noChangeAspect="1"/>
          </p:cNvPicPr>
          <p:nvPr/>
        </p:nvPicPr>
        <p:blipFill>
          <a:blip r:embed="rId5"/>
          <a:stretch>
            <a:fillRect/>
          </a:stretch>
        </p:blipFill>
        <p:spPr>
          <a:xfrm>
            <a:off x="4558368" y="4392626"/>
            <a:ext cx="2232026" cy="2296778"/>
          </a:xfrm>
          <a:prstGeom prst="rect">
            <a:avLst/>
          </a:prstGeom>
        </p:spPr>
      </p:pic>
      <p:pic>
        <p:nvPicPr>
          <p:cNvPr id="21" name="Hand 05">
            <a:extLst>
              <a:ext uri="{FF2B5EF4-FFF2-40B4-BE49-F238E27FC236}">
                <a16:creationId xmlns:a16="http://schemas.microsoft.com/office/drawing/2014/main" id="{3E66ABD1-FE36-9FA3-97FA-3144FEBE3CBA}"/>
              </a:ext>
            </a:extLst>
          </p:cNvPr>
          <p:cNvPicPr>
            <a:picLocks noChangeAspect="1"/>
          </p:cNvPicPr>
          <p:nvPr/>
        </p:nvPicPr>
        <p:blipFill>
          <a:blip r:embed="rId6"/>
          <a:stretch>
            <a:fillRect/>
          </a:stretch>
        </p:blipFill>
        <p:spPr>
          <a:xfrm>
            <a:off x="2190589" y="4454847"/>
            <a:ext cx="2558784" cy="1867872"/>
          </a:xfrm>
          <a:prstGeom prst="rect">
            <a:avLst/>
          </a:prstGeom>
        </p:spPr>
      </p:pic>
      <p:pic>
        <p:nvPicPr>
          <p:cNvPr id="23" name="Hand 04">
            <a:extLst>
              <a:ext uri="{FF2B5EF4-FFF2-40B4-BE49-F238E27FC236}">
                <a16:creationId xmlns:a16="http://schemas.microsoft.com/office/drawing/2014/main" id="{ED0380DC-B0C0-A382-428C-FEB639F32B1C}"/>
              </a:ext>
            </a:extLst>
          </p:cNvPr>
          <p:cNvPicPr>
            <a:picLocks noChangeAspect="1"/>
          </p:cNvPicPr>
          <p:nvPr/>
        </p:nvPicPr>
        <p:blipFill>
          <a:blip r:embed="rId7"/>
          <a:stretch>
            <a:fillRect/>
          </a:stretch>
        </p:blipFill>
        <p:spPr>
          <a:xfrm>
            <a:off x="67606" y="3522738"/>
            <a:ext cx="2558784" cy="3253460"/>
          </a:xfrm>
          <a:prstGeom prst="rect">
            <a:avLst/>
          </a:prstGeom>
        </p:spPr>
      </p:pic>
      <p:pic>
        <p:nvPicPr>
          <p:cNvPr id="25" name="Hand 03">
            <a:extLst>
              <a:ext uri="{FF2B5EF4-FFF2-40B4-BE49-F238E27FC236}">
                <a16:creationId xmlns:a16="http://schemas.microsoft.com/office/drawing/2014/main" id="{CDFD3267-6A43-9FD4-BB87-9CA6AE928747}"/>
              </a:ext>
            </a:extLst>
          </p:cNvPr>
          <p:cNvPicPr>
            <a:picLocks noChangeAspect="1"/>
          </p:cNvPicPr>
          <p:nvPr/>
        </p:nvPicPr>
        <p:blipFill>
          <a:blip r:embed="rId8"/>
          <a:stretch>
            <a:fillRect/>
          </a:stretch>
        </p:blipFill>
        <p:spPr>
          <a:xfrm>
            <a:off x="4331794" y="2032893"/>
            <a:ext cx="2468444" cy="2387899"/>
          </a:xfrm>
          <a:prstGeom prst="rect">
            <a:avLst/>
          </a:prstGeom>
        </p:spPr>
      </p:pic>
      <p:pic>
        <p:nvPicPr>
          <p:cNvPr id="27" name="Hand 02">
            <a:extLst>
              <a:ext uri="{FF2B5EF4-FFF2-40B4-BE49-F238E27FC236}">
                <a16:creationId xmlns:a16="http://schemas.microsoft.com/office/drawing/2014/main" id="{F568E702-6BC9-9E8C-967B-193FB3FB00C1}"/>
              </a:ext>
            </a:extLst>
          </p:cNvPr>
          <p:cNvPicPr>
            <a:picLocks noChangeAspect="1"/>
          </p:cNvPicPr>
          <p:nvPr/>
        </p:nvPicPr>
        <p:blipFill>
          <a:blip r:embed="rId9"/>
          <a:stretch>
            <a:fillRect/>
          </a:stretch>
        </p:blipFill>
        <p:spPr>
          <a:xfrm>
            <a:off x="2575624" y="1830065"/>
            <a:ext cx="1967839" cy="2824249"/>
          </a:xfrm>
          <a:prstGeom prst="rect">
            <a:avLst/>
          </a:prstGeom>
        </p:spPr>
      </p:pic>
      <p:pic>
        <p:nvPicPr>
          <p:cNvPr id="29" name="Hand 01">
            <a:extLst>
              <a:ext uri="{FF2B5EF4-FFF2-40B4-BE49-F238E27FC236}">
                <a16:creationId xmlns:a16="http://schemas.microsoft.com/office/drawing/2014/main" id="{0B7B3569-53DA-7805-2B53-3DC07DBB7701}"/>
              </a:ext>
            </a:extLst>
          </p:cNvPr>
          <p:cNvPicPr>
            <a:picLocks noChangeAspect="1"/>
          </p:cNvPicPr>
          <p:nvPr/>
        </p:nvPicPr>
        <p:blipFill>
          <a:blip r:embed="rId10"/>
          <a:stretch>
            <a:fillRect/>
          </a:stretch>
        </p:blipFill>
        <p:spPr>
          <a:xfrm>
            <a:off x="152830" y="1828549"/>
            <a:ext cx="2337570" cy="2580085"/>
          </a:xfrm>
          <a:prstGeom prst="rect">
            <a:avLst/>
          </a:prstGeom>
        </p:spPr>
      </p:pic>
    </p:spTree>
    <p:extLst>
      <p:ext uri="{BB962C8B-B14F-4D97-AF65-F5344CB8AC3E}">
        <p14:creationId xmlns:p14="http://schemas.microsoft.com/office/powerpoint/2010/main" val="2856396054"/>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l="1358" t="9103" r="10030" b="36681"/>
          <a:stretch/>
        </p:blipFill>
        <p:spPr>
          <a:xfrm>
            <a:off x="0" y="0"/>
            <a:ext cx="6858000" cy="2011680"/>
          </a:xfrm>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Accelerating </a:t>
            </a:r>
          </a:p>
          <a:p>
            <a:r>
              <a:rPr lang="en-US"/>
              <a:t>Your Journey </a:t>
            </a:r>
          </a:p>
          <a:p>
            <a:r>
              <a:rPr lang="en-US"/>
              <a:t>to Success</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384291"/>
          </a:xfrm>
        </p:spPr>
        <p:txBody>
          <a:bodyPr/>
          <a:lstStyle/>
          <a:p>
            <a:pPr>
              <a:spcBef>
                <a:spcPts val="0"/>
              </a:spcBef>
            </a:pPr>
            <a:r>
              <a:rPr lang="en-US" spc="-20"/>
              <a:t>ForgeFX understands the complexities and challenges organizations face when considering the adoption of simulation-based training applications. From conceptualization to implementation, it’s a significant commitment that requires deliberate thought. We appreciate the journey you’re embarking on and, to help you get started, we’re excited to introduce our Rapid Engagement Incentive.</a:t>
            </a:r>
          </a:p>
          <a:p>
            <a:pPr>
              <a:spcBef>
                <a:spcPts val="0"/>
              </a:spcBef>
            </a:pPr>
            <a:r>
              <a:rPr lang="en-US" spc="-20"/>
              <a:t>We offer this because we believe in the transformative power of simulation-based training, and we’re eager to partner with organizations ready to embrace this innovative approach. Here’s a few key reasons why we offer the Rapid Engagement Incentive:</a:t>
            </a:r>
          </a:p>
          <a:p>
            <a:pPr lvl="1">
              <a:spcBef>
                <a:spcPts val="0"/>
              </a:spcBef>
            </a:pPr>
            <a:r>
              <a:rPr lang="en-US" b="1"/>
              <a:t>Client Empowerment:</a:t>
            </a:r>
            <a:r>
              <a:rPr lang="en-US"/>
              <a:t> By offering a discount, we aim to lessen the initial financial investment, making it easier for you to embrace the benefits of simulation-based training.</a:t>
            </a:r>
          </a:p>
          <a:p>
            <a:pPr lvl="1">
              <a:spcBef>
                <a:spcPts val="0"/>
              </a:spcBef>
            </a:pPr>
            <a:r>
              <a:rPr lang="en-US" b="1"/>
              <a:t>Promoting a Competitive Edge: </a:t>
            </a:r>
            <a:r>
              <a:rPr lang="en-US"/>
              <a:t>We firmly believe that early adoption of such training methods will give your organization a competitive advantage, enabling you to stay ahead in your industry.</a:t>
            </a:r>
          </a:p>
          <a:p>
            <a:pPr lvl="1">
              <a:spcBef>
                <a:spcPts val="0"/>
              </a:spcBef>
            </a:pPr>
            <a:r>
              <a:rPr lang="en-US" b="1"/>
              <a:t>Efficiency and Effectiveness:</a:t>
            </a:r>
            <a:r>
              <a:rPr lang="en-US"/>
              <a:t> The sooner we kick off our partnership, the quicker we can deliver a tailor-made solution that meets your unique needs. This incentive streamlines the project initiation process, enabling us to deliver results faster.</a:t>
            </a:r>
          </a:p>
          <a:p>
            <a:pPr lvl="1">
              <a:spcBef>
                <a:spcPts val="0"/>
              </a:spcBef>
            </a:pPr>
            <a:r>
              <a:rPr lang="en-US" b="1"/>
              <a:t>Building Strong Relationships:</a:t>
            </a:r>
            <a:r>
              <a:rPr lang="en-US"/>
              <a:t> We value our clients and believe that this incentive is a testament to our commitment towards building strong, long-lasting partnerships.</a:t>
            </a:r>
          </a:p>
          <a:p>
            <a:pPr>
              <a:spcBef>
                <a:spcPts val="0"/>
              </a:spcBef>
            </a:pPr>
            <a:r>
              <a:rPr lang="en-US"/>
              <a:t>Our incentive is a token of our commitment to your goals, as well as our confidence in the value that our simulation-based training solutions provide. We look forward to embarking on this transformative journey with you.</a:t>
            </a:r>
          </a:p>
          <a:p>
            <a:pPr>
              <a:spcBef>
                <a:spcPts val="0"/>
              </a:spcBef>
            </a:pPr>
            <a:endParaRPr lang="en-US"/>
          </a:p>
          <a:p>
            <a:endParaRPr lang="en-US"/>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43000">
                <a:schemeClr val="tx2">
                  <a:lumMod val="7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Rapid Engagement</a:t>
            </a:r>
            <a:r>
              <a:rPr lang="en-US"/>
              <a:t> Incentive</a:t>
            </a:r>
          </a:p>
        </p:txBody>
      </p:sp>
      <p:sp>
        <p:nvSpPr>
          <p:cNvPr id="2" name="InsetText">
            <a:extLst>
              <a:ext uri="{FF2B5EF4-FFF2-40B4-BE49-F238E27FC236}">
                <a16:creationId xmlns:a16="http://schemas.microsoft.com/office/drawing/2014/main" id="{2C6A92FF-0199-A133-70EC-EC8C6812C24E}"/>
              </a:ext>
            </a:extLst>
          </p:cNvPr>
          <p:cNvSpPr txBox="1"/>
          <p:nvPr/>
        </p:nvSpPr>
        <p:spPr>
          <a:xfrm>
            <a:off x="298450" y="3869644"/>
            <a:ext cx="1789518" cy="1261884"/>
          </a:xfrm>
          <a:prstGeom prst="rect">
            <a:avLst/>
          </a:prstGeom>
          <a:solidFill>
            <a:schemeClr val="accent3">
              <a:lumMod val="40000"/>
              <a:lumOff val="60000"/>
            </a:schemeClr>
          </a:solidFill>
          <a:effectLst>
            <a:outerShdw dist="63500" dir="2700000" algn="tl" rotWithShape="0">
              <a:prstClr val="black">
                <a:alpha val="40000"/>
              </a:prstClr>
            </a:outerShdw>
          </a:effectLst>
        </p:spPr>
        <p:txBody>
          <a:bodyPr wrap="square" lIns="45720" tIns="91440" rIns="45720" bIns="9144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We offer a special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10% cost reduction</a:t>
            </a: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 clients who engage with us within 30 days of proposal receipt.</a:t>
            </a:r>
            <a:endParaRPr kumimoji="0" lang="en-US" sz="1400" b="0" i="0" u="none" strike="noStrike" kern="1200" cap="none" spc="0" normalizeH="0" baseline="0" noProof="0">
              <a:ln>
                <a:noFill/>
              </a:ln>
              <a:solidFill>
                <a:prstClr val="black"/>
              </a:solidFill>
              <a:effectLst/>
              <a:uLnTx/>
              <a:uFillTx/>
              <a:latin typeface="Lato"/>
              <a:ea typeface="+mn-ea"/>
              <a:cs typeface="+mn-cs"/>
            </a:endParaRPr>
          </a:p>
        </p:txBody>
      </p:sp>
    </p:spTree>
    <p:extLst>
      <p:ext uri="{BB962C8B-B14F-4D97-AF65-F5344CB8AC3E}">
        <p14:creationId xmlns:p14="http://schemas.microsoft.com/office/powerpoint/2010/main" val="344594318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2FC1A3A-6E9C-CCB3-3645-FAFF64265EFC}"/>
              </a:ext>
            </a:extLst>
          </p:cNvPr>
          <p:cNvSpPr>
            <a:spLocks noGrp="1"/>
          </p:cNvSpPr>
          <p:nvPr>
            <p:ph type="body" sz="quarter" idx="12"/>
          </p:nvPr>
        </p:nvSpPr>
        <p:spPr/>
        <p:txBody>
          <a:bodyPr/>
          <a:lstStyle/>
          <a:p>
            <a:endParaRPr lang="en-US"/>
          </a:p>
        </p:txBody>
      </p:sp>
      <p:sp>
        <p:nvSpPr>
          <p:cNvPr id="17" name="Text Placeholder 16">
            <a:extLst>
              <a:ext uri="{FF2B5EF4-FFF2-40B4-BE49-F238E27FC236}">
                <a16:creationId xmlns:a16="http://schemas.microsoft.com/office/drawing/2014/main" id="{6E090331-47F6-091A-BEA0-A6208026298F}"/>
              </a:ext>
            </a:extLst>
          </p:cNvPr>
          <p:cNvSpPr>
            <a:spLocks noGrp="1"/>
          </p:cNvSpPr>
          <p:nvPr>
            <p:ph type="body" sz="quarter" idx="13"/>
          </p:nvPr>
        </p:nvSpPr>
        <p:spPr/>
        <p:txBody>
          <a:bodyPr/>
          <a:lstStyle/>
          <a:p>
            <a:endParaRPr lang="en-US"/>
          </a:p>
        </p:txBody>
      </p:sp>
      <p:sp>
        <p:nvSpPr>
          <p:cNvPr id="18" name="Text Placeholder 17">
            <a:extLst>
              <a:ext uri="{FF2B5EF4-FFF2-40B4-BE49-F238E27FC236}">
                <a16:creationId xmlns:a16="http://schemas.microsoft.com/office/drawing/2014/main" id="{443C4D1A-B499-5981-ABB4-F089E4674AFC}"/>
              </a:ext>
            </a:extLst>
          </p:cNvPr>
          <p:cNvSpPr>
            <a:spLocks noGrp="1"/>
          </p:cNvSpPr>
          <p:nvPr>
            <p:ph type="body" sz="quarter" idx="14"/>
          </p:nvPr>
        </p:nvSpPr>
        <p:spPr/>
        <p:txBody>
          <a:bodyPr/>
          <a:lstStyle/>
          <a:p>
            <a:endParaRPr lang="en-US"/>
          </a:p>
        </p:txBody>
      </p:sp>
      <p:sp>
        <p:nvSpPr>
          <p:cNvPr id="19" name="Text Placeholder 18">
            <a:extLst>
              <a:ext uri="{FF2B5EF4-FFF2-40B4-BE49-F238E27FC236}">
                <a16:creationId xmlns:a16="http://schemas.microsoft.com/office/drawing/2014/main" id="{12FE534B-C404-4D2C-8BA1-23AAB47EC36C}"/>
              </a:ext>
            </a:extLst>
          </p:cNvPr>
          <p:cNvSpPr>
            <a:spLocks noGrp="1"/>
          </p:cNvSpPr>
          <p:nvPr>
            <p:ph type="body" sz="quarter" idx="15"/>
          </p:nvPr>
        </p:nvSpPr>
        <p:spPr/>
        <p:txBody>
          <a:bodyPr/>
          <a:lstStyle/>
          <a:p>
            <a:endParaRPr lang="en-US"/>
          </a:p>
        </p:txBody>
      </p:sp>
      <p:sp>
        <p:nvSpPr>
          <p:cNvPr id="20" name="Text Placeholder 19">
            <a:extLst>
              <a:ext uri="{FF2B5EF4-FFF2-40B4-BE49-F238E27FC236}">
                <a16:creationId xmlns:a16="http://schemas.microsoft.com/office/drawing/2014/main" id="{48A4664E-9E8B-B795-E7E6-001362030F98}"/>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410870407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rot="16200000">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F54A4-3E71-5041-1136-275F1BDEB9AF}"/>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3CD16E7F-1547-4351-535B-BA17DD56AA19}"/>
              </a:ext>
            </a:extLst>
          </p:cNvPr>
          <p:cNvSpPr txBox="1"/>
          <p:nvPr/>
        </p:nvSpPr>
        <p:spPr>
          <a:xfrm>
            <a:off x="345440" y="428506"/>
            <a:ext cx="6245919" cy="523220"/>
          </a:xfrm>
          <a:prstGeom prst="rect">
            <a:avLst/>
          </a:prstGeom>
          <a:noFill/>
        </p:spPr>
        <p:txBody>
          <a:bodyPr wrap="square" rtlCol="0">
            <a:spAutoFit/>
          </a:bodyPr>
          <a:lstStyle/>
          <a:p>
            <a:r>
              <a:rPr lang="en-US" sz="2800"/>
              <a:t>These pages are in the </a:t>
            </a:r>
            <a:r>
              <a:rPr lang="en-US" sz="2800">
                <a:hlinkClick r:id="rId3"/>
              </a:rPr>
              <a:t>Playground</a:t>
            </a:r>
            <a:endParaRPr lang="en-US" sz="2800"/>
          </a:p>
        </p:txBody>
      </p:sp>
    </p:spTree>
    <p:extLst>
      <p:ext uri="{BB962C8B-B14F-4D97-AF65-F5344CB8AC3E}">
        <p14:creationId xmlns:p14="http://schemas.microsoft.com/office/powerpoint/2010/main" val="286058773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Tree>
    <p:extLst>
      <p:ext uri="{BB962C8B-B14F-4D97-AF65-F5344CB8AC3E}">
        <p14:creationId xmlns:p14="http://schemas.microsoft.com/office/powerpoint/2010/main" val="8003175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SCOPE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Object 4">
            <a:extLst>
              <a:ext uri="{FF2B5EF4-FFF2-40B4-BE49-F238E27FC236}">
                <a16:creationId xmlns:a16="http://schemas.microsoft.com/office/drawing/2014/main" id="{E7953EAF-66B0-2E7D-3A78-93499D440E96}"/>
              </a:ext>
            </a:extLst>
          </p:cNvPr>
          <p:cNvGraphicFramePr>
            <a:graphicFrameLocks noChangeAspect="1"/>
          </p:cNvGraphicFramePr>
          <p:nvPr>
            <p:extLst>
              <p:ext uri="{D42A27DB-BD31-4B8C-83A1-F6EECF244321}">
                <p14:modId xmlns:p14="http://schemas.microsoft.com/office/powerpoint/2010/main" val="1976813373"/>
              </p:ext>
            </p:extLst>
          </p:nvPr>
        </p:nvGraphicFramePr>
        <p:xfrm>
          <a:off x="457200" y="1281113"/>
          <a:ext cx="8907463" cy="9856787"/>
        </p:xfrm>
        <a:graphic>
          <a:graphicData uri="http://schemas.openxmlformats.org/presentationml/2006/ole">
            <mc:AlternateContent xmlns:mc="http://schemas.openxmlformats.org/markup-compatibility/2006">
              <mc:Choice xmlns:v="urn:schemas-microsoft-com:vml" Requires="v">
                <p:oleObj name="Worksheet" r:id="rId3" imgW="10744290" imgH="11887240" progId="Excel.Sheet.12">
                  <p:embed/>
                </p:oleObj>
              </mc:Choice>
              <mc:Fallback>
                <p:oleObj name="Worksheet" r:id="rId3" imgW="10744290" imgH="11887240" progId="Excel.Sheet.12">
                  <p:embed/>
                  <p:pic>
                    <p:nvPicPr>
                      <p:cNvPr id="5" name="Object 4">
                        <a:extLst>
                          <a:ext uri="{FF2B5EF4-FFF2-40B4-BE49-F238E27FC236}">
                            <a16:creationId xmlns:a16="http://schemas.microsoft.com/office/drawing/2014/main" id="{E7953EAF-66B0-2E7D-3A78-93499D440E96}"/>
                          </a:ext>
                        </a:extLst>
                      </p:cNvPr>
                      <p:cNvPicPr/>
                      <p:nvPr/>
                    </p:nvPicPr>
                    <p:blipFill>
                      <a:blip r:embed="rId4"/>
                      <a:stretch>
                        <a:fillRect/>
                      </a:stretch>
                    </p:blipFill>
                    <p:spPr>
                      <a:xfrm>
                        <a:off x="457200" y="1281113"/>
                        <a:ext cx="8907463" cy="98567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CA324882-C09C-C013-5D13-3FDB002A1842}"/>
              </a:ext>
            </a:extLst>
          </p:cNvPr>
          <p:cNvPicPr>
            <a:picLocks noChangeAspect="1"/>
          </p:cNvPicPr>
          <p:nvPr/>
        </p:nvPicPr>
        <p:blipFill>
          <a:blip r:embed="rId5"/>
          <a:stretch>
            <a:fillRect/>
          </a:stretch>
        </p:blipFill>
        <p:spPr>
          <a:xfrm>
            <a:off x="429508" y="2322381"/>
            <a:ext cx="5998984" cy="4499238"/>
          </a:xfrm>
          <a:prstGeom prst="rect">
            <a:avLst/>
          </a:prstGeom>
        </p:spPr>
      </p:pic>
      <p:sp>
        <p:nvSpPr>
          <p:cNvPr id="4" name="TextBox 3">
            <a:extLst>
              <a:ext uri="{FF2B5EF4-FFF2-40B4-BE49-F238E27FC236}">
                <a16:creationId xmlns:a16="http://schemas.microsoft.com/office/drawing/2014/main" id="{04A8FE0F-D9D1-9610-6D55-0B5E927578E2}"/>
              </a:ext>
            </a:extLst>
          </p:cNvPr>
          <p:cNvSpPr txBox="1"/>
          <p:nvPr/>
        </p:nvSpPr>
        <p:spPr>
          <a:xfrm>
            <a:off x="0" y="2854138"/>
            <a:ext cx="1769724" cy="2308324"/>
          </a:xfrm>
          <a:prstGeom prst="rect">
            <a:avLst/>
          </a:prstGeom>
          <a:noFill/>
        </p:spPr>
        <p:txBody>
          <a:bodyPr wrap="square" rtlCol="0">
            <a:spAutoFit/>
          </a:bodyPr>
          <a:lstStyle/>
          <a:p>
            <a:r>
              <a:rPr lang="en-US" b="1">
                <a:solidFill>
                  <a:srgbClr val="FF0000"/>
                </a:solidFill>
              </a:rPr>
              <a:t>DO</a:t>
            </a:r>
            <a:br>
              <a:rPr lang="en-US" b="1">
                <a:solidFill>
                  <a:srgbClr val="FF0000"/>
                </a:solidFill>
              </a:rPr>
            </a:br>
            <a:r>
              <a:rPr lang="en-US" b="1">
                <a:solidFill>
                  <a:srgbClr val="FF0000"/>
                </a:solidFill>
              </a:rPr>
              <a:t>NOT </a:t>
            </a:r>
            <a:br>
              <a:rPr lang="en-US" b="1">
                <a:solidFill>
                  <a:srgbClr val="FF0000"/>
                </a:solidFill>
              </a:rPr>
            </a:br>
            <a:r>
              <a:rPr lang="en-US" b="1">
                <a:solidFill>
                  <a:srgbClr val="FF0000"/>
                </a:solidFill>
              </a:rPr>
              <a:t>USE</a:t>
            </a:r>
          </a:p>
          <a:p>
            <a:endParaRPr lang="en-US" b="1">
              <a:solidFill>
                <a:srgbClr val="FF0000"/>
              </a:solidFill>
            </a:endParaRPr>
          </a:p>
          <a:p>
            <a:r>
              <a:rPr lang="en-US" b="1">
                <a:solidFill>
                  <a:srgbClr val="FF0000"/>
                </a:solidFill>
              </a:rPr>
              <a:t>USE </a:t>
            </a:r>
            <a:br>
              <a:rPr lang="en-US" b="1">
                <a:solidFill>
                  <a:srgbClr val="FF0000"/>
                </a:solidFill>
              </a:rPr>
            </a:br>
            <a:r>
              <a:rPr lang="en-US" b="1">
                <a:solidFill>
                  <a:srgbClr val="FF0000"/>
                </a:solidFill>
              </a:rPr>
              <a:t>Table </a:t>
            </a:r>
            <a:br>
              <a:rPr lang="en-US" b="1">
                <a:solidFill>
                  <a:srgbClr val="FF0000"/>
                </a:solidFill>
              </a:rPr>
            </a:br>
            <a:r>
              <a:rPr lang="en-US" b="1">
                <a:solidFill>
                  <a:srgbClr val="FF0000"/>
                </a:solidFill>
              </a:rPr>
              <a:t>VERSION</a:t>
            </a:r>
            <a:br>
              <a:rPr lang="en-US" b="1">
                <a:solidFill>
                  <a:srgbClr val="FF0000"/>
                </a:solidFill>
              </a:rPr>
            </a:br>
            <a:r>
              <a:rPr lang="en-US" b="1">
                <a:solidFill>
                  <a:srgbClr val="FF0000"/>
                </a:solidFill>
              </a:rPr>
              <a:t>INSTEAD</a:t>
            </a:r>
          </a:p>
        </p:txBody>
      </p:sp>
    </p:spTree>
    <p:extLst>
      <p:ext uri="{BB962C8B-B14F-4D97-AF65-F5344CB8AC3E}">
        <p14:creationId xmlns:p14="http://schemas.microsoft.com/office/powerpoint/2010/main" val="291273988"/>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EEB00F-3D12-A5C2-A7B3-53D928237814}"/>
              </a:ext>
            </a:extLst>
          </p:cNvPr>
          <p:cNvSpPr txBox="1"/>
          <p:nvPr/>
        </p:nvSpPr>
        <p:spPr>
          <a:xfrm>
            <a:off x="6992673" y="1377815"/>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Hello world!</a:t>
            </a:r>
            <a:endParaRPr lang="en-US"/>
          </a:p>
        </p:txBody>
      </p:sp>
    </p:spTree>
    <p:extLst>
      <p:ext uri="{BB962C8B-B14F-4D97-AF65-F5344CB8AC3E}">
        <p14:creationId xmlns:p14="http://schemas.microsoft.com/office/powerpoint/2010/main" val="2453755246"/>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2.xml><?xml version="1.0" encoding="utf-8"?>
<ds:datastoreItem xmlns:ds="http://schemas.openxmlformats.org/officeDocument/2006/customXml" ds:itemID="{63B027B0-A198-4A93-ACB4-9D9F566A1973}">
  <ds:schemaRefs>
    <ds:schemaRef ds:uri="http://www.w3.org/XML/1998/namespace"/>
    <ds:schemaRef ds:uri="http://schemas.microsoft.com/office/infopath/2007/PartnerControls"/>
    <ds:schemaRef ds:uri="http://schemas.microsoft.com/sharepoint/v3/fields"/>
    <ds:schemaRef ds:uri="http://schemas.microsoft.com/office/2006/documentManagement/types"/>
    <ds:schemaRef ds:uri="http://schemas.microsoft.com/office/2006/metadata/properties"/>
    <ds:schemaRef ds:uri="http://schemas.openxmlformats.org/package/2006/metadata/core-properties"/>
    <ds:schemaRef ds:uri="ba64f991-e6fd-4bbc-ac0b-145dce244843"/>
    <ds:schemaRef ds:uri="e6f95391-37ae-4813-9d31-943f64a4fe25"/>
    <ds:schemaRef ds:uri="http://purl.org/dc/terms/"/>
    <ds:schemaRef ds:uri="http://schemas.microsoft.com/sharepoint/v3"/>
    <ds:schemaRef ds:uri="http://purl.org/dc/dcmitype/"/>
    <ds:schemaRef ds:uri="http://purl.org/dc/elements/1.1/"/>
  </ds:schemaRefs>
</ds:datastoreItem>
</file>

<file path=customXml/itemProps3.xml><?xml version="1.0" encoding="utf-8"?>
<ds:datastoreItem xmlns:ds="http://schemas.openxmlformats.org/officeDocument/2006/customXml" ds:itemID="{D742E4AC-E877-41F3-8C07-1234CF23723F}">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37378</Words>
  <Application>Microsoft Office PowerPoint</Application>
  <PresentationFormat>Letter Paper (8.5x11 in)</PresentationFormat>
  <Paragraphs>2388</Paragraphs>
  <Slides>177</Slides>
  <Notes>28</Notes>
  <HiddenSlides>0</HiddenSlides>
  <MMClips>1</MMClips>
  <ScaleCrop>false</ScaleCrop>
  <HeadingPairs>
    <vt:vector size="8" baseType="variant">
      <vt:variant>
        <vt:lpstr>Fonts Used</vt:lpstr>
      </vt:variant>
      <vt:variant>
        <vt:i4>20</vt:i4>
      </vt:variant>
      <vt:variant>
        <vt:lpstr>Theme</vt:lpstr>
      </vt:variant>
      <vt:variant>
        <vt:i4>1</vt:i4>
      </vt:variant>
      <vt:variant>
        <vt:lpstr>Embedded OLE Servers</vt:lpstr>
      </vt:variant>
      <vt:variant>
        <vt:i4>1</vt:i4>
      </vt:variant>
      <vt:variant>
        <vt:lpstr>Slide Titles</vt:lpstr>
      </vt:variant>
      <vt:variant>
        <vt:i4>177</vt:i4>
      </vt:variant>
    </vt:vector>
  </HeadingPairs>
  <TitlesOfParts>
    <vt:vector size="199" baseType="lpstr">
      <vt:lpstr>Lato</vt:lpstr>
      <vt:lpstr>Courier New</vt:lpstr>
      <vt:lpstr>Impact</vt:lpstr>
      <vt:lpstr>Roboto Condensed</vt:lpstr>
      <vt:lpstr>Calibri Light</vt:lpstr>
      <vt:lpstr>Arial Narrow</vt:lpstr>
      <vt:lpstr>Segoe Print</vt:lpstr>
      <vt:lpstr>Aptos</vt:lpstr>
      <vt:lpstr>Verdana Pro</vt:lpstr>
      <vt:lpstr>Top Secret</vt:lpstr>
      <vt:lpstr>Roboto Thin</vt:lpstr>
      <vt:lpstr>Roboto Black</vt:lpstr>
      <vt:lpstr>Arial</vt:lpstr>
      <vt:lpstr>Lato SemiBold</vt:lpstr>
      <vt:lpstr>Lato Heavy</vt:lpstr>
      <vt:lpstr>Lato Black</vt:lpstr>
      <vt:lpstr>Open Sans</vt:lpstr>
      <vt:lpstr>Calibri</vt:lpstr>
      <vt:lpstr>Wingdings</vt:lpstr>
      <vt:lpstr>Aptos Narrow</vt:lpstr>
      <vt:lpstr>1_Office Theme</vt:lpstr>
      <vt:lpstr>Worksheet</vt:lpstr>
      <vt:lpstr>VR Screening &amp; Active Intruder Immersive Training Platform  ForgeFX Simulations Proposal Submission</vt:lpstr>
      <vt:lpstr>Contents</vt:lpstr>
      <vt:lpstr>Executive Summary</vt:lpstr>
      <vt:lpstr>Executive Summary</vt:lpstr>
      <vt:lpstr>Why ForgeFX</vt:lpstr>
      <vt:lpstr>Company Profile</vt:lpstr>
      <vt:lpstr>Relevant Experience: EWAT HoloTrainer</vt:lpstr>
      <vt:lpstr>Relevant Experience: OcuWeld</vt:lpstr>
      <vt:lpstr>Relevant Experience:  GLOBAL GROUND SUPPORT</vt:lpstr>
      <vt:lpstr>Solution Overview</vt:lpstr>
      <vt:lpstr>System Architecture Overview</vt:lpstr>
      <vt:lpstr>System Architecture Technical Details</vt:lpstr>
      <vt:lpstr>System Architecture Technical Details</vt:lpstr>
      <vt:lpstr>System Architecture Technical Details</vt:lpstr>
      <vt:lpstr>System Architecture Technical Details</vt:lpstr>
      <vt:lpstr>System Architecture Technical Details</vt:lpstr>
      <vt:lpstr>System Architecture Technical Details</vt:lpstr>
      <vt:lpstr>System Architecture Technical Details</vt:lpstr>
      <vt:lpstr>Scope Alignment</vt:lpstr>
      <vt:lpstr>Scope  Alignment Table </vt:lpstr>
      <vt:lpstr>Compliance Question  Table </vt:lpstr>
      <vt:lpstr>Project Plan</vt:lpstr>
      <vt:lpstr>PowerPoint Presentation</vt:lpstr>
      <vt:lpstr>PowerPoint Presentation</vt:lpstr>
      <vt:lpstr>Warranty, Support, SLAs Plan</vt:lpstr>
      <vt:lpstr>PowerPoint Presentation</vt:lpstr>
      <vt:lpstr>PowerPoint Presentation</vt:lpstr>
      <vt:lpstr>Exceptions</vt:lpstr>
      <vt:lpstr>EXCEPTIONS</vt:lpstr>
      <vt:lpstr>Terms &amp; Conditions</vt:lpstr>
      <vt:lpstr>Development Agreement</vt:lpstr>
      <vt:lpstr>Development Agreement</vt:lpstr>
      <vt:lpstr>Development Agreement</vt:lpstr>
      <vt:lpstr>Development Agreement</vt:lpstr>
      <vt:lpstr>Development Agreement</vt:lpstr>
      <vt:lpstr>Development Agreement</vt:lpstr>
      <vt:lpstr>Development Agreement</vt:lpstr>
      <vt:lpstr>Software, Hardware, &amp; MDM Pricing</vt:lpstr>
      <vt:lpstr>Appendix:  Letter of Partnership Intent</vt:lpstr>
      <vt:lpstr>PowerPoint Presentation</vt:lpstr>
      <vt:lpstr>Let’s Get Started!</vt:lpstr>
      <vt:lpstr>PowerPoint Presentation</vt:lpstr>
      <vt:lpstr>PowerPoint Presentation</vt:lpstr>
      <vt:lpstr>PowerPoint Presentation</vt:lpstr>
      <vt:lpstr>Price Impact Quick-Take </vt:lpstr>
      <vt:lpstr>Company Profile</vt:lpstr>
      <vt:lpstr>RFP Questions</vt:lpstr>
      <vt:lpstr>PowerPoint Presentation</vt:lpstr>
      <vt:lpstr>FORGESIM™ FRAMEWORK</vt:lpstr>
      <vt:lpstr>System Architecture Details</vt:lpstr>
      <vt:lpstr>ForgeSIM™ Framework</vt:lpstr>
      <vt:lpstr>Virtual Environment</vt:lpstr>
      <vt:lpstr>Virtual Environment</vt:lpstr>
      <vt:lpstr>Virtual Environment</vt:lpstr>
      <vt:lpstr>Virtual Equipment</vt:lpstr>
      <vt:lpstr>Virtual Equipment</vt:lpstr>
      <vt:lpstr>Virtual Equipment</vt:lpstr>
      <vt:lpstr>User Interface</vt:lpstr>
      <vt:lpstr>User Interface</vt:lpstr>
      <vt:lpstr>Hand Tracking</vt:lpstr>
      <vt:lpstr>Hand Tracking</vt:lpstr>
      <vt:lpstr>Audio Narration</vt:lpstr>
      <vt:lpstr>Audio Narration</vt:lpstr>
      <vt:lpstr>VOICE COMMANDS</vt:lpstr>
      <vt:lpstr>VOICE COMMANDS</vt:lpstr>
      <vt:lpstr>Instruction Modes</vt:lpstr>
      <vt:lpstr>Instruction Modes</vt:lpstr>
      <vt:lpstr>Familiarization Tutorial</vt:lpstr>
      <vt:lpstr>Familiarization Tutorial</vt:lpstr>
      <vt:lpstr>Performance Tracking</vt:lpstr>
      <vt:lpstr>Performance Tracking</vt:lpstr>
      <vt:lpstr>Multi-User Training</vt:lpstr>
      <vt:lpstr>Multi-User Training</vt:lpstr>
      <vt:lpstr>LmS Integration</vt:lpstr>
      <vt:lpstr>Learning Management System Integration</vt:lpstr>
      <vt:lpstr>Multi-Language Support</vt:lpstr>
      <vt:lpstr>Multi-Language Support</vt:lpstr>
      <vt:lpstr>Real-World Controls Integration</vt:lpstr>
      <vt:lpstr>Real-World Controls Integration</vt:lpstr>
      <vt:lpstr>Lesson  Builder</vt:lpstr>
      <vt:lpstr>Lesson Builder</vt:lpstr>
      <vt:lpstr>Avatar  Virtual Presence</vt:lpstr>
      <vt:lpstr>Avatar Virtual Presence</vt:lpstr>
      <vt:lpstr>LESSON CONTENT</vt:lpstr>
      <vt:lpstr>Lesson Definition</vt:lpstr>
      <vt:lpstr>Lesson Types</vt:lpstr>
      <vt:lpstr>PowerPoint Presentation</vt:lpstr>
      <vt:lpstr>LESSON LIST</vt:lpstr>
      <vt:lpstr>Lesson Example</vt:lpstr>
      <vt:lpstr>Lesson Example (continued)</vt:lpstr>
      <vt:lpstr>Lesson Example</vt:lpstr>
      <vt:lpstr>Lesson Example (continued)</vt:lpstr>
      <vt:lpstr>Fig. 1: Lesson Mockup</vt:lpstr>
      <vt:lpstr>Fig. 1: Lesson Mockup</vt:lpstr>
      <vt:lpstr>Product Ownership</vt:lpstr>
      <vt:lpstr>Simulator ROI</vt:lpstr>
      <vt:lpstr>PowerPoint Presentation</vt:lpstr>
      <vt:lpstr>PowerPoint Presentation</vt:lpstr>
      <vt:lpstr>PowerPoint Presentation</vt:lpstr>
      <vt:lpstr>Scope &amp; Cost Options</vt:lpstr>
      <vt:lpstr>On Target?</vt:lpstr>
      <vt:lpstr>scope &amp; Cost Glossary</vt:lpstr>
      <vt:lpstr>Development Process</vt:lpstr>
      <vt:lpstr>Development Milestones</vt:lpstr>
      <vt:lpstr>Production Schedule</vt:lpstr>
      <vt:lpstr>Project Example: Schedule Management</vt:lpstr>
      <vt:lpstr>Project Example: Milestone Tracking</vt:lpstr>
      <vt:lpstr>ForgeSIM™ FRAMEWORK</vt:lpstr>
      <vt:lpstr>Agile Methodology</vt:lpstr>
      <vt:lpstr>Game Engine Technology</vt:lpstr>
      <vt:lpstr>Quality Assurance Testing</vt:lpstr>
      <vt:lpstr>IN CONCLUSION</vt:lpstr>
      <vt:lpstr>Looking Forward</vt:lpstr>
      <vt:lpstr>Company Structure</vt:lpstr>
      <vt:lpstr>Company Leadership</vt:lpstr>
      <vt:lpstr>Project Team Leads</vt:lpstr>
      <vt:lpstr>Project Team Leads</vt:lpstr>
      <vt:lpstr>Project Specialists</vt:lpstr>
      <vt:lpstr>Appendix B: Recent Projects</vt:lpstr>
      <vt:lpstr>Selected Clients</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Price Breakdown</vt:lpstr>
      <vt:lpstr>Invoice Schedule</vt:lpstr>
      <vt:lpstr>END</vt:lpstr>
      <vt:lpstr>Relevant Experience: EWAT HoloTrainer</vt:lpstr>
      <vt:lpstr>Relevant Experience: OcuWeld</vt:lpstr>
      <vt:lpstr>Relevant Experience:  GLOBAL GROUND SUPPORT</vt:lpstr>
      <vt:lpstr>Warranty, Support &amp; SLAS Details</vt:lpstr>
      <vt:lpstr>Warranty, Support &amp; SLAS Details</vt:lpstr>
      <vt:lpstr>PowerPoint Presentation</vt:lpstr>
      <vt:lpstr>PowerPoint Presentation</vt:lpstr>
      <vt:lpstr>EXTRAS</vt:lpstr>
      <vt:lpstr>PowerPoint Presentation</vt:lpstr>
      <vt:lpstr>EXTRAS</vt:lpstr>
      <vt:lpstr>EXTRAS</vt:lpstr>
      <vt:lpstr>SIMULATOR Foundation Extras</vt:lpstr>
      <vt:lpstr>Project overview</vt:lpstr>
      <vt:lpstr>Mixed Reality Training</vt:lpstr>
      <vt:lpstr>Mixed Reality Training</vt:lpstr>
      <vt:lpstr>Virtual Equipment</vt:lpstr>
      <vt:lpstr>Virtual Equipment</vt:lpstr>
      <vt:lpstr>Virtual Equipment</vt:lpstr>
      <vt:lpstr>Virtual Environment</vt:lpstr>
      <vt:lpstr>Virtual Environment</vt:lpstr>
      <vt:lpstr>Lesson List</vt:lpstr>
      <vt:lpstr>Lesson Example</vt:lpstr>
      <vt:lpstr>Lesson Example</vt:lpstr>
      <vt:lpstr>Lesson Definition</vt:lpstr>
      <vt:lpstr>Lesson Definition</vt:lpstr>
      <vt:lpstr>Lesson Definition</vt:lpstr>
      <vt:lpstr>Economies of Scale</vt:lpstr>
      <vt:lpstr>EXTRAS</vt:lpstr>
      <vt:lpstr>EXTRAS</vt:lpstr>
      <vt:lpstr>VIDEOEXAMPLE</vt:lpstr>
      <vt:lpstr>PowerPoint Presentation</vt:lpstr>
      <vt:lpstr>PowerPoint Presentation</vt:lpstr>
      <vt:lpstr>Rapid Engagement Incentive</vt:lpstr>
      <vt:lpstr>PowerPoint Presentation</vt:lpstr>
      <vt:lpstr>PowerPoint Presentation</vt:lpstr>
      <vt:lpstr>PowerPoint Presentation</vt:lpstr>
      <vt:lpstr>PowerPoint Presentation</vt:lpstr>
      <vt:lpstr>PROJECT SCOPE &amp; COST</vt:lpstr>
      <vt:lpstr>PowerPoint Presentation</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Mary Pierce</cp:lastModifiedBy>
  <cp:revision>1</cp:revision>
  <cp:lastPrinted>2026-02-18T04:13:26Z</cp:lastPrinted>
  <dcterms:created xsi:type="dcterms:W3CDTF">2020-09-04T00:25:32Z</dcterms:created>
  <dcterms:modified xsi:type="dcterms:W3CDTF">2026-05-04T15:37:55Z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