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490_5BFF60C8.xml" ContentType="application/vnd.ms-powerpoint.comments+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57"/>
  </p:notesMasterIdLst>
  <p:handoutMasterIdLst>
    <p:handoutMasterId r:id="rId158"/>
  </p:handoutMasterIdLst>
  <p:sldIdLst>
    <p:sldId id="5141" r:id="rId5"/>
    <p:sldId id="5907" r:id="rId6"/>
    <p:sldId id="5908" r:id="rId7"/>
    <p:sldId id="5144" r:id="rId8"/>
    <p:sldId id="5177" r:id="rId9"/>
    <p:sldId id="5889" r:id="rId10"/>
    <p:sldId id="5058" r:id="rId11"/>
    <p:sldId id="5787" r:id="rId12"/>
    <p:sldId id="5351" r:id="rId13"/>
    <p:sldId id="5775" r:id="rId14"/>
    <p:sldId id="4956" r:id="rId15"/>
    <p:sldId id="5230" r:id="rId16"/>
    <p:sldId id="5180" r:id="rId17"/>
    <p:sldId id="5183" r:id="rId18"/>
    <p:sldId id="5252" r:id="rId19"/>
    <p:sldId id="5253" r:id="rId20"/>
    <p:sldId id="5068" r:id="rId21"/>
    <p:sldId id="5781" r:id="rId22"/>
    <p:sldId id="5900" r:id="rId23"/>
    <p:sldId id="5059" r:id="rId24"/>
    <p:sldId id="5902" r:id="rId25"/>
    <p:sldId id="5901" r:id="rId26"/>
    <p:sldId id="5069" r:id="rId27"/>
    <p:sldId id="5187" r:id="rId28"/>
    <p:sldId id="5060" r:id="rId29"/>
    <p:sldId id="5185" r:id="rId30"/>
    <p:sldId id="5150" r:id="rId31"/>
    <p:sldId id="5188" r:id="rId32"/>
    <p:sldId id="5223" r:id="rId33"/>
    <p:sldId id="5224" r:id="rId34"/>
    <p:sldId id="5122" r:id="rId35"/>
    <p:sldId id="5189" r:id="rId36"/>
    <p:sldId id="5121" r:id="rId37"/>
    <p:sldId id="5190" r:id="rId38"/>
    <p:sldId id="5120" r:id="rId39"/>
    <p:sldId id="5191" r:id="rId40"/>
    <p:sldId id="5063" r:id="rId41"/>
    <p:sldId id="5193" r:id="rId42"/>
    <p:sldId id="5064" r:id="rId43"/>
    <p:sldId id="5194" r:id="rId44"/>
    <p:sldId id="5124" r:id="rId45"/>
    <p:sldId id="5195" r:id="rId46"/>
    <p:sldId id="5061" r:id="rId47"/>
    <p:sldId id="5196" r:id="rId48"/>
    <p:sldId id="5314" r:id="rId49"/>
    <p:sldId id="5344" r:id="rId50"/>
    <p:sldId id="5276" r:id="rId51"/>
    <p:sldId id="5233" r:id="rId52"/>
    <p:sldId id="5151" r:id="rId53"/>
    <p:sldId id="5904" r:id="rId54"/>
    <p:sldId id="5903" r:id="rId55"/>
    <p:sldId id="5899" r:id="rId56"/>
    <p:sldId id="5318" r:id="rId57"/>
    <p:sldId id="5891" r:id="rId58"/>
    <p:sldId id="5892" r:id="rId59"/>
    <p:sldId id="5240" r:id="rId60"/>
    <p:sldId id="5250" r:id="rId61"/>
    <p:sldId id="5123" r:id="rId62"/>
    <p:sldId id="5274" r:id="rId63"/>
    <p:sldId id="5152" r:id="rId64"/>
    <p:sldId id="5197" r:id="rId65"/>
    <p:sldId id="5256" r:id="rId66"/>
    <p:sldId id="4191" r:id="rId67"/>
    <p:sldId id="5906" r:id="rId68"/>
    <p:sldId id="5782" r:id="rId69"/>
    <p:sldId id="5897" r:id="rId70"/>
    <p:sldId id="5320" r:id="rId71"/>
    <p:sldId id="5214" r:id="rId72"/>
    <p:sldId id="5760" r:id="rId73"/>
    <p:sldId id="5175" r:id="rId74"/>
    <p:sldId id="5096" r:id="rId75"/>
    <p:sldId id="5097" r:id="rId76"/>
    <p:sldId id="5254" r:id="rId77"/>
    <p:sldId id="5255" r:id="rId78"/>
    <p:sldId id="5198" r:id="rId79"/>
    <p:sldId id="5202" r:id="rId80"/>
    <p:sldId id="5201" r:id="rId81"/>
    <p:sldId id="5203" r:id="rId82"/>
    <p:sldId id="5174" r:id="rId83"/>
    <p:sldId id="5204" r:id="rId84"/>
    <p:sldId id="4836" r:id="rId85"/>
    <p:sldId id="5205" r:id="rId86"/>
    <p:sldId id="4845" r:id="rId87"/>
    <p:sldId id="5108" r:id="rId88"/>
    <p:sldId id="5109" r:id="rId89"/>
    <p:sldId id="4841" r:id="rId90"/>
    <p:sldId id="4842" r:id="rId91"/>
    <p:sldId id="4367" r:id="rId92"/>
    <p:sldId id="5156" r:id="rId93"/>
    <p:sldId id="5157" r:id="rId94"/>
    <p:sldId id="5160" r:id="rId95"/>
    <p:sldId id="5161" r:id="rId96"/>
    <p:sldId id="5111" r:id="rId97"/>
    <p:sldId id="5162" r:id="rId98"/>
    <p:sldId id="5225" r:id="rId99"/>
    <p:sldId id="5155" r:id="rId100"/>
    <p:sldId id="5164" r:id="rId101"/>
    <p:sldId id="5110" r:id="rId102"/>
    <p:sldId id="5165" r:id="rId103"/>
    <p:sldId id="5166" r:id="rId104"/>
    <p:sldId id="5227" r:id="rId105"/>
    <p:sldId id="5168" r:id="rId106"/>
    <p:sldId id="5169" r:id="rId107"/>
    <p:sldId id="5212" r:id="rId108"/>
    <p:sldId id="5213" r:id="rId109"/>
    <p:sldId id="5112" r:id="rId110"/>
    <p:sldId id="5321" r:id="rId111"/>
    <p:sldId id="5219" r:id="rId112"/>
    <p:sldId id="4848" r:id="rId113"/>
    <p:sldId id="1231" r:id="rId114"/>
    <p:sldId id="1232" r:id="rId115"/>
    <p:sldId id="1233" r:id="rId116"/>
    <p:sldId id="1234" r:id="rId117"/>
    <p:sldId id="1235" r:id="rId118"/>
    <p:sldId id="1237" r:id="rId119"/>
    <p:sldId id="1238" r:id="rId120"/>
    <p:sldId id="5216" r:id="rId121"/>
    <p:sldId id="5217" r:id="rId122"/>
    <p:sldId id="5215" r:id="rId123"/>
    <p:sldId id="5336" r:id="rId124"/>
    <p:sldId id="5154" r:id="rId125"/>
    <p:sldId id="5251" r:id="rId126"/>
    <p:sldId id="5905" r:id="rId127"/>
    <p:sldId id="5257" r:id="rId128"/>
    <p:sldId id="5271" r:id="rId129"/>
    <p:sldId id="5262" r:id="rId130"/>
    <p:sldId id="5210" r:id="rId131"/>
    <p:sldId id="5179" r:id="rId132"/>
    <p:sldId id="5192" r:id="rId133"/>
    <p:sldId id="5272" r:id="rId134"/>
    <p:sldId id="5273" r:id="rId135"/>
    <p:sldId id="5184" r:id="rId136"/>
    <p:sldId id="5263" r:id="rId137"/>
    <p:sldId id="5264" r:id="rId138"/>
    <p:sldId id="5259" r:id="rId139"/>
    <p:sldId id="5260" r:id="rId140"/>
    <p:sldId id="5261" r:id="rId141"/>
    <p:sldId id="5702" r:id="rId142"/>
    <p:sldId id="5703" r:id="rId143"/>
    <p:sldId id="5704" r:id="rId144"/>
    <p:sldId id="5084" r:id="rId145"/>
    <p:sldId id="4866" r:id="rId146"/>
    <p:sldId id="5778" r:id="rId147"/>
    <p:sldId id="5779" r:id="rId148"/>
    <p:sldId id="5207" r:id="rId149"/>
    <p:sldId id="5350" r:id="rId150"/>
    <p:sldId id="5082" r:id="rId151"/>
    <p:sldId id="5119" r:id="rId152"/>
    <p:sldId id="5199" r:id="rId153"/>
    <p:sldId id="5284" r:id="rId154"/>
    <p:sldId id="4970" r:id="rId155"/>
    <p:sldId id="5232" r:id="rId156"/>
  </p:sldIdLst>
  <p:sldSz cx="6858000" cy="9144000" type="letter"/>
  <p:notesSz cx="6858000" cy="9144000"/>
  <p:embeddedFontLst>
    <p:embeddedFont>
      <p:font typeface="Aptos Narrow" panose="020B0004020202020204" pitchFamily="34" charset="0"/>
      <p:regular r:id="rId159"/>
      <p:bold r:id="rId160"/>
      <p:italic r:id="rId161"/>
      <p:boldItalic r:id="rId162"/>
    </p:embeddedFont>
    <p:embeddedFont>
      <p:font typeface="Arial Narrow" panose="020B0606020202030204" pitchFamily="34" charset="0"/>
      <p:regular r:id="rId163"/>
      <p:bold r:id="rId164"/>
      <p:italic r:id="rId165"/>
      <p:boldItalic r:id="rId166"/>
    </p:embeddedFont>
    <p:embeddedFont>
      <p:font typeface="Impact" panose="020B0806030902050204" pitchFamily="34" charset="0"/>
      <p:regular r:id="rId167"/>
    </p:embeddedFont>
    <p:embeddedFont>
      <p:font typeface="Lato" panose="020F0502020204030203" pitchFamily="34" charset="0"/>
      <p:regular r:id="rId168"/>
      <p:bold r:id="rId169"/>
      <p:italic r:id="rId170"/>
      <p:boldItalic r:id="rId171"/>
    </p:embeddedFont>
    <p:embeddedFont>
      <p:font typeface="Lato Black" panose="020F0502020204030203" pitchFamily="34" charset="0"/>
      <p:bold r:id="rId172"/>
      <p:boldItalic r:id="rId173"/>
    </p:embeddedFont>
    <p:embeddedFont>
      <p:font typeface="Lato Heavy" panose="020B0604020202020204" charset="0"/>
      <p:bold r:id="rId174"/>
      <p:italic r:id="rId175"/>
      <p:boldItalic r:id="rId176"/>
    </p:embeddedFont>
    <p:embeddedFont>
      <p:font typeface="Lato SemiBold" panose="020F0502020204030203" pitchFamily="34" charset="0"/>
      <p:bold r:id="rId177"/>
    </p:embeddedFont>
    <p:embeddedFont>
      <p:font typeface="Open Sans" panose="020B0606030504020204" pitchFamily="34" charset="0"/>
      <p:regular r:id="rId178"/>
      <p:bold r:id="rId179"/>
      <p:italic r:id="rId180"/>
      <p:boldItalic r:id="rId181"/>
    </p:embeddedFont>
    <p:embeddedFont>
      <p:font typeface="Roboto Black" panose="02000000000000000000" pitchFamily="2" charset="0"/>
      <p:bold r:id="rId182"/>
      <p:boldItalic r:id="rId183"/>
    </p:embeddedFont>
    <p:embeddedFont>
      <p:font typeface="Roboto Condensed" panose="02000000000000000000" pitchFamily="2" charset="0"/>
      <p:regular r:id="rId184"/>
      <p:bold r:id="rId185"/>
      <p:italic r:id="rId186"/>
      <p:boldItalic r:id="rId187"/>
    </p:embeddedFont>
    <p:embeddedFont>
      <p:font typeface="Roboto Thin" panose="02000000000000000000" pitchFamily="2" charset="0"/>
      <p:regular r:id="rId188"/>
      <p:italic r:id="rId189"/>
    </p:embeddedFont>
    <p:embeddedFont>
      <p:font typeface="Segoe Print" panose="02000600000000000000" pitchFamily="2" charset="0"/>
      <p:regular r:id="rId190"/>
      <p:bold r:id="rId191"/>
    </p:embeddedFont>
    <p:embeddedFont>
      <p:font typeface="Top Secret" panose="020B0604020202020204" charset="0"/>
      <p:regular r:id="rId192"/>
      <p:bold r:id="rId193"/>
    </p:embeddedFont>
    <p:embeddedFont>
      <p:font typeface="Verdana Pro" panose="020B0604030504040204" pitchFamily="34" charset="0"/>
      <p:regular r:id="rId194"/>
      <p:bold r:id="rId195"/>
      <p:italic r:id="rId196"/>
      <p:boldItalic r:id="rId19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5907"/>
            <p14:sldId id="5908"/>
            <p14:sldId id="5144"/>
            <p14:sldId id="5177"/>
            <p14:sldId id="5889"/>
            <p14:sldId id="5058"/>
            <p14:sldId id="5787"/>
            <p14:sldId id="5351"/>
            <p14:sldId id="5775"/>
          </p14:sldIdLst>
        </p14:section>
        <p14:section name="Features" id="{DE8E3186-B6F2-4D3E-93FE-D2AAD3427389}">
          <p14:sldIdLst>
            <p14:sldId id="4956"/>
            <p14:sldId id="5230"/>
            <p14:sldId id="5180"/>
            <p14:sldId id="5183"/>
            <p14:sldId id="5252"/>
            <p14:sldId id="5253"/>
            <p14:sldId id="5068"/>
            <p14:sldId id="5781"/>
            <p14:sldId id="5900"/>
            <p14:sldId id="5059"/>
            <p14:sldId id="5902"/>
            <p14:sldId id="5901"/>
            <p14:sldId id="5069"/>
            <p14:sldId id="5187"/>
            <p14:sldId id="5060"/>
            <p14:sldId id="5185"/>
            <p14:sldId id="5150"/>
            <p14:sldId id="5188"/>
            <p14:sldId id="5223"/>
            <p14:sldId id="5224"/>
            <p14:sldId id="5122"/>
            <p14:sldId id="5189"/>
            <p14:sldId id="5121"/>
            <p14:sldId id="5190"/>
            <p14:sldId id="5120"/>
            <p14:sldId id="5191"/>
          </p14:sldIdLst>
        </p14:section>
        <p14:section name="Custom features" id="{95AE546F-1687-4F0D-A360-59CD43D8BF43}">
          <p14:sldIdLst>
            <p14:sldId id="5063"/>
            <p14:sldId id="5193"/>
            <p14:sldId id="5064"/>
            <p14:sldId id="5194"/>
            <p14:sldId id="5124"/>
            <p14:sldId id="5195"/>
            <p14:sldId id="5061"/>
            <p14:sldId id="5196"/>
            <p14:sldId id="5314"/>
            <p14:sldId id="5344"/>
            <p14:sldId id="5276"/>
            <p14:sldId id="5233"/>
          </p14:sldIdLst>
        </p14:section>
        <p14:section name="Lessons" id="{448BC550-A27F-49A5-8540-E66AE38AB696}">
          <p14:sldIdLst>
            <p14:sldId id="5151"/>
            <p14:sldId id="5904"/>
            <p14:sldId id="5903"/>
            <p14:sldId id="5899"/>
            <p14:sldId id="5318"/>
            <p14:sldId id="5891"/>
            <p14:sldId id="5892"/>
            <p14:sldId id="5240"/>
            <p14:sldId id="5250"/>
            <p14:sldId id="5123"/>
            <p14:sldId id="5274"/>
          </p14:sldIdLst>
        </p14:section>
        <p14:section name="Price Options" id="{BDDF0F04-6197-43DB-BE59-E59AAEA6B030}">
          <p14:sldIdLst>
            <p14:sldId id="5152"/>
            <p14:sldId id="5197"/>
            <p14:sldId id="5256"/>
            <p14:sldId id="4191"/>
            <p14:sldId id="5906"/>
            <p14:sldId id="5782"/>
            <p14:sldId id="5897"/>
            <p14:sldId id="5320"/>
            <p14:sldId id="5214"/>
            <p14:sldId id="5760"/>
          </p14:sldIdLst>
        </p14:section>
        <p14:section name="." id="{E0BD3D95-3584-40D5-B0D9-3C1E96EE5592}">
          <p14:sldIdLst/>
        </p14:section>
        <p14:section name="Development Process" id="{0C4C0CD0-7397-43B9-B293-EDC4A64058E0}">
          <p14:sldIdLst>
            <p14:sldId id="5175"/>
            <p14:sldId id="5096"/>
            <p14:sldId id="5097"/>
            <p14:sldId id="5254"/>
            <p14:sldId id="5255"/>
            <p14:sldId id="5198"/>
            <p14:sldId id="5202"/>
            <p14:sldId id="5201"/>
            <p14:sldId id="5203"/>
          </p14:sldIdLst>
        </p14:section>
        <p14:section name="Conclusion" id="{6B40304D-9DD6-4878-82EB-2A5E0403B467}">
          <p14:sldIdLst>
            <p14:sldId id="5174"/>
            <p14:sldId id="5204"/>
          </p14:sldIdLst>
        </p14:section>
        <p14:section name="Appendix A: About ForgeFX" id="{7B19905F-4E8E-4FD9-8EE3-F8DACF044E48}">
          <p14:sldIdLst>
            <p14:sldId id="4836"/>
            <p14:sldId id="5205"/>
            <p14:sldId id="4845"/>
            <p14:sldId id="5108"/>
            <p14:sldId id="5109"/>
            <p14:sldId id="4841"/>
          </p14:sldIdLst>
        </p14:section>
        <p14:section name="Appendix B: Recent Projects" id="{A89BE57D-B6CB-4137-AED6-F66F7B72D28D}">
          <p14:sldIdLst>
            <p14:sldId id="4842"/>
            <p14:sldId id="4367"/>
            <p14:sldId id="5156"/>
            <p14:sldId id="5157"/>
            <p14:sldId id="5160"/>
            <p14:sldId id="5161"/>
            <p14:sldId id="5111"/>
            <p14:sldId id="5162"/>
            <p14:sldId id="5225"/>
            <p14:sldId id="5155"/>
            <p14:sldId id="5164"/>
            <p14:sldId id="5110"/>
            <p14:sldId id="5165"/>
            <p14:sldId id="5166"/>
            <p14:sldId id="5227"/>
            <p14:sldId id="5168"/>
            <p14:sldId id="5169"/>
          </p14:sldIdLst>
        </p14:section>
        <p14:section name="Scope and Cost Details" id="{155A7BA8-454B-4294-B020-52CDCEDFEAD1}">
          <p14:sldIdLst>
            <p14:sldId id="5212"/>
            <p14:sldId id="5213"/>
            <p14:sldId id="5112"/>
            <p14:sldId id="5321"/>
          </p14:sldIdLst>
        </p14:section>
        <p14:section name="End" id="{705A8FFD-CFD6-47BB-9166-D26E88883C2B}">
          <p14:sldIdLst>
            <p14:sldId id="5219"/>
          </p14:sldIdLst>
        </p14:section>
        <p14:section name="Development Agreement" id="{34F8F145-D3E2-44A8-8A39-2C3BE72F03B6}">
          <p14:sldIdLst>
            <p14:sldId id="4848"/>
            <p14:sldId id="1231"/>
            <p14:sldId id="1232"/>
            <p14:sldId id="1233"/>
            <p14:sldId id="1234"/>
            <p14:sldId id="1235"/>
            <p14:sldId id="1237"/>
            <p14:sldId id="1238"/>
            <p14:sldId id="5216"/>
            <p14:sldId id="5217"/>
            <p14:sldId id="5215"/>
            <p14:sldId id="5336"/>
            <p14:sldId id="5154"/>
          </p14:sldIdLst>
        </p14:section>
        <p14:section name="Alternates" id="{269A4494-25D1-4A4B-ABA8-61CE04D0FF85}">
          <p14:sldIdLst>
            <p14:sldId id="5251"/>
            <p14:sldId id="5905"/>
            <p14:sldId id="5257"/>
            <p14:sldId id="5271"/>
          </p14:sldIdLst>
        </p14:section>
        <p14:section name="alternates" id="{FFFB52B2-A41C-430A-910D-6B0308A0CD8D}">
          <p14:sldIdLst>
            <p14:sldId id="5262"/>
            <p14:sldId id="5210"/>
            <p14:sldId id="5179"/>
            <p14:sldId id="5192"/>
            <p14:sldId id="5272"/>
            <p14:sldId id="5273"/>
            <p14:sldId id="5184"/>
            <p14:sldId id="5263"/>
            <p14:sldId id="5264"/>
            <p14:sldId id="5259"/>
            <p14:sldId id="5260"/>
            <p14:sldId id="5261"/>
            <p14:sldId id="5702"/>
            <p14:sldId id="5703"/>
            <p14:sldId id="5704"/>
            <p14:sldId id="5084"/>
          </p14:sldIdLst>
        </p14:section>
        <p14:section name="Extras" id="{514B049A-7207-41D1-9DB1-6FCB360B4038}">
          <p14:sldIdLst>
            <p14:sldId id="4866"/>
          </p14:sldIdLst>
        </p14:section>
        <p14:section name="Untitled Section" id="{3087BE3F-1622-407A-AAD8-245DB4AE4C03}">
          <p14:sldIdLst>
            <p14:sldId id="5778"/>
            <p14:sldId id="5779"/>
          </p14:sldIdLst>
        </p14:section>
        <p14:section name="." id="{26D60B9B-987F-4DDA-88CB-F649D5DB5B42}">
          <p14:sldIdLst>
            <p14:sldId id="5207"/>
            <p14:sldId id="5350"/>
          </p14:sldIdLst>
        </p14:section>
        <p14:section name="." id="{FDECA715-2E18-4456-8D61-6ED4D4B1D068}">
          <p14:sldIdLst>
            <p14:sldId id="5082"/>
            <p14:sldId id="5119"/>
          </p14:sldIdLst>
        </p14:section>
        <p14:section name="Old Version" id="{4A459290-58F5-490C-B9AD-D6F2E3CF72B9}">
          <p14:sldIdLst>
            <p14:sldId id="5199"/>
            <p14:sldId id="5284"/>
            <p14:sldId id="4970"/>
            <p14:sldId id="5232"/>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C63E"/>
    <a:srgbClr val="F6B104"/>
    <a:srgbClr val="D1A401"/>
    <a:srgbClr val="AD7C03"/>
    <a:srgbClr val="E4B101"/>
    <a:srgbClr val="684F00"/>
    <a:srgbClr val="0070C0"/>
    <a:srgbClr val="0D0D0D"/>
    <a:srgbClr val="FBFBFB"/>
    <a:srgbClr val="59595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5063A9-9CB1-4FB7-9185-D732DA24D244}" v="18" dt="2026-05-05T16:07:42.8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54" autoAdjust="0"/>
    <p:restoredTop sz="94660"/>
  </p:normalViewPr>
  <p:slideViewPr>
    <p:cSldViewPr snapToGrid="0">
      <p:cViewPr varScale="1">
        <p:scale>
          <a:sx n="116" d="100"/>
          <a:sy n="116" d="100"/>
        </p:scale>
        <p:origin x="4062" y="126"/>
      </p:cViewPr>
      <p:guideLst>
        <p:guide pos="288"/>
        <p:guide pos="3336"/>
        <p:guide pos="1440"/>
        <p:guide orient="horz" pos="4800"/>
        <p:guide orient="horz" pos="2208"/>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font" Target="fonts/font1.fntdata"/><Relationship Id="rId170" Type="http://schemas.openxmlformats.org/officeDocument/2006/relationships/font" Target="fonts/font12.fntdata"/><Relationship Id="rId191" Type="http://schemas.openxmlformats.org/officeDocument/2006/relationships/font" Target="fonts/font33.fntdata"/><Relationship Id="rId205" Type="http://schemas.microsoft.com/office/2018/10/relationships/authors" Target="author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font" Target="fonts/font2.fntdata"/><Relationship Id="rId181" Type="http://schemas.openxmlformats.org/officeDocument/2006/relationships/font" Target="fonts/font23.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font" Target="fonts/font13.fntdata"/><Relationship Id="rId192" Type="http://schemas.openxmlformats.org/officeDocument/2006/relationships/font" Target="fonts/font34.fntdata"/><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font" Target="fonts/font3.fntdata"/><Relationship Id="rId182" Type="http://schemas.openxmlformats.org/officeDocument/2006/relationships/font" Target="fonts/font24.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font" Target="fonts/font14.fntdata"/><Relationship Id="rId193" Type="http://schemas.openxmlformats.org/officeDocument/2006/relationships/font" Target="fonts/font35.fntdata"/><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font" Target="fonts/font4.fntdata"/><Relationship Id="rId183" Type="http://schemas.openxmlformats.org/officeDocument/2006/relationships/font" Target="fonts/font25.fntdata"/><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notesMaster" Target="notesMasters/notesMaster1.xml"/><Relationship Id="rId178" Type="http://schemas.openxmlformats.org/officeDocument/2006/relationships/font" Target="fonts/font20.fntdata"/><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font" Target="fonts/font15.fntdata"/><Relationship Id="rId194" Type="http://schemas.openxmlformats.org/officeDocument/2006/relationships/font" Target="fonts/font36.fntdata"/><Relationship Id="rId199" Type="http://schemas.openxmlformats.org/officeDocument/2006/relationships/presProps" Target="presProps.xml"/><Relationship Id="rId203"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font" Target="fonts/font10.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font" Target="fonts/font5.fntdata"/><Relationship Id="rId184" Type="http://schemas.openxmlformats.org/officeDocument/2006/relationships/font" Target="fonts/font26.fntdata"/><Relationship Id="rId189" Type="http://schemas.openxmlformats.org/officeDocument/2006/relationships/font" Target="fonts/font31.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font" Target="fonts/font16.fntdata"/><Relationship Id="rId179" Type="http://schemas.openxmlformats.org/officeDocument/2006/relationships/font" Target="fonts/font21.fntdata"/><Relationship Id="rId195" Type="http://schemas.openxmlformats.org/officeDocument/2006/relationships/font" Target="fonts/font37.fntdata"/><Relationship Id="rId190" Type="http://schemas.openxmlformats.org/officeDocument/2006/relationships/font" Target="fonts/font32.fntdata"/><Relationship Id="rId204" Type="http://schemas.microsoft.com/office/2015/10/relationships/revisionInfo" Target="revisionInfo.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font" Target="fonts/font6.fntdata"/><Relationship Id="rId169" Type="http://schemas.openxmlformats.org/officeDocument/2006/relationships/font" Target="fonts/font11.fntdata"/><Relationship Id="rId185" Type="http://schemas.openxmlformats.org/officeDocument/2006/relationships/font" Target="fonts/font27.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font" Target="fonts/font22.fntdata"/><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font" Target="fonts/font17.fntdata"/><Relationship Id="rId196" Type="http://schemas.openxmlformats.org/officeDocument/2006/relationships/font" Target="fonts/font38.fntdata"/><Relationship Id="rId200" Type="http://schemas.openxmlformats.org/officeDocument/2006/relationships/viewProps" Target="viewProps.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font" Target="fonts/font7.fntdata"/><Relationship Id="rId186" Type="http://schemas.openxmlformats.org/officeDocument/2006/relationships/font" Target="fonts/font28.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font" Target="fonts/font18.fntdata"/><Relationship Id="rId197" Type="http://schemas.openxmlformats.org/officeDocument/2006/relationships/font" Target="fonts/font39.fntdata"/><Relationship Id="rId201" Type="http://schemas.openxmlformats.org/officeDocument/2006/relationships/theme" Target="theme/theme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font" Target="fonts/font8.fntdata"/><Relationship Id="rId187" Type="http://schemas.openxmlformats.org/officeDocument/2006/relationships/font" Target="fonts/font29.fntdata"/><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font" Target="fonts/font19.fntdata"/><Relationship Id="rId198" Type="http://schemas.openxmlformats.org/officeDocument/2006/relationships/commentAuthors" Target="commentAuthors.xml"/><Relationship Id="rId202" Type="http://schemas.openxmlformats.org/officeDocument/2006/relationships/tableStyles" Target="tableStyles.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font" Target="fonts/font9.fntdata"/><Relationship Id="rId188" Type="http://schemas.openxmlformats.org/officeDocument/2006/relationships/font" Target="fonts/font30.fntdata"/><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Golling" userId="5c194b56-a3ad-4ed5-aea4-b535be0c4b07" providerId="ADAL" clId="{6E042076-6565-42FA-B260-34940750F498}"/>
    <pc:docChg chg="custSel addSld modSld sldOrd modSection">
      <pc:chgData name="Sara Golling" userId="5c194b56-a3ad-4ed5-aea4-b535be0c4b07" providerId="ADAL" clId="{6E042076-6565-42FA-B260-34940750F498}" dt="2026-05-05T16:09:59.833" v="187"/>
      <pc:docMkLst>
        <pc:docMk/>
      </pc:docMkLst>
      <pc:sldChg chg="modSp mod">
        <pc:chgData name="Sara Golling" userId="5c194b56-a3ad-4ed5-aea4-b535be0c4b07" providerId="ADAL" clId="{6E042076-6565-42FA-B260-34940750F498}" dt="2026-05-04T03:40:52.021" v="0" actId="14826"/>
        <pc:sldMkLst>
          <pc:docMk/>
          <pc:sldMk cId="2191203005" sldId="5141"/>
        </pc:sldMkLst>
        <pc:picChg chg="mod">
          <ac:chgData name="Sara Golling" userId="5c194b56-a3ad-4ed5-aea4-b535be0c4b07" providerId="ADAL" clId="{6E042076-6565-42FA-B260-34940750F498}" dt="2026-05-04T03:40:52.021" v="0" actId="14826"/>
          <ac:picMkLst>
            <pc:docMk/>
            <pc:sldMk cId="2191203005" sldId="5141"/>
            <ac:picMk id="3" creationId="{AF5765CA-828F-EE7F-0DB0-F20DF5C01B69}"/>
          </ac:picMkLst>
        </pc:picChg>
      </pc:sldChg>
      <pc:sldChg chg="modSp mod">
        <pc:chgData name="Sara Golling" userId="5c194b56-a3ad-4ed5-aea4-b535be0c4b07" providerId="ADAL" clId="{6E042076-6565-42FA-B260-34940750F498}" dt="2026-05-04T04:29:09.318" v="28" actId="403"/>
        <pc:sldMkLst>
          <pc:docMk/>
          <pc:sldMk cId="222665793" sldId="5177"/>
        </pc:sldMkLst>
        <pc:spChg chg="mod">
          <ac:chgData name="Sara Golling" userId="5c194b56-a3ad-4ed5-aea4-b535be0c4b07" providerId="ADAL" clId="{6E042076-6565-42FA-B260-34940750F498}" dt="2026-05-04T04:29:09.318" v="28" actId="403"/>
          <ac:spMkLst>
            <pc:docMk/>
            <pc:sldMk cId="222665793" sldId="5177"/>
            <ac:spMk id="4" creationId="{8F4ACCE6-16ED-A6E8-3B80-FF338FCD3807}"/>
          </ac:spMkLst>
        </pc:spChg>
        <pc:spChg chg="mod">
          <ac:chgData name="Sara Golling" userId="5c194b56-a3ad-4ed5-aea4-b535be0c4b07" providerId="ADAL" clId="{6E042076-6565-42FA-B260-34940750F498}" dt="2026-05-04T04:29:02.011" v="26" actId="403"/>
          <ac:spMkLst>
            <pc:docMk/>
            <pc:sldMk cId="222665793" sldId="5177"/>
            <ac:spMk id="6" creationId="{C2580BB5-70AB-13BF-D57E-95B1FBE7DAF0}"/>
          </ac:spMkLst>
        </pc:spChg>
      </pc:sldChg>
      <pc:sldChg chg="addSp delSp modSp add mod ord">
        <pc:chgData name="Sara Golling" userId="5c194b56-a3ad-4ed5-aea4-b535be0c4b07" providerId="ADAL" clId="{6E042076-6565-42FA-B260-34940750F498}" dt="2026-05-05T16:09:59.833" v="187"/>
        <pc:sldMkLst>
          <pc:docMk/>
          <pc:sldMk cId="609184408" sldId="5907"/>
        </pc:sldMkLst>
        <pc:spChg chg="mod">
          <ac:chgData name="Sara Golling" userId="5c194b56-a3ad-4ed5-aea4-b535be0c4b07" providerId="ADAL" clId="{6E042076-6565-42FA-B260-34940750F498}" dt="2026-05-05T16:09:39.254" v="185" actId="6549"/>
          <ac:spMkLst>
            <pc:docMk/>
            <pc:sldMk cId="609184408" sldId="5907"/>
            <ac:spMk id="2" creationId="{64B770A9-F430-DB59-8651-051E2A27777B}"/>
          </ac:spMkLst>
        </pc:spChg>
        <pc:spChg chg="del">
          <ac:chgData name="Sara Golling" userId="5c194b56-a3ad-4ed5-aea4-b535be0c4b07" providerId="ADAL" clId="{6E042076-6565-42FA-B260-34940750F498}" dt="2026-05-05T16:05:30.084" v="31" actId="21"/>
          <ac:spMkLst>
            <pc:docMk/>
            <pc:sldMk cId="609184408" sldId="5907"/>
            <ac:spMk id="15" creationId="{521B3924-7461-6D99-0BB6-023EC530A398}"/>
          </ac:spMkLst>
        </pc:spChg>
        <pc:spChg chg="mod">
          <ac:chgData name="Sara Golling" userId="5c194b56-a3ad-4ed5-aea4-b535be0c4b07" providerId="ADAL" clId="{6E042076-6565-42FA-B260-34940750F498}" dt="2026-05-05T16:06:22.949" v="69" actId="5793"/>
          <ac:spMkLst>
            <pc:docMk/>
            <pc:sldMk cId="609184408" sldId="5907"/>
            <ac:spMk id="27" creationId="{8A7C846C-1C67-D344-141A-6F6FF49DABEE}"/>
          </ac:spMkLst>
        </pc:spChg>
        <pc:graphicFrameChg chg="add mod modGraphic">
          <ac:chgData name="Sara Golling" userId="5c194b56-a3ad-4ed5-aea4-b535be0c4b07" providerId="ADAL" clId="{6E042076-6565-42FA-B260-34940750F498}" dt="2026-05-05T16:05:52.757" v="38" actId="403"/>
          <ac:graphicFrameMkLst>
            <pc:docMk/>
            <pc:sldMk cId="609184408" sldId="5907"/>
            <ac:graphicFrameMk id="3" creationId="{DAD351DA-6BC2-3BC1-6DD1-724D6031D1DF}"/>
          </ac:graphicFrameMkLst>
        </pc:graphicFrameChg>
      </pc:sldChg>
      <pc:sldChg chg="addSp delSp modSp add mod ord modClrScheme chgLayout">
        <pc:chgData name="Sara Golling" userId="5c194b56-a3ad-4ed5-aea4-b535be0c4b07" providerId="ADAL" clId="{6E042076-6565-42FA-B260-34940750F498}" dt="2026-05-05T16:09:59.833" v="187"/>
        <pc:sldMkLst>
          <pc:docMk/>
          <pc:sldMk cId="1769377708" sldId="5908"/>
        </pc:sldMkLst>
        <pc:spChg chg="mod">
          <ac:chgData name="Sara Golling" userId="5c194b56-a3ad-4ed5-aea4-b535be0c4b07" providerId="ADAL" clId="{6E042076-6565-42FA-B260-34940750F498}" dt="2026-05-05T16:06:57.794" v="73" actId="26606"/>
          <ac:spMkLst>
            <pc:docMk/>
            <pc:sldMk cId="1769377708" sldId="5908"/>
            <ac:spMk id="2" creationId="{CAA3A60C-9E74-01D3-F593-E0E580B6B21B}"/>
          </ac:spMkLst>
        </pc:spChg>
        <pc:spChg chg="mod ord">
          <ac:chgData name="Sara Golling" userId="5c194b56-a3ad-4ed5-aea4-b535be0c4b07" providerId="ADAL" clId="{6E042076-6565-42FA-B260-34940750F498}" dt="2026-05-05T16:08:47.940" v="172" actId="20577"/>
          <ac:spMkLst>
            <pc:docMk/>
            <pc:sldMk cId="1769377708" sldId="5908"/>
            <ac:spMk id="27" creationId="{3F9EC040-F243-BA65-DD1B-55CE051BD4D4}"/>
          </ac:spMkLst>
        </pc:spChg>
        <pc:graphicFrameChg chg="del mod">
          <ac:chgData name="Sara Golling" userId="5c194b56-a3ad-4ed5-aea4-b535be0c4b07" providerId="ADAL" clId="{6E042076-6565-42FA-B260-34940750F498}" dt="2026-05-05T16:09:21.124" v="173" actId="21"/>
          <ac:graphicFrameMkLst>
            <pc:docMk/>
            <pc:sldMk cId="1769377708" sldId="5908"/>
            <ac:graphicFrameMk id="3" creationId="{566DB62B-329D-C540-B655-5CD4BA005CC2}"/>
          </ac:graphicFrameMkLst>
        </pc:graphicFrameChg>
        <pc:graphicFrameChg chg="add mod modGraphic">
          <ac:chgData name="Sara Golling" userId="5c194b56-a3ad-4ed5-aea4-b535be0c4b07" providerId="ADAL" clId="{6E042076-6565-42FA-B260-34940750F498}" dt="2026-05-05T16:07:55.198" v="115" actId="20577"/>
          <ac:graphicFrameMkLst>
            <pc:docMk/>
            <pc:sldMk cId="1769377708" sldId="5908"/>
            <ac:graphicFrameMk id="4" creationId="{CFE1CEF5-42D1-C534-5DD5-282CCEE77A62}"/>
          </ac:graphicFrameMkLst>
        </pc:graphicFrameChg>
        <pc:graphicFrameChg chg="add mod modGraphic">
          <ac:chgData name="Sara Golling" userId="5c194b56-a3ad-4ed5-aea4-b535be0c4b07" providerId="ADAL" clId="{6E042076-6565-42FA-B260-34940750F498}" dt="2026-05-05T16:08:11.112" v="116" actId="12385"/>
          <ac:graphicFrameMkLst>
            <pc:docMk/>
            <pc:sldMk cId="1769377708" sldId="5908"/>
            <ac:graphicFrameMk id="5" creationId="{A3BCC34F-29A7-D5D0-0B6D-10F6064F66E2}"/>
          </ac:graphicFrameMkLst>
        </pc:graphicFrameChg>
      </pc:sldChg>
    </pc:docChg>
  </pc:docChgLst>
  <pc:docChgLst>
    <pc:chgData name="Greg Meyers" userId="bb63d2db-5553-4f4d-9e64-0f86a6c658f1" providerId="ADAL" clId="{D2C03EBB-28CC-41EB-AD62-8799E5DBBF80}"/>
    <pc:docChg chg="modSld">
      <pc:chgData name="Greg Meyers" userId="bb63d2db-5553-4f4d-9e64-0f86a6c658f1" providerId="ADAL" clId="{D2C03EBB-28CC-41EB-AD62-8799E5DBBF80}" dt="2026-05-05T16:17:25.912" v="0" actId="20577"/>
      <pc:docMkLst>
        <pc:docMk/>
      </pc:docMkLst>
      <pc:sldChg chg="modSp mod">
        <pc:chgData name="Greg Meyers" userId="bb63d2db-5553-4f4d-9e64-0f86a6c658f1" providerId="ADAL" clId="{D2C03EBB-28CC-41EB-AD62-8799E5DBBF80}" dt="2026-05-05T16:17:25.912" v="0" actId="20577"/>
        <pc:sldMkLst>
          <pc:docMk/>
          <pc:sldMk cId="609184408" sldId="5907"/>
        </pc:sldMkLst>
        <pc:spChg chg="mod">
          <ac:chgData name="Greg Meyers" userId="bb63d2db-5553-4f4d-9e64-0f86a6c658f1" providerId="ADAL" clId="{D2C03EBB-28CC-41EB-AD62-8799E5DBBF80}" dt="2026-05-05T16:17:25.912" v="0" actId="20577"/>
          <ac:spMkLst>
            <pc:docMk/>
            <pc:sldMk cId="609184408" sldId="5907"/>
            <ac:spMk id="2" creationId="{64B770A9-F430-DB59-8651-051E2A27777B}"/>
          </ac:spMkLst>
        </pc:spChg>
      </pc:sldChg>
    </pc:docChg>
  </pc:docChgLst>
</pc:chgInfo>
</file>

<file path=ppt/comments/modernComment_1490_5BFF60C8.xml><?xml version="1.0" encoding="utf-8"?>
<p188:cmLst xmlns:a="http://schemas.openxmlformats.org/drawingml/2006/main" xmlns:r="http://schemas.openxmlformats.org/officeDocument/2006/relationships" xmlns:p188="http://schemas.microsoft.com/office/powerpoint/2018/8/main">
  <p188:cm id="{96AB2CF9-C394-4C70-B859-A57E853A5934}" authorId="{7BE6777C-2F0B-957F-FF7C-695D57FA2674}" created="2024-06-23T16:52:48.809">
    <pc:sldMkLst xmlns:pc="http://schemas.microsoft.com/office/powerpoint/2013/main/command">
      <pc:docMk/>
      <pc:sldMk cId="3543230415" sldId="5186"/>
    </pc:sldMkLst>
    <p188:txBody>
      <a:bodyPr/>
      <a:lstStyle/>
      <a:p>
        <a:r>
          <a:rPr lang="en-US"/>
          <a:t>I think this would also work better with one of our more delicate and refined simulator  case studies</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Tuesday, May 5, 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Tuesday, May 5, 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4</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Lesson Builder empowers trainers to craft complex, adaptive scenarios with 10-15 distinct steps. Instructors can create branching narratives, customize environmental conditions, and define specific proficiency criteria for each step. The system's real-time data collection facilitates performance analysis and scenario refinement. This level of customization and insight makes the Lesson Builder ideal for industries where hands-on training is crucial but logistically challenging, such as manufacturing, construction, and high-risk </a:t>
            </a:r>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46</a:t>
            </a:fld>
            <a:endParaRPr lang="en-US"/>
          </a:p>
        </p:txBody>
      </p:sp>
    </p:spTree>
    <p:extLst>
      <p:ext uri="{BB962C8B-B14F-4D97-AF65-F5344CB8AC3E}">
        <p14:creationId xmlns:p14="http://schemas.microsoft.com/office/powerpoint/2010/main" val="1080581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539E9-5D64-A2CA-AAAA-AD3B005F7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CCB87-945C-5F7D-AEEC-222AD0D8A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14C28-D935-F901-A11E-B5ACCC5835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B5753-642C-2891-C742-EFA2F09E3F98}"/>
              </a:ext>
            </a:extLst>
          </p:cNvPr>
          <p:cNvSpPr>
            <a:spLocks noGrp="1"/>
          </p:cNvSpPr>
          <p:nvPr>
            <p:ph type="sldNum" sz="quarter" idx="5"/>
          </p:nvPr>
        </p:nvSpPr>
        <p:spPr/>
        <p:txBody>
          <a:bodyPr/>
          <a:lstStyle/>
          <a:p>
            <a:fld id="{3E857AE5-060F-4B8C-B1A1-A3B3E167AAFA}" type="slidenum">
              <a:rPr lang="en-US" smtClean="0"/>
              <a:t>54</a:t>
            </a:fld>
            <a:endParaRPr lang="en-US"/>
          </a:p>
        </p:txBody>
      </p:sp>
    </p:spTree>
    <p:extLst>
      <p:ext uri="{BB962C8B-B14F-4D97-AF65-F5344CB8AC3E}">
        <p14:creationId xmlns:p14="http://schemas.microsoft.com/office/powerpoint/2010/main" val="4256663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61</a:t>
            </a:fld>
            <a:endParaRPr lang="en-US"/>
          </a:p>
        </p:txBody>
      </p:sp>
    </p:spTree>
    <p:extLst>
      <p:ext uri="{BB962C8B-B14F-4D97-AF65-F5344CB8AC3E}">
        <p14:creationId xmlns:p14="http://schemas.microsoft.com/office/powerpoint/2010/main" val="3075515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64</a:t>
            </a:fld>
            <a:endParaRPr lang="en-US"/>
          </a:p>
        </p:txBody>
      </p:sp>
    </p:spTree>
    <p:extLst>
      <p:ext uri="{BB962C8B-B14F-4D97-AF65-F5344CB8AC3E}">
        <p14:creationId xmlns:p14="http://schemas.microsoft.com/office/powerpoint/2010/main" val="589435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42983-1AB3-B75F-EA7D-3AB83E8C1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F1ACB-829B-475E-9100-8769BC706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33F7E-5213-9CBB-01A2-B3B5F33B6E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4F9DA0-3C14-4900-1567-893D0DF1B560}"/>
              </a:ext>
            </a:extLst>
          </p:cNvPr>
          <p:cNvSpPr>
            <a:spLocks noGrp="1"/>
          </p:cNvSpPr>
          <p:nvPr>
            <p:ph type="sldNum" sz="quarter" idx="5"/>
          </p:nvPr>
        </p:nvSpPr>
        <p:spPr/>
        <p:txBody>
          <a:bodyPr/>
          <a:lstStyle/>
          <a:p>
            <a:fld id="{3E857AE5-060F-4B8C-B1A1-A3B3E167AAFA}" type="slidenum">
              <a:rPr lang="en-US" smtClean="0"/>
              <a:t>65</a:t>
            </a:fld>
            <a:endParaRPr lang="en-US"/>
          </a:p>
        </p:txBody>
      </p:sp>
    </p:spTree>
    <p:extLst>
      <p:ext uri="{BB962C8B-B14F-4D97-AF65-F5344CB8AC3E}">
        <p14:creationId xmlns:p14="http://schemas.microsoft.com/office/powerpoint/2010/main" val="2963716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28D5-820D-B11E-913D-81B2CBC78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0BF-A490-5089-3C84-35B6B4284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9EF95-2067-0EFA-B889-6271ACBAA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ED1-DD47-DD91-CF34-9CE6BDF03007}"/>
              </a:ext>
            </a:extLst>
          </p:cNvPr>
          <p:cNvSpPr>
            <a:spLocks noGrp="1"/>
          </p:cNvSpPr>
          <p:nvPr>
            <p:ph type="sldNum" sz="quarter" idx="5"/>
          </p:nvPr>
        </p:nvSpPr>
        <p:spPr/>
        <p:txBody>
          <a:bodyPr/>
          <a:lstStyle/>
          <a:p>
            <a:fld id="{3E857AE5-060F-4B8C-B1A1-A3B3E167AAFA}" type="slidenum">
              <a:rPr lang="en-US" smtClean="0"/>
              <a:t>75</a:t>
            </a:fld>
            <a:endParaRPr lang="en-US"/>
          </a:p>
        </p:txBody>
      </p:sp>
    </p:spTree>
    <p:extLst>
      <p:ext uri="{BB962C8B-B14F-4D97-AF65-F5344CB8AC3E}">
        <p14:creationId xmlns:p14="http://schemas.microsoft.com/office/powerpoint/2010/main" val="1169755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77</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94</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95</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99</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101</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152</a:t>
            </a:fld>
            <a:endParaRPr lang="en-US"/>
          </a:p>
        </p:txBody>
      </p:sp>
    </p:spTree>
    <p:extLst>
      <p:ext uri="{BB962C8B-B14F-4D97-AF65-F5344CB8AC3E}">
        <p14:creationId xmlns:p14="http://schemas.microsoft.com/office/powerpoint/2010/main" val="229635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Tuesday, May 5, 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Tuesday, May 5, 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Tuesday, May 5, 2026</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11415903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image" Target="../media/image1.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1"/>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3984" r:id="rId55"/>
    <p:sldLayoutId id="2147484016" r:id="rId56"/>
    <p:sldLayoutId id="2147484019" r:id="rId57"/>
    <p:sldLayoutId id="2147484018" r:id="rId58"/>
    <p:sldLayoutId id="2147484020" r:id="rId5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4.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18" Type="http://schemas.openxmlformats.org/officeDocument/2006/relationships/slide" Target="slide70.xml"/><Relationship Id="rId3" Type="http://schemas.openxmlformats.org/officeDocument/2006/relationships/image" Target="../media/image14.jpeg"/><Relationship Id="rId21" Type="http://schemas.openxmlformats.org/officeDocument/2006/relationships/slide" Target="slide11.xml"/><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slide" Target="slide79.xml"/><Relationship Id="rId2" Type="http://schemas.openxmlformats.org/officeDocument/2006/relationships/notesSlide" Target="../notesSlides/notesSlide1.xml"/><Relationship Id="rId16" Type="http://schemas.openxmlformats.org/officeDocument/2006/relationships/slide" Target="slide81.xml"/><Relationship Id="rId20" Type="http://schemas.openxmlformats.org/officeDocument/2006/relationships/slide" Target="slide49.xml"/><Relationship Id="rId1" Type="http://schemas.openxmlformats.org/officeDocument/2006/relationships/slideLayout" Target="../slideLayouts/slideLayout55.xml"/><Relationship Id="rId6" Type="http://schemas.openxmlformats.org/officeDocument/2006/relationships/image" Target="../media/image17.jpeg"/><Relationship Id="rId11" Type="http://schemas.openxmlformats.org/officeDocument/2006/relationships/image" Target="../media/image22.jpeg"/><Relationship Id="rId24" Type="http://schemas.openxmlformats.org/officeDocument/2006/relationships/image" Target="../media/image26.png"/><Relationship Id="rId5" Type="http://schemas.openxmlformats.org/officeDocument/2006/relationships/image" Target="../media/image16.png"/><Relationship Id="rId15" Type="http://schemas.openxmlformats.org/officeDocument/2006/relationships/slide" Target="slide87.xml"/><Relationship Id="rId23" Type="http://schemas.openxmlformats.org/officeDocument/2006/relationships/slide" Target="slide5.xml"/><Relationship Id="rId10" Type="http://schemas.openxmlformats.org/officeDocument/2006/relationships/image" Target="../media/image21.jpeg"/><Relationship Id="rId19" Type="http://schemas.openxmlformats.org/officeDocument/2006/relationships/slide" Target="slide60.xml"/><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jpeg"/><Relationship Id="rId22" Type="http://schemas.openxmlformats.org/officeDocument/2006/relationships/slide" Target="slide7.xml"/></Relationships>
</file>

<file path=ppt/slides/_rels/slide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jpeg"/><Relationship Id="rId1" Type="http://schemas.openxmlformats.org/officeDocument/2006/relationships/slideLayout" Target="../slideLayouts/slideLayout1.xml"/><Relationship Id="rId5" Type="http://schemas.openxmlformats.org/officeDocument/2006/relationships/image" Target="../media/image32.svg"/><Relationship Id="rId4" Type="http://schemas.openxmlformats.org/officeDocument/2006/relationships/image" Target="../media/image31.sv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38.svg"/><Relationship Id="rId4" Type="http://schemas.openxmlformats.org/officeDocument/2006/relationships/image" Target="../media/image37.sv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5.xml"/><Relationship Id="rId5" Type="http://schemas.openxmlformats.org/officeDocument/2006/relationships/hyperlink" Target="https://pixabay.com/en/draft-business-document-file-160133/" TargetMode="External"/><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svg"/><Relationship Id="rId2" Type="http://schemas.openxmlformats.org/officeDocument/2006/relationships/image" Target="../media/image44.svg"/><Relationship Id="rId1" Type="http://schemas.openxmlformats.org/officeDocument/2006/relationships/slideLayout" Target="../slideLayouts/slideLayout11.xml"/><Relationship Id="rId6" Type="http://schemas.openxmlformats.org/officeDocument/2006/relationships/image" Target="../media/image48.svg"/><Relationship Id="rId11" Type="http://schemas.openxmlformats.org/officeDocument/2006/relationships/slide" Target="slide126.xml"/><Relationship Id="rId5" Type="http://schemas.openxmlformats.org/officeDocument/2006/relationships/image" Target="../media/image47.svg"/><Relationship Id="rId10" Type="http://schemas.openxmlformats.org/officeDocument/2006/relationships/image" Target="../media/image52.png"/><Relationship Id="rId4" Type="http://schemas.openxmlformats.org/officeDocument/2006/relationships/image" Target="../media/image46.svg"/><Relationship Id="rId9" Type="http://schemas.openxmlformats.org/officeDocument/2006/relationships/image" Target="../media/image51.svg"/></Relationships>
</file>

<file path=ppt/slides/_rels/slide13.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jpeg"/><Relationship Id="rId1" Type="http://schemas.openxmlformats.org/officeDocument/2006/relationships/slideLayout" Target="../slideLayouts/slideLayout1.xml"/><Relationship Id="rId5" Type="http://schemas.openxmlformats.org/officeDocument/2006/relationships/image" Target="../media/image56.svg"/><Relationship Id="rId4" Type="http://schemas.openxmlformats.org/officeDocument/2006/relationships/image" Target="../media/image55.png"/></Relationships>
</file>

<file path=ppt/slides/_rels/slide14.xml.rels><?xml version="1.0" encoding="UTF-8" standalone="yes"?>
<Relationships xmlns="http://schemas.openxmlformats.org/package/2006/relationships"><Relationship Id="rId3" Type="http://schemas.openxmlformats.org/officeDocument/2006/relationships/image" Target="../media/image58.svg"/><Relationship Id="rId7" Type="http://schemas.openxmlformats.org/officeDocument/2006/relationships/image" Target="../media/image62.svg"/><Relationship Id="rId2" Type="http://schemas.openxmlformats.org/officeDocument/2006/relationships/image" Target="../media/image57.jpeg"/><Relationship Id="rId1" Type="http://schemas.openxmlformats.org/officeDocument/2006/relationships/slideLayout" Target="../slideLayouts/slideLayout5.xml"/><Relationship Id="rId6" Type="http://schemas.openxmlformats.org/officeDocument/2006/relationships/image" Target="../media/image61.svg"/><Relationship Id="rId5" Type="http://schemas.openxmlformats.org/officeDocument/2006/relationships/image" Target="../media/image60.svg"/><Relationship Id="rId4" Type="http://schemas.openxmlformats.org/officeDocument/2006/relationships/image" Target="../media/image59.svg"/></Relationships>
</file>

<file path=ppt/slides/_rels/slide1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63.jpeg"/><Relationship Id="rId1" Type="http://schemas.openxmlformats.org/officeDocument/2006/relationships/slideLayout" Target="../slideLayouts/slideLayout1.xml"/><Relationship Id="rId5" Type="http://schemas.openxmlformats.org/officeDocument/2006/relationships/image" Target="../media/image38.svg"/><Relationship Id="rId4" Type="http://schemas.openxmlformats.org/officeDocument/2006/relationships/image" Target="../media/image37.sv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4.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jpeg"/><Relationship Id="rId1" Type="http://schemas.openxmlformats.org/officeDocument/2006/relationships/slideLayout" Target="../slideLayouts/slideLayout1.xml"/><Relationship Id="rId6" Type="http://schemas.openxmlformats.org/officeDocument/2006/relationships/slide" Target="slide133.xml"/><Relationship Id="rId5" Type="http://schemas.openxmlformats.org/officeDocument/2006/relationships/image" Target="../media/image68.svg"/><Relationship Id="rId4" Type="http://schemas.openxmlformats.org/officeDocument/2006/relationships/image" Target="../media/image67.svg"/></Relationships>
</file>

<file path=ppt/slides/_rels/slide1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1.jpeg"/><Relationship Id="rId1" Type="http://schemas.openxmlformats.org/officeDocument/2006/relationships/slideLayout" Target="../slideLayouts/slideLayout5.xml"/><Relationship Id="rId6" Type="http://schemas.openxmlformats.org/officeDocument/2006/relationships/image" Target="../media/image74.jpeg"/><Relationship Id="rId5" Type="http://schemas.openxmlformats.org/officeDocument/2006/relationships/image" Target="../media/image73.png"/><Relationship Id="rId4" Type="http://schemas.openxmlformats.org/officeDocument/2006/relationships/image" Target="../media/image72.png"/></Relationships>
</file>

<file path=ppt/slides/_rels/slide20.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5.jpeg"/><Relationship Id="rId1" Type="http://schemas.openxmlformats.org/officeDocument/2006/relationships/slideLayout" Target="../slideLayouts/slideLayout1.xml"/><Relationship Id="rId5" Type="http://schemas.openxmlformats.org/officeDocument/2006/relationships/image" Target="../media/image78.svg"/><Relationship Id="rId4" Type="http://schemas.openxmlformats.org/officeDocument/2006/relationships/image" Target="../media/image77.svg"/></Relationships>
</file>

<file path=ppt/slides/_rels/slide2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3.png"/><Relationship Id="rId1" Type="http://schemas.openxmlformats.org/officeDocument/2006/relationships/slideLayout" Target="../slideLayouts/slideLayout1.xml"/><Relationship Id="rId5" Type="http://schemas.openxmlformats.org/officeDocument/2006/relationships/image" Target="../media/image86.svg"/><Relationship Id="rId4" Type="http://schemas.openxmlformats.org/officeDocument/2006/relationships/image" Target="../media/image85.svg"/></Relationships>
</file>

<file path=ppt/slides/_rels/slide2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0.svg"/><Relationship Id="rId2" Type="http://schemas.openxmlformats.org/officeDocument/2006/relationships/image" Target="../media/image89.jpeg"/><Relationship Id="rId1" Type="http://schemas.openxmlformats.org/officeDocument/2006/relationships/slideLayout" Target="../slideLayouts/slideLayout1.xml"/><Relationship Id="rId4" Type="http://schemas.openxmlformats.org/officeDocument/2006/relationships/image" Target="../media/image91.svg"/></Relationships>
</file>

<file path=ppt/slides/_rels/slide2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92.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93.jpeg"/><Relationship Id="rId1" Type="http://schemas.openxmlformats.org/officeDocument/2006/relationships/slideLayout" Target="../slideLayouts/slideLayout1.xml"/><Relationship Id="rId5" Type="http://schemas.openxmlformats.org/officeDocument/2006/relationships/image" Target="../media/image96.svg"/><Relationship Id="rId4" Type="http://schemas.openxmlformats.org/officeDocument/2006/relationships/image" Target="../media/image95.svg"/></Relationships>
</file>

<file path=ppt/slides/_rels/slide2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image" Target="../media/image99.jpeg"/><Relationship Id="rId1" Type="http://schemas.openxmlformats.org/officeDocument/2006/relationships/slideLayout" Target="../slideLayouts/slideLayout1.xml"/><Relationship Id="rId5" Type="http://schemas.openxmlformats.org/officeDocument/2006/relationships/image" Target="../media/image102.svg"/><Relationship Id="rId4" Type="http://schemas.openxmlformats.org/officeDocument/2006/relationships/image" Target="../media/image101.svg"/></Relationships>
</file>

<file path=ppt/slides/_rels/slide3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9.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image" Target="../media/image103.jpeg"/><Relationship Id="rId1" Type="http://schemas.openxmlformats.org/officeDocument/2006/relationships/slideLayout" Target="../slideLayouts/slideLayout1.xml"/><Relationship Id="rId4" Type="http://schemas.openxmlformats.org/officeDocument/2006/relationships/image" Target="../media/image105.svg"/></Relationships>
</file>

<file path=ppt/slides/_rels/slide32.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08.svg"/><Relationship Id="rId2" Type="http://schemas.openxmlformats.org/officeDocument/2006/relationships/image" Target="../media/image107.jpeg"/><Relationship Id="rId1" Type="http://schemas.openxmlformats.org/officeDocument/2006/relationships/slideLayout" Target="../slideLayouts/slideLayout1.xml"/><Relationship Id="rId5" Type="http://schemas.openxmlformats.org/officeDocument/2006/relationships/image" Target="../media/image110.svg"/><Relationship Id="rId4" Type="http://schemas.openxmlformats.org/officeDocument/2006/relationships/image" Target="../media/image109.svg"/></Relationships>
</file>

<file path=ppt/slides/_rels/slide34.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13.svg"/><Relationship Id="rId2" Type="http://schemas.openxmlformats.org/officeDocument/2006/relationships/image" Target="../media/image112.jpeg"/><Relationship Id="rId1" Type="http://schemas.openxmlformats.org/officeDocument/2006/relationships/slideLayout" Target="../slideLayouts/slideLayout1.xml"/><Relationship Id="rId5" Type="http://schemas.openxmlformats.org/officeDocument/2006/relationships/image" Target="../media/image115.svg"/><Relationship Id="rId4" Type="http://schemas.openxmlformats.org/officeDocument/2006/relationships/image" Target="../media/image114.svg"/></Relationships>
</file>

<file path=ppt/slides/_rels/slide3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8.jpeg"/></Relationships>
</file>

<file path=ppt/slides/_rels/slide37.xml.rels><?xml version="1.0" encoding="UTF-8" standalone="yes"?>
<Relationships xmlns="http://schemas.openxmlformats.org/package/2006/relationships"><Relationship Id="rId3" Type="http://schemas.openxmlformats.org/officeDocument/2006/relationships/image" Target="../media/image120.svg"/><Relationship Id="rId2" Type="http://schemas.openxmlformats.org/officeDocument/2006/relationships/image" Target="../media/image119.jpeg"/><Relationship Id="rId1" Type="http://schemas.openxmlformats.org/officeDocument/2006/relationships/slideLayout" Target="../slideLayouts/slideLayout1.xml"/><Relationship Id="rId4" Type="http://schemas.openxmlformats.org/officeDocument/2006/relationships/image" Target="../media/image121.png"/></Relationships>
</file>

<file path=ppt/slides/_rels/slide3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png"/><Relationship Id="rId1" Type="http://schemas.openxmlformats.org/officeDocument/2006/relationships/slideLayout" Target="../slideLayouts/slideLayout3.xml"/><Relationship Id="rId4" Type="http://schemas.openxmlformats.org/officeDocument/2006/relationships/image" Target="../media/image124.jpeg"/></Relationships>
</file>

<file path=ppt/slides/_rels/slide39.xml.rels><?xml version="1.0" encoding="UTF-8" standalone="yes"?>
<Relationships xmlns="http://schemas.openxmlformats.org/package/2006/relationships"><Relationship Id="rId3" Type="http://schemas.openxmlformats.org/officeDocument/2006/relationships/image" Target="../media/image126.svg"/><Relationship Id="rId2" Type="http://schemas.openxmlformats.org/officeDocument/2006/relationships/image" Target="../media/image125.jpeg"/><Relationship Id="rId1" Type="http://schemas.openxmlformats.org/officeDocument/2006/relationships/slideLayout" Target="../slideLayouts/slideLayout1.xml"/><Relationship Id="rId5" Type="http://schemas.openxmlformats.org/officeDocument/2006/relationships/image" Target="../media/image128.svg"/><Relationship Id="rId4" Type="http://schemas.openxmlformats.org/officeDocument/2006/relationships/image" Target="../media/image127.svg"/></Relationships>
</file>

<file path=ppt/slides/_rels/slide40.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32.svg"/><Relationship Id="rId2" Type="http://schemas.openxmlformats.org/officeDocument/2006/relationships/image" Target="../media/image131.jpeg"/><Relationship Id="rId1" Type="http://schemas.openxmlformats.org/officeDocument/2006/relationships/slideLayout" Target="../slideLayouts/slideLayout1.xml"/><Relationship Id="rId5" Type="http://schemas.openxmlformats.org/officeDocument/2006/relationships/image" Target="../media/image134.svg"/><Relationship Id="rId4" Type="http://schemas.openxmlformats.org/officeDocument/2006/relationships/image" Target="../media/image133.svg"/></Relationships>
</file>

<file path=ppt/slides/_rels/slide42.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image" Target="../media/image140.jpeg"/><Relationship Id="rId1" Type="http://schemas.openxmlformats.org/officeDocument/2006/relationships/slideLayout" Target="../slideLayouts/slideLayout1.xml"/><Relationship Id="rId4" Type="http://schemas.openxmlformats.org/officeDocument/2006/relationships/image" Target="../media/image105.svg"/></Relationships>
</file>

<file path=ppt/slides/_rels/slide46.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65.jpeg"/><Relationship Id="rId1" Type="http://schemas.openxmlformats.org/officeDocument/2006/relationships/slideLayout" Target="../slideLayouts/slideLayout1.xml"/><Relationship Id="rId6" Type="http://schemas.openxmlformats.org/officeDocument/2006/relationships/image" Target="../media/image145.svg"/><Relationship Id="rId5" Type="http://schemas.openxmlformats.org/officeDocument/2006/relationships/image" Target="../media/image144.svg"/><Relationship Id="rId4" Type="http://schemas.openxmlformats.org/officeDocument/2006/relationships/image" Target="../media/image143.svg"/></Relationships>
</file>

<file path=ppt/slides/_rels/slide4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146.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42.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7.xml"/></Relationships>
</file>

<file path=ppt/slides/_rels/slide53.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52.jpeg"/></Relationships>
</file>

<file path=ppt/slides/_rels/slide55.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3.jpe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157.svg"/><Relationship Id="rId2" Type="http://schemas.openxmlformats.org/officeDocument/2006/relationships/image" Target="../media/image156.png"/><Relationship Id="rId1" Type="http://schemas.openxmlformats.org/officeDocument/2006/relationships/slideLayout" Target="../slideLayouts/slideLayout11.xml"/><Relationship Id="rId4" Type="http://schemas.openxmlformats.org/officeDocument/2006/relationships/image" Target="../media/image158.svg"/></Relationships>
</file>

<file path=ppt/slides/_rels/slide60.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42.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63.svg"/><Relationship Id="rId5" Type="http://schemas.openxmlformats.org/officeDocument/2006/relationships/image" Target="../media/image162.svg"/><Relationship Id="rId4" Type="http://schemas.openxmlformats.org/officeDocument/2006/relationships/image" Target="../media/image161.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8" Type="http://schemas.openxmlformats.org/officeDocument/2006/relationships/image" Target="../media/image170.svg"/><Relationship Id="rId3" Type="http://schemas.openxmlformats.org/officeDocument/2006/relationships/image" Target="../media/image165.svg"/><Relationship Id="rId7" Type="http://schemas.openxmlformats.org/officeDocument/2006/relationships/image" Target="../media/image169.svg"/><Relationship Id="rId2" Type="http://schemas.openxmlformats.org/officeDocument/2006/relationships/image" Target="../media/image164.svg"/><Relationship Id="rId1" Type="http://schemas.openxmlformats.org/officeDocument/2006/relationships/slideLayout" Target="../slideLayouts/slideLayout59.xml"/><Relationship Id="rId6" Type="http://schemas.openxmlformats.org/officeDocument/2006/relationships/image" Target="../media/image168.svg"/><Relationship Id="rId5" Type="http://schemas.openxmlformats.org/officeDocument/2006/relationships/image" Target="../media/image167.svg"/><Relationship Id="rId10" Type="http://schemas.openxmlformats.org/officeDocument/2006/relationships/image" Target="../media/image172.svg"/><Relationship Id="rId4" Type="http://schemas.openxmlformats.org/officeDocument/2006/relationships/image" Target="../media/image166.svg"/><Relationship Id="rId9" Type="http://schemas.openxmlformats.org/officeDocument/2006/relationships/image" Target="../media/image171.sv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8" Type="http://schemas.openxmlformats.org/officeDocument/2006/relationships/image" Target="../media/image177.svg"/><Relationship Id="rId3" Type="http://schemas.openxmlformats.org/officeDocument/2006/relationships/image" Target="../media/image143.svg"/><Relationship Id="rId7" Type="http://schemas.openxmlformats.org/officeDocument/2006/relationships/image" Target="../media/image176.svg"/><Relationship Id="rId2" Type="http://schemas.openxmlformats.org/officeDocument/2006/relationships/image" Target="../media/image174.jpeg"/><Relationship Id="rId1" Type="http://schemas.openxmlformats.org/officeDocument/2006/relationships/slideLayout" Target="../slideLayouts/slideLayout1.xml"/><Relationship Id="rId6" Type="http://schemas.openxmlformats.org/officeDocument/2006/relationships/image" Target="../media/image175.svg"/><Relationship Id="rId5" Type="http://schemas.openxmlformats.org/officeDocument/2006/relationships/image" Target="../media/image145.svg"/><Relationship Id="rId4" Type="http://schemas.openxmlformats.org/officeDocument/2006/relationships/image" Target="../media/image144.svg"/></Relationships>
</file>

<file path=ppt/slides/_rels/slide68.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180.png"/><Relationship Id="rId4" Type="http://schemas.openxmlformats.org/officeDocument/2006/relationships/image" Target="../media/image17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42.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182.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jpeg"/><Relationship Id="rId7" Type="http://schemas.openxmlformats.org/officeDocument/2006/relationships/image" Target="../media/image61.sv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60.svg"/><Relationship Id="rId5" Type="http://schemas.openxmlformats.org/officeDocument/2006/relationships/image" Target="../media/image59.svg"/><Relationship Id="rId4" Type="http://schemas.openxmlformats.org/officeDocument/2006/relationships/image" Target="../media/image58.svg"/></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85.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7.jpeg"/></Relationships>
</file>

<file path=ppt/slides/_rels/slide78.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image" Target="../media/image18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0.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image" Target="../media/image42.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2.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image" Target="../media/image194.jpeg"/><Relationship Id="rId1" Type="http://schemas.openxmlformats.org/officeDocument/2006/relationships/slideLayout" Target="../slideLayouts/slideLayout16.xml"/><Relationship Id="rId4" Type="http://schemas.openxmlformats.org/officeDocument/2006/relationships/image" Target="../media/image196.jpeg"/></Relationships>
</file>

<file path=ppt/slides/_rels/slide84.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197.jpeg"/><Relationship Id="rId1" Type="http://schemas.openxmlformats.org/officeDocument/2006/relationships/slideLayout" Target="../slideLayouts/slideLayout16.xml"/><Relationship Id="rId4" Type="http://schemas.openxmlformats.org/officeDocument/2006/relationships/image" Target="../media/image199.jpeg"/></Relationships>
</file>

<file path=ppt/slides/_rels/slide85.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image" Target="../media/image200.png"/><Relationship Id="rId1" Type="http://schemas.openxmlformats.org/officeDocument/2006/relationships/slideLayout" Target="../slideLayouts/slideLayout16.xml"/><Relationship Id="rId4" Type="http://schemas.openxmlformats.org/officeDocument/2006/relationships/image" Target="../media/image202.png"/></Relationships>
</file>

<file path=ppt/slides/_rels/slide86.xml.rels><?xml version="1.0" encoding="UTF-8" standalone="yes"?>
<Relationships xmlns="http://schemas.openxmlformats.org/package/2006/relationships"><Relationship Id="rId8" Type="http://schemas.openxmlformats.org/officeDocument/2006/relationships/image" Target="../media/image209.jpeg"/><Relationship Id="rId13" Type="http://schemas.openxmlformats.org/officeDocument/2006/relationships/image" Target="../media/image214.svg"/><Relationship Id="rId3" Type="http://schemas.openxmlformats.org/officeDocument/2006/relationships/image" Target="../media/image204.jpeg"/><Relationship Id="rId7" Type="http://schemas.openxmlformats.org/officeDocument/2006/relationships/image" Target="../media/image208.png"/><Relationship Id="rId12" Type="http://schemas.openxmlformats.org/officeDocument/2006/relationships/image" Target="../media/image213.svg"/><Relationship Id="rId2" Type="http://schemas.openxmlformats.org/officeDocument/2006/relationships/image" Target="../media/image203.jpeg"/><Relationship Id="rId1" Type="http://schemas.openxmlformats.org/officeDocument/2006/relationships/slideLayout" Target="../slideLayouts/slideLayout16.xml"/><Relationship Id="rId6" Type="http://schemas.openxmlformats.org/officeDocument/2006/relationships/image" Target="../media/image207.png"/><Relationship Id="rId11" Type="http://schemas.openxmlformats.org/officeDocument/2006/relationships/image" Target="../media/image212.svg"/><Relationship Id="rId5" Type="http://schemas.openxmlformats.org/officeDocument/2006/relationships/image" Target="../media/image206.jpeg"/><Relationship Id="rId10" Type="http://schemas.openxmlformats.org/officeDocument/2006/relationships/image" Target="../media/image211.svg"/><Relationship Id="rId4" Type="http://schemas.openxmlformats.org/officeDocument/2006/relationships/image" Target="../media/image205.svg"/><Relationship Id="rId9" Type="http://schemas.openxmlformats.org/officeDocument/2006/relationships/image" Target="../media/image210.png"/></Relationships>
</file>

<file path=ppt/slides/_rels/slide87.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image" Target="../media/image42.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8.xml.rels><?xml version="1.0" encoding="UTF-8" standalone="yes"?>
<Relationships xmlns="http://schemas.openxmlformats.org/package/2006/relationships"><Relationship Id="rId8" Type="http://schemas.openxmlformats.org/officeDocument/2006/relationships/image" Target="../media/image222.jpeg"/><Relationship Id="rId3" Type="http://schemas.openxmlformats.org/officeDocument/2006/relationships/image" Target="../media/image217.png"/><Relationship Id="rId7" Type="http://schemas.openxmlformats.org/officeDocument/2006/relationships/image" Target="../media/image221.png"/><Relationship Id="rId2" Type="http://schemas.openxmlformats.org/officeDocument/2006/relationships/image" Target="../media/image216.png"/><Relationship Id="rId1" Type="http://schemas.openxmlformats.org/officeDocument/2006/relationships/slideLayout" Target="../slideLayouts/slideLayout13.xml"/><Relationship Id="rId6" Type="http://schemas.openxmlformats.org/officeDocument/2006/relationships/image" Target="../media/image220.png"/><Relationship Id="rId5" Type="http://schemas.openxmlformats.org/officeDocument/2006/relationships/image" Target="../media/image219.png"/><Relationship Id="rId10" Type="http://schemas.openxmlformats.org/officeDocument/2006/relationships/image" Target="../media/image224.png"/><Relationship Id="rId4" Type="http://schemas.openxmlformats.org/officeDocument/2006/relationships/image" Target="../media/image218.png"/><Relationship Id="rId9" Type="http://schemas.openxmlformats.org/officeDocument/2006/relationships/image" Target="../media/image223.png"/></Relationships>
</file>

<file path=ppt/slides/_rels/slide89.xml.rels><?xml version="1.0" encoding="UTF-8" standalone="yes"?>
<Relationships xmlns="http://schemas.openxmlformats.org/package/2006/relationships"><Relationship Id="rId8" Type="http://schemas.openxmlformats.org/officeDocument/2006/relationships/image" Target="../media/image229.jpeg"/><Relationship Id="rId3" Type="http://schemas.openxmlformats.org/officeDocument/2006/relationships/image" Target="../media/image225.png"/><Relationship Id="rId7" Type="http://schemas.openxmlformats.org/officeDocument/2006/relationships/image" Target="../media/image228.jpe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227.png"/><Relationship Id="rId11" Type="http://schemas.openxmlformats.org/officeDocument/2006/relationships/image" Target="../media/image231.png"/><Relationship Id="rId5" Type="http://schemas.openxmlformats.org/officeDocument/2006/relationships/image" Target="../media/image226.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230.jpeg"/></Relationships>
</file>

<file path=ppt/slides/_rels/slide90.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225.png"/><Relationship Id="rId7" Type="http://schemas.openxmlformats.org/officeDocument/2006/relationships/image" Target="../media/image234.pn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233.png"/><Relationship Id="rId5" Type="http://schemas.openxmlformats.org/officeDocument/2006/relationships/image" Target="../media/image232.png"/><Relationship Id="rId4" Type="http://schemas.openxmlformats.org/officeDocument/2006/relationships/hyperlink" Target="https://www.trumpf.com/en_US/" TargetMode="External"/><Relationship Id="rId9" Type="http://schemas.openxmlformats.org/officeDocument/2006/relationships/image" Target="../media/image231.png"/></Relationships>
</file>

<file path=ppt/slides/_rels/slide9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231.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235.jpeg"/></Relationships>
</file>

<file path=ppt/slides/_rels/slide92.xml.rels><?xml version="1.0" encoding="UTF-8" standalone="yes"?>
<Relationships xmlns="http://schemas.openxmlformats.org/package/2006/relationships"><Relationship Id="rId8" Type="http://schemas.openxmlformats.org/officeDocument/2006/relationships/image" Target="../media/image237.jpeg"/><Relationship Id="rId13" Type="http://schemas.openxmlformats.org/officeDocument/2006/relationships/image" Target="../media/image231.png"/><Relationship Id="rId3" Type="http://schemas.openxmlformats.org/officeDocument/2006/relationships/image" Target="../media/image225.png"/><Relationship Id="rId7" Type="http://schemas.openxmlformats.org/officeDocument/2006/relationships/image" Target="../media/image227.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236.jpeg"/><Relationship Id="rId11" Type="http://schemas.openxmlformats.org/officeDocument/2006/relationships/image" Target="../media/image222.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238.jpeg"/></Relationships>
</file>

<file path=ppt/slides/_rels/slide93.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241.jpeg"/><Relationship Id="rId5" Type="http://schemas.openxmlformats.org/officeDocument/2006/relationships/image" Target="../media/image240.jpeg"/><Relationship Id="rId10" Type="http://schemas.openxmlformats.org/officeDocument/2006/relationships/image" Target="../media/image231.png"/><Relationship Id="rId4" Type="http://schemas.openxmlformats.org/officeDocument/2006/relationships/image" Target="../media/image239.jpeg"/><Relationship Id="rId9" Type="http://schemas.openxmlformats.org/officeDocument/2006/relationships/hyperlink" Target="https://forgefx.com/simulation-projects/augmented-reality-device-training-simulators/" TargetMode="External"/></Relationships>
</file>

<file path=ppt/slides/_rels/slide94.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221.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244.png"/><Relationship Id="rId5" Type="http://schemas.openxmlformats.org/officeDocument/2006/relationships/image" Target="../media/image243.jpeg"/><Relationship Id="rId4" Type="http://schemas.openxmlformats.org/officeDocument/2006/relationships/image" Target="../media/image242.jpeg"/><Relationship Id="rId9" Type="http://schemas.openxmlformats.org/officeDocument/2006/relationships/image" Target="../media/image231.png"/></Relationships>
</file>

<file path=ppt/slides/_rels/slide95.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223.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137.jpeg"/><Relationship Id="rId11" Type="http://schemas.openxmlformats.org/officeDocument/2006/relationships/image" Target="../media/image248.jpeg"/><Relationship Id="rId5" Type="http://schemas.openxmlformats.org/officeDocument/2006/relationships/image" Target="../media/image246.jpeg"/><Relationship Id="rId10" Type="http://schemas.openxmlformats.org/officeDocument/2006/relationships/image" Target="../media/image247.svg"/><Relationship Id="rId4" Type="http://schemas.openxmlformats.org/officeDocument/2006/relationships/image" Target="../media/image245.jpeg"/><Relationship Id="rId9" Type="http://schemas.openxmlformats.org/officeDocument/2006/relationships/image" Target="../media/image231.png"/></Relationships>
</file>

<file path=ppt/slides/_rels/slide96.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image" Target="../media/image249.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235.jpeg"/><Relationship Id="rId5" Type="http://schemas.openxmlformats.org/officeDocument/2006/relationships/image" Target="../media/image251.jpeg"/><Relationship Id="rId4" Type="http://schemas.openxmlformats.org/officeDocument/2006/relationships/image" Target="../media/image250.jpeg"/></Relationships>
</file>

<file path=ppt/slides/_rels/slide97.xml.rels><?xml version="1.0" encoding="UTF-8" standalone="yes"?>
<Relationships xmlns="http://schemas.openxmlformats.org/package/2006/relationships"><Relationship Id="rId8" Type="http://schemas.openxmlformats.org/officeDocument/2006/relationships/image" Target="../media/image255.jpeg"/><Relationship Id="rId3" Type="http://schemas.openxmlformats.org/officeDocument/2006/relationships/hyperlink" Target="http://www.piercemfg.com/" TargetMode="External"/><Relationship Id="rId7" Type="http://schemas.openxmlformats.org/officeDocument/2006/relationships/image" Target="../media/image254.jpeg"/><Relationship Id="rId12" Type="http://schemas.openxmlformats.org/officeDocument/2006/relationships/image" Target="../media/image231.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253.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252.jpeg"/><Relationship Id="rId10" Type="http://schemas.openxmlformats.org/officeDocument/2006/relationships/image" Target="../media/image256.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98.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hyperlink" Target="https://www.fedex.com/en-us/home.html" TargetMode="External"/><Relationship Id="rId7" Type="http://schemas.openxmlformats.org/officeDocument/2006/relationships/image" Target="../media/image260.jpe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259.jpeg"/><Relationship Id="rId5" Type="http://schemas.openxmlformats.org/officeDocument/2006/relationships/image" Target="../media/image258.jpeg"/><Relationship Id="rId4" Type="http://schemas.openxmlformats.org/officeDocument/2006/relationships/image" Target="../media/image257.jpeg"/></Relationships>
</file>

<file path=ppt/slides/_rels/slide99.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261.jpeg"/><Relationship Id="rId7" Type="http://schemas.openxmlformats.org/officeDocument/2006/relationships/image" Target="../media/image224.pn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263.jpeg"/><Relationship Id="rId4" Type="http://schemas.openxmlformats.org/officeDocument/2006/relationships/image" Target="../media/image262.jpeg"/><Relationship Id="rId9" Type="http://schemas.openxmlformats.org/officeDocument/2006/relationships/image" Target="../media/image231.png"/></Relationships>
</file>

<file path=ppt/slides/_rels/slide100.xml.rels><?xml version="1.0" encoding="UTF-8" standalone="yes"?>
<Relationships xmlns="http://schemas.openxmlformats.org/package/2006/relationships"><Relationship Id="rId8" Type="http://schemas.openxmlformats.org/officeDocument/2006/relationships/image" Target="../media/image267.jpeg"/><Relationship Id="rId3" Type="http://schemas.openxmlformats.org/officeDocument/2006/relationships/hyperlink" Target="https://www.mriglobal.org/" TargetMode="External"/><Relationship Id="rId7" Type="http://schemas.openxmlformats.org/officeDocument/2006/relationships/image" Target="../media/image266.jpe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265.jpeg"/><Relationship Id="rId11" Type="http://schemas.openxmlformats.org/officeDocument/2006/relationships/image" Target="../media/image231.png"/><Relationship Id="rId5" Type="http://schemas.openxmlformats.org/officeDocument/2006/relationships/image" Target="../media/image264.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219.png"/></Relationships>
</file>

<file path=ppt/slides/_rels/slide101.xml.rels><?xml version="1.0" encoding="UTF-8" standalone="yes"?>
<Relationships xmlns="http://schemas.openxmlformats.org/package/2006/relationships"><Relationship Id="rId8" Type="http://schemas.openxmlformats.org/officeDocument/2006/relationships/image" Target="../media/image272.png"/><Relationship Id="rId3" Type="http://schemas.openxmlformats.org/officeDocument/2006/relationships/hyperlink" Target="https://www.gehealthcare.com/" TargetMode="External"/><Relationship Id="rId7" Type="http://schemas.openxmlformats.org/officeDocument/2006/relationships/image" Target="../media/image271.jpe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270.jpeg"/><Relationship Id="rId11" Type="http://schemas.openxmlformats.org/officeDocument/2006/relationships/image" Target="../media/image231.png"/><Relationship Id="rId5" Type="http://schemas.openxmlformats.org/officeDocument/2006/relationships/image" Target="../media/image269.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268.jpeg"/><Relationship Id="rId9" Type="http://schemas.openxmlformats.org/officeDocument/2006/relationships/image" Target="../media/image273.svg"/></Relationships>
</file>

<file path=ppt/slides/_rels/slide102.xml.rels><?xml version="1.0" encoding="UTF-8" standalone="yes"?>
<Relationships xmlns="http://schemas.openxmlformats.org/package/2006/relationships"><Relationship Id="rId8" Type="http://schemas.openxmlformats.org/officeDocument/2006/relationships/image" Target="../media/image278.jpeg"/><Relationship Id="rId3" Type="http://schemas.openxmlformats.org/officeDocument/2006/relationships/hyperlink" Target="https://globalgroundsupport.com/" TargetMode="External"/><Relationship Id="rId7" Type="http://schemas.openxmlformats.org/officeDocument/2006/relationships/image" Target="../media/image277.jpe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image" Target="../media/image276.jpeg"/><Relationship Id="rId5" Type="http://schemas.openxmlformats.org/officeDocument/2006/relationships/image" Target="../media/image275.jpeg"/><Relationship Id="rId10" Type="http://schemas.openxmlformats.org/officeDocument/2006/relationships/image" Target="../media/image231.png"/><Relationship Id="rId4" Type="http://schemas.openxmlformats.org/officeDocument/2006/relationships/image" Target="../media/image274.jpeg"/><Relationship Id="rId9" Type="http://schemas.openxmlformats.org/officeDocument/2006/relationships/hyperlink" Target="https://forgefx.com/simulation-projects/aircraft-ground-support/deicing-training-simulator/" TargetMode="External"/></Relationships>
</file>

<file path=ppt/slides/_rels/slide103.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216.pn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281.jpeg"/><Relationship Id="rId5" Type="http://schemas.openxmlformats.org/officeDocument/2006/relationships/image" Target="../media/image280.jpeg"/><Relationship Id="rId4" Type="http://schemas.openxmlformats.org/officeDocument/2006/relationships/image" Target="../media/image279.jpeg"/><Relationship Id="rId9" Type="http://schemas.openxmlformats.org/officeDocument/2006/relationships/image" Target="../media/image231.png"/></Relationships>
</file>

<file path=ppt/slides/_rels/slide104.xml.rels><?xml version="1.0" encoding="UTF-8" standalone="yes"?>
<Relationships xmlns="http://schemas.openxmlformats.org/package/2006/relationships"><Relationship Id="rId2" Type="http://schemas.openxmlformats.org/officeDocument/2006/relationships/image" Target="../media/image282.png"/><Relationship Id="rId1" Type="http://schemas.openxmlformats.org/officeDocument/2006/relationships/slideLayout" Target="../slideLayouts/slideLayout1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image" Target="../media/image283.jpeg"/><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image" Target="../media/image283.jpeg"/><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09.xml.rels><?xml version="1.0" encoding="UTF-8" standalone="yes"?>
<Relationships xmlns="http://schemas.openxmlformats.org/package/2006/relationships"><Relationship Id="rId3" Type="http://schemas.openxmlformats.org/officeDocument/2006/relationships/image" Target="../media/image285.jpeg"/><Relationship Id="rId2" Type="http://schemas.openxmlformats.org/officeDocument/2006/relationships/image" Target="../media/image284.png"/><Relationship Id="rId1" Type="http://schemas.openxmlformats.org/officeDocument/2006/relationships/slideLayout" Target="../slideLayouts/slideLayout30.xml"/><Relationship Id="rId5" Type="http://schemas.openxmlformats.org/officeDocument/2006/relationships/image" Target="../media/image287.svg"/><Relationship Id="rId4" Type="http://schemas.openxmlformats.org/officeDocument/2006/relationships/image" Target="../media/image28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7.xml"/></Relationships>
</file>

<file path=ppt/slides/_rels/slide121.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7.xml"/></Relationships>
</file>

<file path=ppt/slides/_rels/slide122.xml.rels><?xml version="1.0" encoding="UTF-8" standalone="yes"?>
<Relationships xmlns="http://schemas.openxmlformats.org/package/2006/relationships"><Relationship Id="rId2" Type="http://schemas.openxmlformats.org/officeDocument/2006/relationships/image" Target="../media/image288.svg"/><Relationship Id="rId1" Type="http://schemas.openxmlformats.org/officeDocument/2006/relationships/slideLayout" Target="../slideLayouts/slideLayout53.xml"/></Relationships>
</file>

<file path=ppt/slides/_rels/slide123.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289.jpeg"/><Relationship Id="rId1" Type="http://schemas.openxmlformats.org/officeDocument/2006/relationships/slideLayout" Target="../slideLayouts/slideLayout53.xml"/></Relationships>
</file>

<file path=ppt/slides/_rels/slide124.xml.rels><?xml version="1.0" encoding="UTF-8" standalone="yes"?>
<Relationships xmlns="http://schemas.openxmlformats.org/package/2006/relationships"><Relationship Id="rId2" Type="http://schemas.openxmlformats.org/officeDocument/2006/relationships/image" Target="../media/image290.svg"/><Relationship Id="rId1" Type="http://schemas.openxmlformats.org/officeDocument/2006/relationships/slideLayout" Target="../slideLayouts/slideLayout5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6.xml.rels><?xml version="1.0" encoding="UTF-8" standalone="yes"?>
<Relationships xmlns="http://schemas.openxmlformats.org/package/2006/relationships"><Relationship Id="rId8" Type="http://schemas.openxmlformats.org/officeDocument/2006/relationships/image" Target="../media/image297.svg"/><Relationship Id="rId3" Type="http://schemas.openxmlformats.org/officeDocument/2006/relationships/image" Target="../media/image292.svg"/><Relationship Id="rId7" Type="http://schemas.openxmlformats.org/officeDocument/2006/relationships/image" Target="../media/image296.png"/><Relationship Id="rId2" Type="http://schemas.openxmlformats.org/officeDocument/2006/relationships/image" Target="../media/image291.svg"/><Relationship Id="rId1" Type="http://schemas.openxmlformats.org/officeDocument/2006/relationships/slideLayout" Target="../slideLayouts/slideLayout11.xml"/><Relationship Id="rId6" Type="http://schemas.openxmlformats.org/officeDocument/2006/relationships/image" Target="../media/image295.svg"/><Relationship Id="rId5" Type="http://schemas.openxmlformats.org/officeDocument/2006/relationships/image" Target="../media/image294.svg"/><Relationship Id="rId4" Type="http://schemas.openxmlformats.org/officeDocument/2006/relationships/image" Target="../media/image293.svg"/><Relationship Id="rId9" Type="http://schemas.openxmlformats.org/officeDocument/2006/relationships/image" Target="../media/image298.svg"/></Relationships>
</file>

<file path=ppt/slides/_rels/slide1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299.jpeg"/><Relationship Id="rId1" Type="http://schemas.openxmlformats.org/officeDocument/2006/relationships/slideLayout" Target="../slideLayouts/slideLayout1.xml"/><Relationship Id="rId6" Type="http://schemas.openxmlformats.org/officeDocument/2006/relationships/slide" Target="slide15.xml"/><Relationship Id="rId5" Type="http://schemas.openxmlformats.org/officeDocument/2006/relationships/image" Target="../media/image38.svg"/><Relationship Id="rId4" Type="http://schemas.openxmlformats.org/officeDocument/2006/relationships/image" Target="../media/image37.svg"/></Relationships>
</file>

<file path=ppt/slides/_rels/slide1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4.jpeg"/><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300.jpeg"/><Relationship Id="rId1" Type="http://schemas.openxmlformats.org/officeDocument/2006/relationships/slideLayout" Target="../slideLayouts/slideLayout1.xml"/><Relationship Id="rId5" Type="http://schemas.openxmlformats.org/officeDocument/2006/relationships/image" Target="../media/image78.svg"/><Relationship Id="rId4" Type="http://schemas.openxmlformats.org/officeDocument/2006/relationships/image" Target="../media/image77.svg"/></Relationships>
</file>

<file path=ppt/slides/_rels/slide131.xml.rels><?xml version="1.0" encoding="UTF-8" standalone="yes"?>
<Relationships xmlns="http://schemas.openxmlformats.org/package/2006/relationships"><Relationship Id="rId3" Type="http://schemas.openxmlformats.org/officeDocument/2006/relationships/image" Target="../media/image302.png"/><Relationship Id="rId2" Type="http://schemas.openxmlformats.org/officeDocument/2006/relationships/image" Target="../media/image301.jpeg"/><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03.jpeg"/><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3" Type="http://schemas.openxmlformats.org/officeDocument/2006/relationships/image" Target="../media/image305.svg"/><Relationship Id="rId2" Type="http://schemas.openxmlformats.org/officeDocument/2006/relationships/image" Target="../media/image304.jpeg"/><Relationship Id="rId1" Type="http://schemas.openxmlformats.org/officeDocument/2006/relationships/slideLayout" Target="../slideLayouts/slideLayout1.xml"/><Relationship Id="rId5" Type="http://schemas.openxmlformats.org/officeDocument/2006/relationships/image" Target="../media/image68.svg"/><Relationship Id="rId4" Type="http://schemas.openxmlformats.org/officeDocument/2006/relationships/image" Target="../media/image306.svg"/></Relationships>
</file>

<file path=ppt/slides/_rels/slide134.xml.rels><?xml version="1.0" encoding="UTF-8" standalone="yes"?>
<Relationships xmlns="http://schemas.openxmlformats.org/package/2006/relationships"><Relationship Id="rId3" Type="http://schemas.openxmlformats.org/officeDocument/2006/relationships/image" Target="../media/image307.jpeg"/><Relationship Id="rId2" Type="http://schemas.microsoft.com/office/2018/10/relationships/comments" Target="../comments/modernComment_1490_5BFF60C8.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8.xml.rels><?xml version="1.0" encoding="UTF-8" standalone="yes"?>
<Relationships xmlns="http://schemas.openxmlformats.org/package/2006/relationships"><Relationship Id="rId2" Type="http://schemas.openxmlformats.org/officeDocument/2006/relationships/image" Target="../media/image308.png"/><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image" Target="../media/image308.png"/><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image" Target="../media/image308.png"/><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2.xml.rels><?xml version="1.0" encoding="UTF-8" standalone="yes"?>
<Relationships xmlns="http://schemas.openxmlformats.org/package/2006/relationships"><Relationship Id="rId2" Type="http://schemas.openxmlformats.org/officeDocument/2006/relationships/image" Target="../media/image309.svg"/><Relationship Id="rId1" Type="http://schemas.openxmlformats.org/officeDocument/2006/relationships/slideLayout" Target="../slideLayouts/slideLayout53.xml"/></Relationships>
</file>

<file path=ppt/slides/_rels/slide143.xml.rels><?xml version="1.0" encoding="UTF-8" standalone="yes"?>
<Relationships xmlns="http://schemas.openxmlformats.org/package/2006/relationships"><Relationship Id="rId2" Type="http://schemas.openxmlformats.org/officeDocument/2006/relationships/image" Target="../media/image310.svg"/><Relationship Id="rId1" Type="http://schemas.openxmlformats.org/officeDocument/2006/relationships/slideLayout" Target="../slideLayouts/slideLayout53.xml"/></Relationships>
</file>

<file path=ppt/slides/_rels/slide144.xml.rels><?xml version="1.0" encoding="UTF-8" standalone="yes"?>
<Relationships xmlns="http://schemas.openxmlformats.org/package/2006/relationships"><Relationship Id="rId3" Type="http://schemas.openxmlformats.org/officeDocument/2006/relationships/image" Target="../media/image311.jpeg"/><Relationship Id="rId2" Type="http://schemas.openxmlformats.org/officeDocument/2006/relationships/slideLayout" Target="../slideLayouts/slideLayout11.xml"/><Relationship Id="rId1" Type="http://schemas.openxmlformats.org/officeDocument/2006/relationships/video" Target="https://www.youtube.com/embed/dQw4w9WgXcQ?feature=oembed" TargetMode="External"/><Relationship Id="rId4" Type="http://schemas.openxmlformats.org/officeDocument/2006/relationships/image" Target="../media/image312.png"/></Relationships>
</file>

<file path=ppt/slides/_rels/slide145.xml.rels><?xml version="1.0" encoding="UTF-8" standalone="yes"?>
<Relationships xmlns="http://schemas.openxmlformats.org/package/2006/relationships"><Relationship Id="rId2" Type="http://schemas.openxmlformats.org/officeDocument/2006/relationships/image" Target="../media/image309.svg"/><Relationship Id="rId1" Type="http://schemas.openxmlformats.org/officeDocument/2006/relationships/slideLayout" Target="../slideLayouts/slideLayout53.xml"/></Relationships>
</file>

<file path=ppt/slides/_rels/slide146.xml.rels><?xml version="1.0" encoding="UTF-8" standalone="yes"?>
<Relationships xmlns="http://schemas.openxmlformats.org/package/2006/relationships"><Relationship Id="rId8" Type="http://schemas.openxmlformats.org/officeDocument/2006/relationships/image" Target="../media/image319.png"/><Relationship Id="rId3" Type="http://schemas.openxmlformats.org/officeDocument/2006/relationships/image" Target="../media/image314.png"/><Relationship Id="rId7" Type="http://schemas.openxmlformats.org/officeDocument/2006/relationships/image" Target="../media/image318.png"/><Relationship Id="rId2" Type="http://schemas.openxmlformats.org/officeDocument/2006/relationships/image" Target="../media/image313.png"/><Relationship Id="rId1" Type="http://schemas.openxmlformats.org/officeDocument/2006/relationships/slideLayout" Target="../slideLayouts/slideLayout11.xml"/><Relationship Id="rId6" Type="http://schemas.openxmlformats.org/officeDocument/2006/relationships/image" Target="../media/image317.png"/><Relationship Id="rId5" Type="http://schemas.openxmlformats.org/officeDocument/2006/relationships/image" Target="../media/image316.png"/><Relationship Id="rId10" Type="http://schemas.openxmlformats.org/officeDocument/2006/relationships/image" Target="../media/image321.png"/><Relationship Id="rId4" Type="http://schemas.openxmlformats.org/officeDocument/2006/relationships/image" Target="../media/image315.png"/><Relationship Id="rId9" Type="http://schemas.openxmlformats.org/officeDocument/2006/relationships/image" Target="../media/image320.png"/></Relationships>
</file>

<file path=ppt/slides/_rels/slide147.xml.rels><?xml version="1.0" encoding="UTF-8" standalone="yes"?>
<Relationships xmlns="http://schemas.openxmlformats.org/package/2006/relationships"><Relationship Id="rId2" Type="http://schemas.openxmlformats.org/officeDocument/2006/relationships/image" Target="../media/image322.jpeg"/><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2" Type="http://schemas.openxmlformats.org/officeDocument/2006/relationships/image" Target="../media/image323.svg"/><Relationship Id="rId1" Type="http://schemas.openxmlformats.org/officeDocument/2006/relationships/slideLayout" Target="../slideLayouts/slideLayout53.xml"/></Relationships>
</file>

<file path=ppt/slides/_rels/slide150.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289.jpeg"/><Relationship Id="rId1" Type="http://schemas.openxmlformats.org/officeDocument/2006/relationships/slideLayout" Target="../slideLayouts/slideLayout5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325.png"/><Relationship Id="rId4" Type="http://schemas.openxmlformats.org/officeDocument/2006/relationships/image" Target="../media/image32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21712"/>
            <a:ext cx="4114799" cy="1448858"/>
          </a:xfrm>
        </p:spPr>
        <p:txBody>
          <a:bodyPr/>
          <a:lstStyle/>
          <a:p>
            <a:pPr>
              <a:lnSpc>
                <a:spcPts val="4000"/>
              </a:lnSpc>
            </a:pPr>
            <a:r>
              <a:rPr lang="en-US" sz="3600" b="0" cap="all">
                <a:solidFill>
                  <a:schemeClr val="tx1">
                    <a:lumMod val="75000"/>
                    <a:lumOff val="25000"/>
                  </a:schemeClr>
                </a:solidFill>
                <a:effectLst/>
              </a:rPr>
              <a:t>[THING]</a:t>
            </a:r>
            <a:br>
              <a:rPr lang="en-US" sz="3600" b="0" cap="all">
                <a:effectLst/>
              </a:rPr>
            </a:br>
            <a:r>
              <a:rPr lang="en-US" sz="3600" b="0" cap="all">
                <a:gradFill>
                  <a:gsLst>
                    <a:gs pos="34000">
                      <a:schemeClr val="accent1">
                        <a:lumMod val="60000"/>
                        <a:lumOff val="40000"/>
                      </a:schemeClr>
                    </a:gs>
                    <a:gs pos="100000">
                      <a:schemeClr val="accent1"/>
                    </a:gs>
                  </a:gsLst>
                  <a:lin ang="2700000" scaled="1"/>
                </a:gradFill>
                <a:effectLst/>
              </a:rPr>
              <a:t>SIMULATOR</a:t>
            </a:r>
            <a:br>
              <a:rPr lang="en-US" b="0">
                <a:effectLst/>
              </a:rPr>
            </a:br>
            <a:r>
              <a:rPr lang="en-US" sz="1400" b="0" spc="50">
                <a:solidFill>
                  <a:schemeClr val="tx1">
                    <a:lumMod val="65000"/>
                    <a:lumOff val="35000"/>
                  </a:schemeClr>
                </a:solidFill>
                <a:effectLst/>
                <a:latin typeface="Lato" panose="020F0502020204030203" pitchFamily="34" charset="0"/>
                <a:cs typeface="Lato" panose="020F0502020204030203" pitchFamily="34" charset="0"/>
              </a:rPr>
              <a:t>Mixed Reality Thing Trainer</a:t>
            </a: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rotWithShape="1">
          <a:blip r:embed="rId3"/>
          <a:srcRect t="991" b="991"/>
          <a:stretch/>
        </p:blipFill>
        <p:spPr>
          <a:xfrm>
            <a:off x="0" y="0"/>
            <a:ext cx="6858000" cy="6722076"/>
          </a:xfrm>
          <a:prstGeom prst="rect">
            <a:avLst/>
          </a:prstGeom>
        </p:spPr>
      </p:pic>
      <p:sp>
        <p:nvSpPr>
          <p:cNvPr id="10" name="HeaderGradient">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9" name="Picture 8">
            <a:extLst>
              <a:ext uri="{FF2B5EF4-FFF2-40B4-BE49-F238E27FC236}">
                <a16:creationId xmlns:a16="http://schemas.microsoft.com/office/drawing/2014/main" id="{D3770293-6B04-4605-DF04-B34609CB28F3}"/>
              </a:ext>
            </a:extLst>
          </p:cNvPr>
          <p:cNvPicPr>
            <a:picLocks noChangeAspect="1"/>
          </p:cNvPicPr>
          <p:nvPr/>
        </p:nvPicPr>
        <p:blipFill>
          <a:blip r:embed="rId4"/>
          <a:srcRect/>
          <a:stretch/>
        </p:blipFill>
        <p:spPr>
          <a:xfrm>
            <a:off x="457200" y="5716236"/>
            <a:ext cx="3786057" cy="492859"/>
          </a:xfrm>
          <a:prstGeom prst="rect">
            <a:avLst/>
          </a:prstGeom>
        </p:spPr>
      </p:pic>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382A3-0988-1712-9575-D1F7E05E625E}"/>
            </a:ext>
          </a:extLst>
        </p:cNvPr>
        <p:cNvGrpSpPr/>
        <p:nvPr/>
      </p:nvGrpSpPr>
      <p:grpSpPr>
        <a:xfrm>
          <a:off x="0" y="0"/>
          <a:ext cx="0" cy="0"/>
          <a:chOff x="0" y="0"/>
          <a:chExt cx="0" cy="0"/>
        </a:xfrm>
      </p:grpSpPr>
      <p:sp>
        <p:nvSpPr>
          <p:cNvPr id="27" name="Title">
            <a:extLst>
              <a:ext uri="{FF2B5EF4-FFF2-40B4-BE49-F238E27FC236}">
                <a16:creationId xmlns:a16="http://schemas.microsoft.com/office/drawing/2014/main" id="{8A7C846C-1C67-D344-141A-6F6FF49DABEE}"/>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dirty="0">
                <a:solidFill>
                  <a:schemeClr val="tx1">
                    <a:lumMod val="75000"/>
                    <a:lumOff val="25000"/>
                  </a:schemeClr>
                </a:solidFill>
                <a:cs typeface="Lato Black" panose="020F0A02020204030203" pitchFamily="34" charset="0"/>
              </a:rPr>
              <a:t>scope &amp; ROM  MVP/ Phase 1</a:t>
            </a:r>
            <a:endParaRPr lang="en-US" sz="2400" cap="all" dirty="0">
              <a:gradFill>
                <a:gsLst>
                  <a:gs pos="34000">
                    <a:schemeClr val="accent1">
                      <a:lumMod val="60000"/>
                      <a:lumOff val="40000"/>
                    </a:schemeClr>
                  </a:gs>
                  <a:gs pos="100000">
                    <a:schemeClr val="accent1"/>
                  </a:gs>
                </a:gsLst>
                <a:lin ang="2700000" scaled="1"/>
              </a:gradFill>
              <a:cs typeface="Lato Black" panose="020F0A02020204030203" pitchFamily="34" charset="0"/>
            </a:endParaRPr>
          </a:p>
        </p:txBody>
      </p:sp>
      <p:sp>
        <p:nvSpPr>
          <p:cNvPr id="2" name="Project Title Placeholder">
            <a:extLst>
              <a:ext uri="{FF2B5EF4-FFF2-40B4-BE49-F238E27FC236}">
                <a16:creationId xmlns:a16="http://schemas.microsoft.com/office/drawing/2014/main" id="{64B770A9-F430-DB59-8651-051E2A27777B}"/>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Jerr-Dan</a:t>
            </a:r>
            <a:endParaRPr lang="en-US" sz="1050" cap="all" spc="300" dirty="0">
              <a:solidFill>
                <a:schemeClr val="bg1">
                  <a:lumMod val="65000"/>
                </a:schemeClr>
              </a:solidFill>
              <a:latin typeface="Lato" panose="020F0502020204030203" pitchFamily="34" charset="0"/>
              <a:cs typeface="Lato" panose="020F0502020204030203" pitchFamily="34" charset="0"/>
            </a:endParaRPr>
          </a:p>
        </p:txBody>
      </p:sp>
      <p:graphicFrame>
        <p:nvGraphicFramePr>
          <p:cNvPr id="3" name="Table 2">
            <a:extLst>
              <a:ext uri="{FF2B5EF4-FFF2-40B4-BE49-F238E27FC236}">
                <a16:creationId xmlns:a16="http://schemas.microsoft.com/office/drawing/2014/main" id="{DAD351DA-6BC2-3BC1-6DD1-724D6031D1DF}"/>
              </a:ext>
            </a:extLst>
          </p:cNvPr>
          <p:cNvGraphicFramePr>
            <a:graphicFrameLocks noGrp="1"/>
          </p:cNvGraphicFramePr>
          <p:nvPr>
            <p:extLst>
              <p:ext uri="{D42A27DB-BD31-4B8C-83A1-F6EECF244321}">
                <p14:modId xmlns:p14="http://schemas.microsoft.com/office/powerpoint/2010/main" val="454130826"/>
              </p:ext>
            </p:extLst>
          </p:nvPr>
        </p:nvGraphicFramePr>
        <p:xfrm>
          <a:off x="457200" y="1446158"/>
          <a:ext cx="5781042" cy="6956405"/>
        </p:xfrm>
        <a:graphic>
          <a:graphicData uri="http://schemas.openxmlformats.org/drawingml/2006/table">
            <a:tbl>
              <a:tblPr>
                <a:tableStyleId>{69C7853C-536D-4A76-A0AE-DD22124D55A5}</a:tableStyleId>
              </a:tblPr>
              <a:tblGrid>
                <a:gridCol w="963507">
                  <a:extLst>
                    <a:ext uri="{9D8B030D-6E8A-4147-A177-3AD203B41FA5}">
                      <a16:colId xmlns:a16="http://schemas.microsoft.com/office/drawing/2014/main" val="1930062482"/>
                    </a:ext>
                  </a:extLst>
                </a:gridCol>
                <a:gridCol w="963507">
                  <a:extLst>
                    <a:ext uri="{9D8B030D-6E8A-4147-A177-3AD203B41FA5}">
                      <a16:colId xmlns:a16="http://schemas.microsoft.com/office/drawing/2014/main" val="1972558091"/>
                    </a:ext>
                  </a:extLst>
                </a:gridCol>
                <a:gridCol w="963507">
                  <a:extLst>
                    <a:ext uri="{9D8B030D-6E8A-4147-A177-3AD203B41FA5}">
                      <a16:colId xmlns:a16="http://schemas.microsoft.com/office/drawing/2014/main" val="1691112392"/>
                    </a:ext>
                  </a:extLst>
                </a:gridCol>
                <a:gridCol w="963507">
                  <a:extLst>
                    <a:ext uri="{9D8B030D-6E8A-4147-A177-3AD203B41FA5}">
                      <a16:colId xmlns:a16="http://schemas.microsoft.com/office/drawing/2014/main" val="314778954"/>
                    </a:ext>
                  </a:extLst>
                </a:gridCol>
                <a:gridCol w="963507">
                  <a:extLst>
                    <a:ext uri="{9D8B030D-6E8A-4147-A177-3AD203B41FA5}">
                      <a16:colId xmlns:a16="http://schemas.microsoft.com/office/drawing/2014/main" val="3099117799"/>
                    </a:ext>
                  </a:extLst>
                </a:gridCol>
                <a:gridCol w="963507">
                  <a:extLst>
                    <a:ext uri="{9D8B030D-6E8A-4147-A177-3AD203B41FA5}">
                      <a16:colId xmlns:a16="http://schemas.microsoft.com/office/drawing/2014/main" val="3520932238"/>
                    </a:ext>
                  </a:extLst>
                </a:gridCol>
              </a:tblGrid>
              <a:tr h="397138">
                <a:tc>
                  <a:txBody>
                    <a:bodyPr/>
                    <a:lstStyle/>
                    <a:p>
                      <a:pPr>
                        <a:buNone/>
                      </a:pPr>
                      <a:r>
                        <a:rPr lang="en-US" sz="1000"/>
                        <a:t>Feature</a:t>
                      </a:r>
                    </a:p>
                  </a:txBody>
                  <a:tcPr marL="43791" marR="43791" marT="21896" marB="21896" anchor="ctr"/>
                </a:tc>
                <a:tc>
                  <a:txBody>
                    <a:bodyPr/>
                    <a:lstStyle/>
                    <a:p>
                      <a:pPr>
                        <a:buNone/>
                      </a:pPr>
                      <a:r>
                        <a:rPr lang="en-US" sz="1000"/>
                        <a:t>Description</a:t>
                      </a:r>
                    </a:p>
                  </a:txBody>
                  <a:tcPr marL="43791" marR="43791" marT="21896" marB="21896" anchor="ctr"/>
                </a:tc>
                <a:tc>
                  <a:txBody>
                    <a:bodyPr/>
                    <a:lstStyle/>
                    <a:p>
                      <a:pPr>
                        <a:buNone/>
                      </a:pPr>
                      <a:r>
                        <a:rPr lang="en-US" sz="1000"/>
                        <a:t>Included</a:t>
                      </a:r>
                    </a:p>
                  </a:txBody>
                  <a:tcPr marL="43791" marR="43791" marT="21896" marB="21896" anchor="ctr"/>
                </a:tc>
                <a:tc>
                  <a:txBody>
                    <a:bodyPr/>
                    <a:lstStyle/>
                    <a:p>
                      <a:pPr>
                        <a:buNone/>
                      </a:pPr>
                      <a:r>
                        <a:rPr lang="en-US" sz="1000"/>
                        <a:t>Notes / Adjustments</a:t>
                      </a:r>
                    </a:p>
                  </a:txBody>
                  <a:tcPr marL="43791" marR="43791" marT="21896" marB="21896" anchor="ctr"/>
                </a:tc>
                <a:tc>
                  <a:txBody>
                    <a:bodyPr/>
                    <a:lstStyle/>
                    <a:p>
                      <a:pPr>
                        <a:buNone/>
                      </a:pPr>
                      <a:r>
                        <a:rPr lang="en-US" sz="1000"/>
                        <a:t>ROM Price</a:t>
                      </a:r>
                    </a:p>
                  </a:txBody>
                  <a:tcPr marL="43791" marR="43791" marT="21896" marB="21896" anchor="ctr"/>
                </a:tc>
                <a:tc>
                  <a:txBody>
                    <a:bodyPr/>
                    <a:lstStyle/>
                    <a:p>
                      <a:pPr>
                        <a:buNone/>
                      </a:pPr>
                      <a:r>
                        <a:rPr lang="en-US" sz="1000"/>
                        <a:t>Final Price</a:t>
                      </a:r>
                    </a:p>
                  </a:txBody>
                  <a:tcPr marL="43791" marR="43791" marT="21896" marB="21896" anchor="ctr"/>
                </a:tc>
                <a:extLst>
                  <a:ext uri="{0D108BD9-81ED-4DB2-BD59-A6C34878D82A}">
                    <a16:rowId xmlns:a16="http://schemas.microsoft.com/office/drawing/2014/main" val="511908984"/>
                  </a:ext>
                </a:extLst>
              </a:tr>
              <a:tr h="858333">
                <a:tc>
                  <a:txBody>
                    <a:bodyPr/>
                    <a:lstStyle/>
                    <a:p>
                      <a:pPr>
                        <a:buNone/>
                      </a:pPr>
                      <a:r>
                        <a:rPr lang="en-US" sz="1000" b="1"/>
                        <a:t>Belly Pack Integration</a:t>
                      </a:r>
                      <a:endParaRPr lang="en-US" sz="1000"/>
                    </a:p>
                  </a:txBody>
                  <a:tcPr marL="43791" marR="43791" marT="21896" marB="21896" anchor="ctr"/>
                </a:tc>
                <a:tc>
                  <a:txBody>
                    <a:bodyPr/>
                    <a:lstStyle/>
                    <a:p>
                      <a:pPr>
                        <a:buNone/>
                      </a:pPr>
                      <a:r>
                        <a:rPr lang="en-US" sz="1000"/>
                        <a:t>Connect physical remote to simulator (CANopen or equivalent)</a:t>
                      </a:r>
                    </a:p>
                  </a:txBody>
                  <a:tcPr marL="43791" marR="43791" marT="21896" marB="21896" anchor="ctr"/>
                </a:tc>
                <a:tc>
                  <a:txBody>
                    <a:bodyPr/>
                    <a:lstStyle/>
                    <a:p>
                      <a:pPr>
                        <a:buNone/>
                      </a:pPr>
                      <a:r>
                        <a:rPr lang="en-US" sz="1000"/>
                        <a:t>✓</a:t>
                      </a:r>
                    </a:p>
                  </a:txBody>
                  <a:tcPr marL="43791" marR="43791" marT="21896" marB="21896" anchor="ctr"/>
                </a:tc>
                <a:tc>
                  <a:txBody>
                    <a:bodyPr/>
                    <a:lstStyle/>
                    <a:p>
                      <a:pPr>
                        <a:buNone/>
                      </a:pPr>
                      <a:r>
                        <a:rPr lang="en-US" sz="1000"/>
                        <a:t>Core requirement</a:t>
                      </a:r>
                    </a:p>
                  </a:txBody>
                  <a:tcPr marL="43791" marR="43791" marT="21896" marB="21896" anchor="ctr"/>
                </a:tc>
                <a:tc>
                  <a:txBody>
                    <a:bodyPr/>
                    <a:lstStyle/>
                    <a:p>
                      <a:pPr>
                        <a:buNone/>
                      </a:pPr>
                      <a:endParaRPr lang="en-US" sz="1000"/>
                    </a:p>
                  </a:txBody>
                  <a:tcPr marL="43791" marR="43791" marT="21896" marB="21896" anchor="ctr"/>
                </a:tc>
                <a:tc>
                  <a:txBody>
                    <a:bodyPr/>
                    <a:lstStyle/>
                    <a:p>
                      <a:pPr>
                        <a:buNone/>
                      </a:pPr>
                      <a:endParaRPr lang="en-US" sz="1000"/>
                    </a:p>
                  </a:txBody>
                  <a:tcPr marL="43791" marR="43791" marT="21896" marB="21896" anchor="ctr"/>
                </a:tc>
                <a:extLst>
                  <a:ext uri="{0D108BD9-81ED-4DB2-BD59-A6C34878D82A}">
                    <a16:rowId xmlns:a16="http://schemas.microsoft.com/office/drawing/2014/main" val="3523739520"/>
                  </a:ext>
                </a:extLst>
              </a:tr>
              <a:tr h="743034">
                <a:tc>
                  <a:txBody>
                    <a:bodyPr/>
                    <a:lstStyle/>
                    <a:p>
                      <a:pPr>
                        <a:buNone/>
                      </a:pPr>
                      <a:r>
                        <a:rPr lang="en-US" sz="1000" b="1"/>
                        <a:t>Control Mapping (Proportional)</a:t>
                      </a:r>
                      <a:endParaRPr lang="en-US" sz="1000"/>
                    </a:p>
                  </a:txBody>
                  <a:tcPr marL="43791" marR="43791" marT="21896" marB="21896" anchor="ctr"/>
                </a:tc>
                <a:tc>
                  <a:txBody>
                    <a:bodyPr/>
                    <a:lstStyle/>
                    <a:p>
                      <a:pPr>
                        <a:buNone/>
                      </a:pPr>
                      <a:r>
                        <a:rPr lang="en-US" sz="1000"/>
                        <a:t>Map multi-axis proportional inputs to crane behavior</a:t>
                      </a:r>
                    </a:p>
                  </a:txBody>
                  <a:tcPr marL="43791" marR="43791" marT="21896" marB="21896" anchor="ctr"/>
                </a:tc>
                <a:tc>
                  <a:txBody>
                    <a:bodyPr/>
                    <a:lstStyle/>
                    <a:p>
                      <a:pPr>
                        <a:buNone/>
                      </a:pPr>
                      <a:r>
                        <a:rPr lang="en-US" sz="1000"/>
                        <a:t>✓</a:t>
                      </a:r>
                    </a:p>
                  </a:txBody>
                  <a:tcPr marL="43791" marR="43791" marT="21896" marB="21896" anchor="ctr"/>
                </a:tc>
                <a:tc>
                  <a:txBody>
                    <a:bodyPr/>
                    <a:lstStyle/>
                    <a:p>
                      <a:pPr>
                        <a:buNone/>
                      </a:pPr>
                      <a:r>
                        <a:rPr lang="en-US" sz="1000"/>
                        <a:t>Primary training objective</a:t>
                      </a:r>
                    </a:p>
                  </a:txBody>
                  <a:tcPr marL="43791" marR="43791" marT="21896" marB="21896" anchor="ctr"/>
                </a:tc>
                <a:tc>
                  <a:txBody>
                    <a:bodyPr/>
                    <a:lstStyle/>
                    <a:p>
                      <a:pPr>
                        <a:buNone/>
                      </a:pPr>
                      <a:endParaRPr lang="en-US" sz="1000"/>
                    </a:p>
                  </a:txBody>
                  <a:tcPr marL="43791" marR="43791" marT="21896" marB="21896" anchor="ctr"/>
                </a:tc>
                <a:tc>
                  <a:txBody>
                    <a:bodyPr/>
                    <a:lstStyle/>
                    <a:p>
                      <a:pPr>
                        <a:buNone/>
                      </a:pPr>
                      <a:endParaRPr lang="en-US" sz="1000" dirty="0"/>
                    </a:p>
                  </a:txBody>
                  <a:tcPr marL="43791" marR="43791" marT="21896" marB="21896" anchor="ctr"/>
                </a:tc>
                <a:extLst>
                  <a:ext uri="{0D108BD9-81ED-4DB2-BD59-A6C34878D82A}">
                    <a16:rowId xmlns:a16="http://schemas.microsoft.com/office/drawing/2014/main" val="4071044290"/>
                  </a:ext>
                </a:extLst>
              </a:tr>
              <a:tr h="512437">
                <a:tc>
                  <a:txBody>
                    <a:bodyPr/>
                    <a:lstStyle/>
                    <a:p>
                      <a:pPr>
                        <a:buNone/>
                      </a:pPr>
                      <a:r>
                        <a:rPr lang="en-US" sz="1000" b="1"/>
                        <a:t>Simulation Engine</a:t>
                      </a:r>
                      <a:endParaRPr lang="en-US" sz="1000"/>
                    </a:p>
                  </a:txBody>
                  <a:tcPr marL="43791" marR="43791" marT="21896" marB="21896" anchor="ctr"/>
                </a:tc>
                <a:tc>
                  <a:txBody>
                    <a:bodyPr/>
                    <a:lstStyle/>
                    <a:p>
                      <a:pPr>
                        <a:buNone/>
                      </a:pPr>
                      <a:r>
                        <a:rPr lang="en-US" sz="1000"/>
                        <a:t>Real-time response to operator inputs</a:t>
                      </a:r>
                    </a:p>
                  </a:txBody>
                  <a:tcPr marL="43791" marR="43791" marT="21896" marB="21896" anchor="ctr"/>
                </a:tc>
                <a:tc>
                  <a:txBody>
                    <a:bodyPr/>
                    <a:lstStyle/>
                    <a:p>
                      <a:pPr>
                        <a:buNone/>
                      </a:pPr>
                      <a:r>
                        <a:rPr lang="en-US" sz="1000"/>
                        <a:t>✓</a:t>
                      </a:r>
                    </a:p>
                  </a:txBody>
                  <a:tcPr marL="43791" marR="43791" marT="21896" marB="21896" anchor="ctr"/>
                </a:tc>
                <a:tc>
                  <a:txBody>
                    <a:bodyPr/>
                    <a:lstStyle/>
                    <a:p>
                      <a:pPr>
                        <a:buNone/>
                      </a:pPr>
                      <a:r>
                        <a:rPr lang="en-US" sz="1000"/>
                        <a:t>Focus on smooth proportional control</a:t>
                      </a:r>
                    </a:p>
                  </a:txBody>
                  <a:tcPr marL="43791" marR="43791" marT="21896" marB="21896" anchor="ctr"/>
                </a:tc>
                <a:tc>
                  <a:txBody>
                    <a:bodyPr/>
                    <a:lstStyle/>
                    <a:p>
                      <a:pPr>
                        <a:buNone/>
                      </a:pPr>
                      <a:endParaRPr lang="en-US" sz="1000"/>
                    </a:p>
                  </a:txBody>
                  <a:tcPr marL="43791" marR="43791" marT="21896" marB="21896" anchor="ctr"/>
                </a:tc>
                <a:tc>
                  <a:txBody>
                    <a:bodyPr/>
                    <a:lstStyle/>
                    <a:p>
                      <a:pPr>
                        <a:buNone/>
                      </a:pPr>
                      <a:endParaRPr lang="en-US" sz="1000"/>
                    </a:p>
                  </a:txBody>
                  <a:tcPr marL="43791" marR="43791" marT="21896" marB="21896" anchor="ctr"/>
                </a:tc>
                <a:extLst>
                  <a:ext uri="{0D108BD9-81ED-4DB2-BD59-A6C34878D82A}">
                    <a16:rowId xmlns:a16="http://schemas.microsoft.com/office/drawing/2014/main" val="2193064863"/>
                  </a:ext>
                </a:extLst>
              </a:tr>
              <a:tr h="858333">
                <a:tc>
                  <a:txBody>
                    <a:bodyPr/>
                    <a:lstStyle/>
                    <a:p>
                      <a:pPr>
                        <a:buNone/>
                      </a:pPr>
                      <a:r>
                        <a:rPr lang="en-US" sz="1000" b="1"/>
                        <a:t>Load Physics (Swinging Weight)</a:t>
                      </a:r>
                      <a:endParaRPr lang="en-US" sz="1000"/>
                    </a:p>
                  </a:txBody>
                  <a:tcPr marL="43791" marR="43791" marT="21896" marB="21896" anchor="ctr"/>
                </a:tc>
                <a:tc>
                  <a:txBody>
                    <a:bodyPr/>
                    <a:lstStyle/>
                    <a:p>
                      <a:pPr>
                        <a:buNone/>
                      </a:pPr>
                      <a:r>
                        <a:rPr lang="en-US" sz="1000"/>
                        <a:t>Simulated suspended weight with realistic swing behavior</a:t>
                      </a:r>
                    </a:p>
                  </a:txBody>
                  <a:tcPr marL="43791" marR="43791" marT="21896" marB="21896" anchor="ctr"/>
                </a:tc>
                <a:tc>
                  <a:txBody>
                    <a:bodyPr/>
                    <a:lstStyle/>
                    <a:p>
                      <a:pPr>
                        <a:buNone/>
                      </a:pPr>
                      <a:r>
                        <a:rPr lang="en-US" sz="1000"/>
                        <a:t>✓</a:t>
                      </a:r>
                    </a:p>
                  </a:txBody>
                  <a:tcPr marL="43791" marR="43791" marT="21896" marB="21896" anchor="ctr"/>
                </a:tc>
                <a:tc>
                  <a:txBody>
                    <a:bodyPr/>
                    <a:lstStyle/>
                    <a:p>
                      <a:pPr>
                        <a:buNone/>
                      </a:pPr>
                      <a:r>
                        <a:rPr lang="en-US" sz="1000"/>
                        <a:t>Critical for “feel” training</a:t>
                      </a:r>
                    </a:p>
                  </a:txBody>
                  <a:tcPr marL="43791" marR="43791" marT="21896" marB="21896" anchor="ctr"/>
                </a:tc>
                <a:tc>
                  <a:txBody>
                    <a:bodyPr/>
                    <a:lstStyle/>
                    <a:p>
                      <a:pPr>
                        <a:buNone/>
                      </a:pPr>
                      <a:endParaRPr lang="en-US" sz="1000"/>
                    </a:p>
                  </a:txBody>
                  <a:tcPr marL="43791" marR="43791" marT="21896" marB="21896" anchor="ctr"/>
                </a:tc>
                <a:tc>
                  <a:txBody>
                    <a:bodyPr/>
                    <a:lstStyle/>
                    <a:p>
                      <a:pPr>
                        <a:buNone/>
                      </a:pPr>
                      <a:endParaRPr lang="en-US" sz="1000"/>
                    </a:p>
                  </a:txBody>
                  <a:tcPr marL="43791" marR="43791" marT="21896" marB="21896" anchor="ctr"/>
                </a:tc>
                <a:extLst>
                  <a:ext uri="{0D108BD9-81ED-4DB2-BD59-A6C34878D82A}">
                    <a16:rowId xmlns:a16="http://schemas.microsoft.com/office/drawing/2014/main" val="2796919719"/>
                  </a:ext>
                </a:extLst>
              </a:tr>
              <a:tr h="627736">
                <a:tc>
                  <a:txBody>
                    <a:bodyPr/>
                    <a:lstStyle/>
                    <a:p>
                      <a:pPr>
                        <a:buNone/>
                      </a:pPr>
                      <a:r>
                        <a:rPr lang="en-US" sz="1000" b="1"/>
                        <a:t>Cone Course Scenario (Single)</a:t>
                      </a:r>
                      <a:endParaRPr lang="en-US" sz="1000"/>
                    </a:p>
                  </a:txBody>
                  <a:tcPr marL="43791" marR="43791" marT="21896" marB="21896" anchor="ctr"/>
                </a:tc>
                <a:tc>
                  <a:txBody>
                    <a:bodyPr/>
                    <a:lstStyle/>
                    <a:p>
                      <a:pPr>
                        <a:buNone/>
                      </a:pPr>
                      <a:r>
                        <a:rPr lang="en-US" sz="1000"/>
                        <a:t>Slalom-style course using cones</a:t>
                      </a:r>
                    </a:p>
                  </a:txBody>
                  <a:tcPr marL="43791" marR="43791" marT="21896" marB="21896" anchor="ctr"/>
                </a:tc>
                <a:tc>
                  <a:txBody>
                    <a:bodyPr/>
                    <a:lstStyle/>
                    <a:p>
                      <a:pPr>
                        <a:buNone/>
                      </a:pPr>
                      <a:r>
                        <a:rPr lang="en-US" sz="1000"/>
                        <a:t>✓</a:t>
                      </a:r>
                    </a:p>
                  </a:txBody>
                  <a:tcPr marL="43791" marR="43791" marT="21896" marB="21896" anchor="ctr"/>
                </a:tc>
                <a:tc>
                  <a:txBody>
                    <a:bodyPr/>
                    <a:lstStyle/>
                    <a:p>
                      <a:pPr>
                        <a:buNone/>
                      </a:pPr>
                      <a:r>
                        <a:rPr lang="en-US" sz="1000"/>
                        <a:t>Matches current real-world training</a:t>
                      </a:r>
                    </a:p>
                  </a:txBody>
                  <a:tcPr marL="43791" marR="43791" marT="21896" marB="21896" anchor="ctr"/>
                </a:tc>
                <a:tc>
                  <a:txBody>
                    <a:bodyPr/>
                    <a:lstStyle/>
                    <a:p>
                      <a:pPr>
                        <a:buNone/>
                      </a:pPr>
                      <a:endParaRPr lang="en-US" sz="1000"/>
                    </a:p>
                  </a:txBody>
                  <a:tcPr marL="43791" marR="43791" marT="21896" marB="21896" anchor="ctr"/>
                </a:tc>
                <a:tc>
                  <a:txBody>
                    <a:bodyPr/>
                    <a:lstStyle/>
                    <a:p>
                      <a:pPr>
                        <a:buNone/>
                      </a:pPr>
                      <a:endParaRPr lang="en-US" sz="1000"/>
                    </a:p>
                  </a:txBody>
                  <a:tcPr marL="43791" marR="43791" marT="21896" marB="21896" anchor="ctr"/>
                </a:tc>
                <a:extLst>
                  <a:ext uri="{0D108BD9-81ED-4DB2-BD59-A6C34878D82A}">
                    <a16:rowId xmlns:a16="http://schemas.microsoft.com/office/drawing/2014/main" val="1617229551"/>
                  </a:ext>
                </a:extLst>
              </a:tr>
              <a:tr h="512437">
                <a:tc>
                  <a:txBody>
                    <a:bodyPr/>
                    <a:lstStyle/>
                    <a:p>
                      <a:pPr>
                        <a:buNone/>
                      </a:pPr>
                      <a:r>
                        <a:rPr lang="en-US" sz="1000" b="1"/>
                        <a:t>Rotator Boom Simulation</a:t>
                      </a:r>
                      <a:endParaRPr lang="en-US" sz="1000"/>
                    </a:p>
                  </a:txBody>
                  <a:tcPr marL="43791" marR="43791" marT="21896" marB="21896" anchor="ctr"/>
                </a:tc>
                <a:tc>
                  <a:txBody>
                    <a:bodyPr/>
                    <a:lstStyle/>
                    <a:p>
                      <a:pPr>
                        <a:buNone/>
                      </a:pPr>
                      <a:r>
                        <a:rPr lang="en-US" sz="1000"/>
                        <a:t>Boom extend, lift, and swing motion</a:t>
                      </a:r>
                    </a:p>
                  </a:txBody>
                  <a:tcPr marL="43791" marR="43791" marT="21896" marB="21896" anchor="ctr"/>
                </a:tc>
                <a:tc>
                  <a:txBody>
                    <a:bodyPr/>
                    <a:lstStyle/>
                    <a:p>
                      <a:pPr>
                        <a:buNone/>
                      </a:pPr>
                      <a:r>
                        <a:rPr lang="en-US" sz="1000"/>
                        <a:t>✓</a:t>
                      </a:r>
                    </a:p>
                  </a:txBody>
                  <a:tcPr marL="43791" marR="43791" marT="21896" marB="21896" anchor="ctr"/>
                </a:tc>
                <a:tc>
                  <a:txBody>
                    <a:bodyPr/>
                    <a:lstStyle/>
                    <a:p>
                      <a:pPr>
                        <a:buNone/>
                      </a:pPr>
                      <a:r>
                        <a:rPr lang="en-US" sz="1000"/>
                        <a:t>Simplified truck model acceptable</a:t>
                      </a:r>
                    </a:p>
                  </a:txBody>
                  <a:tcPr marL="43791" marR="43791" marT="21896" marB="21896" anchor="ctr"/>
                </a:tc>
                <a:tc>
                  <a:txBody>
                    <a:bodyPr/>
                    <a:lstStyle/>
                    <a:p>
                      <a:pPr>
                        <a:buNone/>
                      </a:pPr>
                      <a:endParaRPr lang="en-US" sz="1000"/>
                    </a:p>
                  </a:txBody>
                  <a:tcPr marL="43791" marR="43791" marT="21896" marB="21896" anchor="ctr"/>
                </a:tc>
                <a:tc>
                  <a:txBody>
                    <a:bodyPr/>
                    <a:lstStyle/>
                    <a:p>
                      <a:pPr>
                        <a:buNone/>
                      </a:pPr>
                      <a:endParaRPr lang="en-US" sz="1000"/>
                    </a:p>
                  </a:txBody>
                  <a:tcPr marL="43791" marR="43791" marT="21896" marB="21896" anchor="ctr"/>
                </a:tc>
                <a:extLst>
                  <a:ext uri="{0D108BD9-81ED-4DB2-BD59-A6C34878D82A}">
                    <a16:rowId xmlns:a16="http://schemas.microsoft.com/office/drawing/2014/main" val="206805388"/>
                  </a:ext>
                </a:extLst>
              </a:tr>
              <a:tr h="627736">
                <a:tc>
                  <a:txBody>
                    <a:bodyPr/>
                    <a:lstStyle/>
                    <a:p>
                      <a:pPr>
                        <a:buNone/>
                      </a:pPr>
                      <a:r>
                        <a:rPr lang="en-US" sz="1000" b="1"/>
                        <a:t>Primary Camera View</a:t>
                      </a:r>
                      <a:endParaRPr lang="en-US" sz="1000"/>
                    </a:p>
                  </a:txBody>
                  <a:tcPr marL="43791" marR="43791" marT="21896" marB="21896" anchor="ctr"/>
                </a:tc>
                <a:tc>
                  <a:txBody>
                    <a:bodyPr/>
                    <a:lstStyle/>
                    <a:p>
                      <a:pPr>
                        <a:buNone/>
                      </a:pPr>
                      <a:r>
                        <a:rPr lang="en-US" sz="1000"/>
                        <a:t>Over-the-shoulder operator perspective</a:t>
                      </a:r>
                    </a:p>
                  </a:txBody>
                  <a:tcPr marL="43791" marR="43791" marT="21896" marB="21896" anchor="ctr"/>
                </a:tc>
                <a:tc>
                  <a:txBody>
                    <a:bodyPr/>
                    <a:lstStyle/>
                    <a:p>
                      <a:pPr>
                        <a:buNone/>
                      </a:pPr>
                      <a:r>
                        <a:rPr lang="en-US" sz="1000"/>
                        <a:t>✓</a:t>
                      </a:r>
                    </a:p>
                  </a:txBody>
                  <a:tcPr marL="43791" marR="43791" marT="21896" marB="21896" anchor="ctr"/>
                </a:tc>
                <a:tc>
                  <a:txBody>
                    <a:bodyPr/>
                    <a:lstStyle/>
                    <a:p>
                      <a:pPr>
                        <a:buNone/>
                      </a:pPr>
                      <a:r>
                        <a:rPr lang="en-US" sz="1000"/>
                        <a:t>Default / lowest cost option</a:t>
                      </a:r>
                    </a:p>
                  </a:txBody>
                  <a:tcPr marL="43791" marR="43791" marT="21896" marB="21896" anchor="ctr"/>
                </a:tc>
                <a:tc>
                  <a:txBody>
                    <a:bodyPr/>
                    <a:lstStyle/>
                    <a:p>
                      <a:pPr>
                        <a:buNone/>
                      </a:pPr>
                      <a:endParaRPr lang="en-US" sz="1000"/>
                    </a:p>
                  </a:txBody>
                  <a:tcPr marL="43791" marR="43791" marT="21896" marB="21896" anchor="ctr"/>
                </a:tc>
                <a:tc>
                  <a:txBody>
                    <a:bodyPr/>
                    <a:lstStyle/>
                    <a:p>
                      <a:pPr>
                        <a:buNone/>
                      </a:pPr>
                      <a:endParaRPr lang="en-US" sz="1000"/>
                    </a:p>
                  </a:txBody>
                  <a:tcPr marL="43791" marR="43791" marT="21896" marB="21896" anchor="ctr"/>
                </a:tc>
                <a:extLst>
                  <a:ext uri="{0D108BD9-81ED-4DB2-BD59-A6C34878D82A}">
                    <a16:rowId xmlns:a16="http://schemas.microsoft.com/office/drawing/2014/main" val="3167316142"/>
                  </a:ext>
                </a:extLst>
              </a:tr>
              <a:tr h="512437">
                <a:tc>
                  <a:txBody>
                    <a:bodyPr/>
                    <a:lstStyle/>
                    <a:p>
                      <a:pPr>
                        <a:buNone/>
                      </a:pPr>
                      <a:r>
                        <a:rPr lang="en-US" sz="1000" b="1"/>
                        <a:t>Flat Screen Deployment</a:t>
                      </a:r>
                      <a:endParaRPr lang="en-US" sz="1000"/>
                    </a:p>
                  </a:txBody>
                  <a:tcPr marL="43791" marR="43791" marT="21896" marB="21896" anchor="ctr"/>
                </a:tc>
                <a:tc>
                  <a:txBody>
                    <a:bodyPr/>
                    <a:lstStyle/>
                    <a:p>
                      <a:pPr>
                        <a:buNone/>
                      </a:pPr>
                      <a:r>
                        <a:rPr lang="en-US" sz="1000"/>
                        <a:t>Runs on PC connected to display/TV</a:t>
                      </a:r>
                    </a:p>
                  </a:txBody>
                  <a:tcPr marL="43791" marR="43791" marT="21896" marB="21896" anchor="ctr"/>
                </a:tc>
                <a:tc>
                  <a:txBody>
                    <a:bodyPr/>
                    <a:lstStyle/>
                    <a:p>
                      <a:pPr>
                        <a:buNone/>
                      </a:pPr>
                      <a:r>
                        <a:rPr lang="en-US" sz="1000"/>
                        <a:t>✓</a:t>
                      </a:r>
                    </a:p>
                  </a:txBody>
                  <a:tcPr marL="43791" marR="43791" marT="21896" marB="21896" anchor="ctr"/>
                </a:tc>
                <a:tc>
                  <a:txBody>
                    <a:bodyPr/>
                    <a:lstStyle/>
                    <a:p>
                      <a:pPr>
                        <a:buNone/>
                      </a:pPr>
                      <a:r>
                        <a:rPr lang="en-US" sz="1000"/>
                        <a:t>Explicitly requested (non-VR)</a:t>
                      </a:r>
                    </a:p>
                  </a:txBody>
                  <a:tcPr marL="43791" marR="43791" marT="21896" marB="21896" anchor="ctr"/>
                </a:tc>
                <a:tc>
                  <a:txBody>
                    <a:bodyPr/>
                    <a:lstStyle/>
                    <a:p>
                      <a:pPr>
                        <a:buNone/>
                      </a:pPr>
                      <a:endParaRPr lang="en-US" sz="1000"/>
                    </a:p>
                  </a:txBody>
                  <a:tcPr marL="43791" marR="43791" marT="21896" marB="21896" anchor="ctr"/>
                </a:tc>
                <a:tc>
                  <a:txBody>
                    <a:bodyPr/>
                    <a:lstStyle/>
                    <a:p>
                      <a:pPr>
                        <a:buNone/>
                      </a:pPr>
                      <a:endParaRPr lang="en-US" sz="1000"/>
                    </a:p>
                  </a:txBody>
                  <a:tcPr marL="43791" marR="43791" marT="21896" marB="21896" anchor="ctr"/>
                </a:tc>
                <a:extLst>
                  <a:ext uri="{0D108BD9-81ED-4DB2-BD59-A6C34878D82A}">
                    <a16:rowId xmlns:a16="http://schemas.microsoft.com/office/drawing/2014/main" val="3588334683"/>
                  </a:ext>
                </a:extLst>
              </a:tr>
              <a:tr h="512437">
                <a:tc>
                  <a:txBody>
                    <a:bodyPr/>
                    <a:lstStyle/>
                    <a:p>
                      <a:pPr>
                        <a:buNone/>
                      </a:pPr>
                      <a:r>
                        <a:rPr lang="en-US" sz="1000" b="1"/>
                        <a:t>Single User Operation</a:t>
                      </a:r>
                      <a:endParaRPr lang="en-US" sz="1000"/>
                    </a:p>
                  </a:txBody>
                  <a:tcPr marL="43791" marR="43791" marT="21896" marB="21896" anchor="ctr"/>
                </a:tc>
                <a:tc>
                  <a:txBody>
                    <a:bodyPr/>
                    <a:lstStyle/>
                    <a:p>
                      <a:pPr>
                        <a:buNone/>
                      </a:pPr>
                      <a:r>
                        <a:rPr lang="en-US" sz="1000"/>
                        <a:t>Independent station per operator</a:t>
                      </a:r>
                    </a:p>
                  </a:txBody>
                  <a:tcPr marL="43791" marR="43791" marT="21896" marB="21896" anchor="ctr"/>
                </a:tc>
                <a:tc>
                  <a:txBody>
                    <a:bodyPr/>
                    <a:lstStyle/>
                    <a:p>
                      <a:pPr>
                        <a:buNone/>
                      </a:pPr>
                      <a:r>
                        <a:rPr lang="en-US" sz="1000"/>
                        <a:t>✓</a:t>
                      </a:r>
                    </a:p>
                  </a:txBody>
                  <a:tcPr marL="43791" marR="43791" marT="21896" marB="21896" anchor="ctr"/>
                </a:tc>
                <a:tc>
                  <a:txBody>
                    <a:bodyPr/>
                    <a:lstStyle/>
                    <a:p>
                      <a:pPr>
                        <a:buNone/>
                      </a:pPr>
                      <a:r>
                        <a:rPr lang="en-US" sz="1000"/>
                        <a:t>No shared environment</a:t>
                      </a:r>
                    </a:p>
                  </a:txBody>
                  <a:tcPr marL="43791" marR="43791" marT="21896" marB="21896" anchor="ctr"/>
                </a:tc>
                <a:tc>
                  <a:txBody>
                    <a:bodyPr/>
                    <a:lstStyle/>
                    <a:p>
                      <a:pPr>
                        <a:buNone/>
                      </a:pPr>
                      <a:endParaRPr lang="en-US" sz="1000"/>
                    </a:p>
                  </a:txBody>
                  <a:tcPr marL="43791" marR="43791" marT="21896" marB="21896" anchor="ctr"/>
                </a:tc>
                <a:tc>
                  <a:txBody>
                    <a:bodyPr/>
                    <a:lstStyle/>
                    <a:p>
                      <a:pPr>
                        <a:buNone/>
                      </a:pPr>
                      <a:endParaRPr lang="en-US" sz="1000"/>
                    </a:p>
                  </a:txBody>
                  <a:tcPr marL="43791" marR="43791" marT="21896" marB="21896" anchor="ctr"/>
                </a:tc>
                <a:extLst>
                  <a:ext uri="{0D108BD9-81ED-4DB2-BD59-A6C34878D82A}">
                    <a16:rowId xmlns:a16="http://schemas.microsoft.com/office/drawing/2014/main" val="427527921"/>
                  </a:ext>
                </a:extLst>
              </a:tr>
              <a:tr h="627736">
                <a:tc>
                  <a:txBody>
                    <a:bodyPr/>
                    <a:lstStyle/>
                    <a:p>
                      <a:pPr>
                        <a:buNone/>
                      </a:pPr>
                      <a:r>
                        <a:rPr lang="en-US" sz="1000" b="1"/>
                        <a:t>Performance Feedback (Basic)</a:t>
                      </a:r>
                      <a:endParaRPr lang="en-US" sz="1000"/>
                    </a:p>
                  </a:txBody>
                  <a:tcPr marL="43791" marR="43791" marT="21896" marB="21896" anchor="ctr"/>
                </a:tc>
                <a:tc>
                  <a:txBody>
                    <a:bodyPr/>
                    <a:lstStyle/>
                    <a:p>
                      <a:pPr>
                        <a:buNone/>
                      </a:pPr>
                      <a:r>
                        <a:rPr lang="en-US" sz="1000"/>
                        <a:t>Score based on time + cone impacts</a:t>
                      </a:r>
                    </a:p>
                  </a:txBody>
                  <a:tcPr marL="43791" marR="43791" marT="21896" marB="21896" anchor="ctr"/>
                </a:tc>
                <a:tc>
                  <a:txBody>
                    <a:bodyPr/>
                    <a:lstStyle/>
                    <a:p>
                      <a:pPr>
                        <a:buNone/>
                      </a:pPr>
                      <a:r>
                        <a:rPr lang="en-US" sz="1000"/>
                        <a:t>✓</a:t>
                      </a:r>
                    </a:p>
                  </a:txBody>
                  <a:tcPr marL="43791" marR="43791" marT="21896" marB="21896" anchor="ctr"/>
                </a:tc>
                <a:tc>
                  <a:txBody>
                    <a:bodyPr/>
                    <a:lstStyle/>
                    <a:p>
                      <a:pPr>
                        <a:buNone/>
                      </a:pPr>
                      <a:r>
                        <a:rPr lang="en-US" sz="1000"/>
                        <a:t>Requested and valued for competition</a:t>
                      </a:r>
                    </a:p>
                  </a:txBody>
                  <a:tcPr marL="43791" marR="43791" marT="21896" marB="21896" anchor="ctr"/>
                </a:tc>
                <a:tc>
                  <a:txBody>
                    <a:bodyPr/>
                    <a:lstStyle/>
                    <a:p>
                      <a:pPr>
                        <a:buNone/>
                      </a:pPr>
                      <a:endParaRPr lang="en-US" sz="1000"/>
                    </a:p>
                  </a:txBody>
                  <a:tcPr marL="43791" marR="43791" marT="21896" marB="21896" anchor="ctr"/>
                </a:tc>
                <a:tc>
                  <a:txBody>
                    <a:bodyPr/>
                    <a:lstStyle/>
                    <a:p>
                      <a:pPr>
                        <a:buNone/>
                      </a:pPr>
                      <a:endParaRPr lang="en-US" sz="1000" dirty="0"/>
                    </a:p>
                  </a:txBody>
                  <a:tcPr marL="43791" marR="43791" marT="21896" marB="21896" anchor="ctr"/>
                </a:tc>
                <a:extLst>
                  <a:ext uri="{0D108BD9-81ED-4DB2-BD59-A6C34878D82A}">
                    <a16:rowId xmlns:a16="http://schemas.microsoft.com/office/drawing/2014/main" val="1501832929"/>
                  </a:ext>
                </a:extLst>
              </a:tr>
            </a:tbl>
          </a:graphicData>
        </a:graphic>
      </p:graphicFrame>
    </p:spTree>
    <p:extLst>
      <p:ext uri="{BB962C8B-B14F-4D97-AF65-F5344CB8AC3E}">
        <p14:creationId xmlns:p14="http://schemas.microsoft.com/office/powerpoint/2010/main" val="609184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EE7E1-0017-FEEC-022E-080BF069EED7}"/>
            </a:ext>
          </a:extLst>
        </p:cNvPr>
        <p:cNvGrpSpPr/>
        <p:nvPr/>
      </p:nvGrpSpPr>
      <p:grpSpPr>
        <a:xfrm>
          <a:off x="0" y="0"/>
          <a:ext cx="0" cy="0"/>
          <a:chOff x="0" y="0"/>
          <a:chExt cx="0" cy="0"/>
        </a:xfrm>
      </p:grpSpPr>
      <p:sp>
        <p:nvSpPr>
          <p:cNvPr id="2" name="Project Title Placeholder">
            <a:extLst>
              <a:ext uri="{FF2B5EF4-FFF2-40B4-BE49-F238E27FC236}">
                <a16:creationId xmlns:a16="http://schemas.microsoft.com/office/drawing/2014/main" id="{CAA3A60C-9E74-01D3-F593-E0E580B6B21B}"/>
              </a:ext>
            </a:extLst>
          </p:cNvPr>
          <p:cNvSpPr txBox="1"/>
          <p:nvPr/>
        </p:nvSpPr>
        <p:spPr>
          <a:xfrm>
            <a:off x="361571" y="1358063"/>
            <a:ext cx="6153150" cy="251739"/>
          </a:xfrm>
          <a:prstGeom prst="rect">
            <a:avLst/>
          </a:prstGeom>
        </p:spPr>
        <p:txBody>
          <a:bodyPr lIns="0" rtlCol="0">
            <a:normAutofit/>
          </a:bodyPr>
          <a:lstStyle/>
          <a:p>
            <a:pPr algn="ctr" defTabSz="685800">
              <a:lnSpc>
                <a:spcPct val="90000"/>
              </a:lnSpc>
              <a:spcBef>
                <a:spcPts val="750"/>
              </a:spcBef>
              <a:defRPr/>
            </a:pPr>
            <a:r>
              <a:rPr lang="id-ID" sz="1100" kern="1200" cap="all" spc="300">
                <a:solidFill>
                  <a:schemeClr val="bg1">
                    <a:lumMod val="50000"/>
                  </a:schemeClr>
                </a:solidFill>
                <a:latin typeface="Lato" panose="020F0502020204030203" pitchFamily="34" charset="0"/>
                <a:ea typeface="+mn-ea"/>
                <a:cs typeface="Lato" panose="020F0502020204030203" pitchFamily="34" charset="0"/>
              </a:rPr>
              <a:t>[PROJECT]</a:t>
            </a:r>
          </a:p>
        </p:txBody>
      </p:sp>
      <p:sp>
        <p:nvSpPr>
          <p:cNvPr id="27" name="Title">
            <a:extLst>
              <a:ext uri="{FF2B5EF4-FFF2-40B4-BE49-F238E27FC236}">
                <a16:creationId xmlns:a16="http://schemas.microsoft.com/office/drawing/2014/main" id="{3F9EC040-F243-BA65-DD1B-55CE051BD4D4}"/>
              </a:ext>
            </a:extLst>
          </p:cNvPr>
          <p:cNvSpPr>
            <a:spLocks noGrp="1"/>
          </p:cNvSpPr>
          <p:nvPr>
            <p:ph type="title"/>
          </p:nvPr>
        </p:nvSpPr>
        <p:spPr>
          <a:xfrm>
            <a:off x="361950" y="943841"/>
            <a:ext cx="6153150" cy="414222"/>
          </a:xfrm>
        </p:spPr>
        <p:txBody>
          <a:bodyPr lIns="0" tIns="0" rIns="0" bIns="0">
            <a:normAutofit/>
          </a:bodyPr>
          <a:lstStyle/>
          <a:p>
            <a:r>
              <a:rPr lang="id-ID" sz="1800" b="0" kern="1200" cap="all" dirty="0">
                <a:latin typeface="Lato Black" panose="020F0502020204030203" pitchFamily="34" charset="0"/>
                <a:ea typeface="+mj-ea"/>
                <a:cs typeface="Lato Black" panose="020F0502020204030203" pitchFamily="34" charset="0"/>
              </a:rPr>
              <a:t>scope &amp; ROM  </a:t>
            </a:r>
            <a:r>
              <a:rPr lang="en-US" sz="1800" b="0" kern="1200" cap="all" dirty="0">
                <a:latin typeface="Lato Black" panose="020F0502020204030203" pitchFamily="34" charset="0"/>
                <a:ea typeface="+mj-ea"/>
                <a:cs typeface="Lato Black" panose="020F0502020204030203" pitchFamily="34" charset="0"/>
              </a:rPr>
              <a:t>“Nice to have” and Later  mentions</a:t>
            </a:r>
            <a:endParaRPr lang="id-ID" b="0" kern="1200" cap="all" dirty="0">
              <a:latin typeface="Lato Black" panose="020F0502020204030203" pitchFamily="34" charset="0"/>
              <a:ea typeface="+mj-ea"/>
              <a:cs typeface="Lato Black" panose="020F0502020204030203" pitchFamily="34" charset="0"/>
            </a:endParaRPr>
          </a:p>
        </p:txBody>
      </p:sp>
      <p:graphicFrame>
        <p:nvGraphicFramePr>
          <p:cNvPr id="4" name="Table 3">
            <a:extLst>
              <a:ext uri="{FF2B5EF4-FFF2-40B4-BE49-F238E27FC236}">
                <a16:creationId xmlns:a16="http://schemas.microsoft.com/office/drawing/2014/main" id="{CFE1CEF5-42D1-C534-5DD5-282CCEE77A62}"/>
              </a:ext>
            </a:extLst>
          </p:cNvPr>
          <p:cNvGraphicFramePr>
            <a:graphicFrameLocks noGrp="1"/>
          </p:cNvGraphicFramePr>
          <p:nvPr>
            <p:extLst>
              <p:ext uri="{D42A27DB-BD31-4B8C-83A1-F6EECF244321}">
                <p14:modId xmlns:p14="http://schemas.microsoft.com/office/powerpoint/2010/main" val="1855796312"/>
              </p:ext>
            </p:extLst>
          </p:nvPr>
        </p:nvGraphicFramePr>
        <p:xfrm>
          <a:off x="361571" y="2024024"/>
          <a:ext cx="6153153" cy="2831345"/>
        </p:xfrm>
        <a:graphic>
          <a:graphicData uri="http://schemas.openxmlformats.org/drawingml/2006/table">
            <a:tbl>
              <a:tblPr>
                <a:tableStyleId>{5C22544A-7EE6-4342-B048-85BDC9FD1C3A}</a:tableStyleId>
              </a:tblPr>
              <a:tblGrid>
                <a:gridCol w="1301641">
                  <a:extLst>
                    <a:ext uri="{9D8B030D-6E8A-4147-A177-3AD203B41FA5}">
                      <a16:colId xmlns:a16="http://schemas.microsoft.com/office/drawing/2014/main" val="3972227160"/>
                    </a:ext>
                  </a:extLst>
                </a:gridCol>
                <a:gridCol w="1183067">
                  <a:extLst>
                    <a:ext uri="{9D8B030D-6E8A-4147-A177-3AD203B41FA5}">
                      <a16:colId xmlns:a16="http://schemas.microsoft.com/office/drawing/2014/main" val="665316047"/>
                    </a:ext>
                  </a:extLst>
                </a:gridCol>
                <a:gridCol w="970971">
                  <a:extLst>
                    <a:ext uri="{9D8B030D-6E8A-4147-A177-3AD203B41FA5}">
                      <a16:colId xmlns:a16="http://schemas.microsoft.com/office/drawing/2014/main" val="1182120086"/>
                    </a:ext>
                  </a:extLst>
                </a:gridCol>
                <a:gridCol w="1269910">
                  <a:extLst>
                    <a:ext uri="{9D8B030D-6E8A-4147-A177-3AD203B41FA5}">
                      <a16:colId xmlns:a16="http://schemas.microsoft.com/office/drawing/2014/main" val="472031713"/>
                    </a:ext>
                  </a:extLst>
                </a:gridCol>
                <a:gridCol w="718792">
                  <a:extLst>
                    <a:ext uri="{9D8B030D-6E8A-4147-A177-3AD203B41FA5}">
                      <a16:colId xmlns:a16="http://schemas.microsoft.com/office/drawing/2014/main" val="288336097"/>
                    </a:ext>
                  </a:extLst>
                </a:gridCol>
                <a:gridCol w="708772">
                  <a:extLst>
                    <a:ext uri="{9D8B030D-6E8A-4147-A177-3AD203B41FA5}">
                      <a16:colId xmlns:a16="http://schemas.microsoft.com/office/drawing/2014/main" val="2959758450"/>
                    </a:ext>
                  </a:extLst>
                </a:gridCol>
              </a:tblGrid>
              <a:tr h="551519">
                <a:tc>
                  <a:txBody>
                    <a:bodyPr/>
                    <a:lstStyle/>
                    <a:p>
                      <a:pPr>
                        <a:buNone/>
                      </a:pPr>
                      <a:r>
                        <a:rPr lang="en-US" sz="1400" dirty="0"/>
                        <a:t>Feature </a:t>
                      </a:r>
                    </a:p>
                  </a:txBody>
                  <a:tcPr marL="96195" marR="96195" marT="48098" marB="48098" anchor="ctr"/>
                </a:tc>
                <a:tc>
                  <a:txBody>
                    <a:bodyPr/>
                    <a:lstStyle/>
                    <a:p>
                      <a:pPr>
                        <a:buNone/>
                      </a:pPr>
                      <a:r>
                        <a:rPr lang="en-US" sz="1400"/>
                        <a:t>Description</a:t>
                      </a:r>
                    </a:p>
                  </a:txBody>
                  <a:tcPr marL="96195" marR="96195" marT="48098" marB="48098" anchor="ctr"/>
                </a:tc>
                <a:tc>
                  <a:txBody>
                    <a:bodyPr/>
                    <a:lstStyle/>
                    <a:p>
                      <a:pPr>
                        <a:buNone/>
                      </a:pPr>
                      <a:r>
                        <a:rPr lang="en-US" sz="1400"/>
                        <a:t>Included</a:t>
                      </a:r>
                    </a:p>
                  </a:txBody>
                  <a:tcPr marL="96195" marR="96195" marT="48098" marB="48098" anchor="ctr"/>
                </a:tc>
                <a:tc>
                  <a:txBody>
                    <a:bodyPr/>
                    <a:lstStyle/>
                    <a:p>
                      <a:pPr>
                        <a:buNone/>
                      </a:pPr>
                      <a:r>
                        <a:rPr lang="en-US" sz="1400"/>
                        <a:t>Notes / Adjustments</a:t>
                      </a:r>
                    </a:p>
                  </a:txBody>
                  <a:tcPr marL="96195" marR="96195" marT="48098" marB="48098" anchor="ctr"/>
                </a:tc>
                <a:tc>
                  <a:txBody>
                    <a:bodyPr/>
                    <a:lstStyle/>
                    <a:p>
                      <a:pPr>
                        <a:buNone/>
                      </a:pPr>
                      <a:r>
                        <a:rPr lang="en-US" sz="1400"/>
                        <a:t>ROM Price</a:t>
                      </a:r>
                    </a:p>
                  </a:txBody>
                  <a:tcPr marL="96195" marR="96195" marT="48098" marB="48098" anchor="ctr"/>
                </a:tc>
                <a:tc>
                  <a:txBody>
                    <a:bodyPr/>
                    <a:lstStyle/>
                    <a:p>
                      <a:pPr>
                        <a:buNone/>
                      </a:pPr>
                      <a:r>
                        <a:rPr lang="en-US" sz="1400"/>
                        <a:t>Final Price</a:t>
                      </a:r>
                    </a:p>
                  </a:txBody>
                  <a:tcPr marL="96195" marR="96195" marT="48098" marB="48098" anchor="ctr"/>
                </a:tc>
                <a:extLst>
                  <a:ext uri="{0D108BD9-81ED-4DB2-BD59-A6C34878D82A}">
                    <a16:rowId xmlns:a16="http://schemas.microsoft.com/office/drawing/2014/main" val="3492597502"/>
                  </a:ext>
                </a:extLst>
              </a:tr>
              <a:tr h="968365">
                <a:tc>
                  <a:txBody>
                    <a:bodyPr/>
                    <a:lstStyle/>
                    <a:p>
                      <a:pPr>
                        <a:buNone/>
                      </a:pPr>
                      <a:r>
                        <a:rPr lang="en-US" sz="1400"/>
                        <a:t>Additional Cone Courses</a:t>
                      </a:r>
                    </a:p>
                  </a:txBody>
                  <a:tcPr marL="96195" marR="96195" marT="48098" marB="48098" anchor="ctr"/>
                </a:tc>
                <a:tc>
                  <a:txBody>
                    <a:bodyPr/>
                    <a:lstStyle/>
                    <a:p>
                      <a:pPr>
                        <a:buNone/>
                      </a:pPr>
                      <a:r>
                        <a:rPr lang="en-US" sz="1400"/>
                        <a:t>Expand to multiple preset layouts</a:t>
                      </a:r>
                    </a:p>
                  </a:txBody>
                  <a:tcPr marL="96195" marR="96195" marT="48098" marB="48098" anchor="ctr"/>
                </a:tc>
                <a:tc>
                  <a:txBody>
                    <a:bodyPr/>
                    <a:lstStyle/>
                    <a:p>
                      <a:pPr>
                        <a:buNone/>
                      </a:pPr>
                      <a:r>
                        <a:rPr lang="en-US" sz="1400"/>
                        <a:t>Optional</a:t>
                      </a:r>
                    </a:p>
                  </a:txBody>
                  <a:tcPr marL="96195" marR="96195" marT="48098" marB="48098" anchor="ctr"/>
                </a:tc>
                <a:tc>
                  <a:txBody>
                    <a:bodyPr/>
                    <a:lstStyle/>
                    <a:p>
                      <a:pPr>
                        <a:buNone/>
                      </a:pPr>
                      <a:r>
                        <a:rPr lang="en-US" sz="1400"/>
                        <a:t>Mentioned: up to ~12, but flexible</a:t>
                      </a:r>
                    </a:p>
                  </a:txBody>
                  <a:tcPr marL="96195" marR="96195" marT="48098" marB="48098" anchor="ctr"/>
                </a:tc>
                <a:tc>
                  <a:txBody>
                    <a:bodyPr/>
                    <a:lstStyle/>
                    <a:p>
                      <a:pPr>
                        <a:buNone/>
                      </a:pPr>
                      <a:endParaRPr lang="en-US" sz="1400"/>
                    </a:p>
                  </a:txBody>
                  <a:tcPr marL="96195" marR="96195" marT="48098" marB="48098" anchor="ctr"/>
                </a:tc>
                <a:tc>
                  <a:txBody>
                    <a:bodyPr/>
                    <a:lstStyle/>
                    <a:p>
                      <a:pPr>
                        <a:buNone/>
                      </a:pPr>
                      <a:endParaRPr lang="en-US" sz="1400"/>
                    </a:p>
                  </a:txBody>
                  <a:tcPr marL="96195" marR="96195" marT="48098" marB="48098" anchor="ctr"/>
                </a:tc>
                <a:extLst>
                  <a:ext uri="{0D108BD9-81ED-4DB2-BD59-A6C34878D82A}">
                    <a16:rowId xmlns:a16="http://schemas.microsoft.com/office/drawing/2014/main" val="961460401"/>
                  </a:ext>
                </a:extLst>
              </a:tr>
              <a:tr h="759942">
                <a:tc>
                  <a:txBody>
                    <a:bodyPr/>
                    <a:lstStyle/>
                    <a:p>
                      <a:pPr>
                        <a:buNone/>
                      </a:pPr>
                      <a:r>
                        <a:rPr lang="en-US" sz="1400"/>
                        <a:t>Multiple Camera Views</a:t>
                      </a:r>
                    </a:p>
                  </a:txBody>
                  <a:tcPr marL="96195" marR="96195" marT="48098" marB="48098" anchor="ctr"/>
                </a:tc>
                <a:tc>
                  <a:txBody>
                    <a:bodyPr/>
                    <a:lstStyle/>
                    <a:p>
                      <a:pPr>
                        <a:buNone/>
                      </a:pPr>
                      <a:r>
                        <a:rPr lang="en-US" sz="1400"/>
                        <a:t>Side, front, top-down</a:t>
                      </a:r>
                    </a:p>
                  </a:txBody>
                  <a:tcPr marL="96195" marR="96195" marT="48098" marB="48098" anchor="ctr"/>
                </a:tc>
                <a:tc>
                  <a:txBody>
                    <a:bodyPr/>
                    <a:lstStyle/>
                    <a:p>
                      <a:pPr>
                        <a:buNone/>
                      </a:pPr>
                      <a:r>
                        <a:rPr lang="en-US" sz="1400"/>
                        <a:t>Optional</a:t>
                      </a:r>
                    </a:p>
                  </a:txBody>
                  <a:tcPr marL="96195" marR="96195" marT="48098" marB="48098" anchor="ctr"/>
                </a:tc>
                <a:tc>
                  <a:txBody>
                    <a:bodyPr/>
                    <a:lstStyle/>
                    <a:p>
                      <a:pPr>
                        <a:buNone/>
                      </a:pPr>
                      <a:r>
                        <a:rPr lang="en-US" sz="1400"/>
                        <a:t>Client said cost-dependent</a:t>
                      </a:r>
                    </a:p>
                  </a:txBody>
                  <a:tcPr marL="96195" marR="96195" marT="48098" marB="48098" anchor="ctr"/>
                </a:tc>
                <a:tc>
                  <a:txBody>
                    <a:bodyPr/>
                    <a:lstStyle/>
                    <a:p>
                      <a:pPr>
                        <a:buNone/>
                      </a:pPr>
                      <a:endParaRPr lang="en-US" sz="1400"/>
                    </a:p>
                  </a:txBody>
                  <a:tcPr marL="96195" marR="96195" marT="48098" marB="48098" anchor="ctr"/>
                </a:tc>
                <a:tc>
                  <a:txBody>
                    <a:bodyPr/>
                    <a:lstStyle/>
                    <a:p>
                      <a:pPr>
                        <a:buNone/>
                      </a:pPr>
                      <a:endParaRPr lang="en-US" sz="1400"/>
                    </a:p>
                  </a:txBody>
                  <a:tcPr marL="96195" marR="96195" marT="48098" marB="48098" anchor="ctr"/>
                </a:tc>
                <a:extLst>
                  <a:ext uri="{0D108BD9-81ED-4DB2-BD59-A6C34878D82A}">
                    <a16:rowId xmlns:a16="http://schemas.microsoft.com/office/drawing/2014/main" val="4112529248"/>
                  </a:ext>
                </a:extLst>
              </a:tr>
              <a:tr h="551519">
                <a:tc>
                  <a:txBody>
                    <a:bodyPr/>
                    <a:lstStyle/>
                    <a:p>
                      <a:pPr>
                        <a:buNone/>
                      </a:pPr>
                      <a:r>
                        <a:rPr lang="en-US" sz="1400"/>
                        <a:t>Leaderboard System</a:t>
                      </a:r>
                    </a:p>
                  </a:txBody>
                  <a:tcPr marL="96195" marR="96195" marT="48098" marB="48098" anchor="ctr"/>
                </a:tc>
                <a:tc>
                  <a:txBody>
                    <a:bodyPr/>
                    <a:lstStyle/>
                    <a:p>
                      <a:pPr>
                        <a:buNone/>
                      </a:pPr>
                      <a:r>
                        <a:rPr lang="en-US" sz="1400"/>
                        <a:t>High score tracking</a:t>
                      </a:r>
                    </a:p>
                  </a:txBody>
                  <a:tcPr marL="96195" marR="96195" marT="48098" marB="48098" anchor="ctr"/>
                </a:tc>
                <a:tc>
                  <a:txBody>
                    <a:bodyPr/>
                    <a:lstStyle/>
                    <a:p>
                      <a:pPr>
                        <a:buNone/>
                      </a:pPr>
                      <a:r>
                        <a:rPr lang="en-US" sz="1400"/>
                        <a:t>Optional</a:t>
                      </a:r>
                    </a:p>
                  </a:txBody>
                  <a:tcPr marL="96195" marR="96195" marT="48098" marB="48098" anchor="ctr"/>
                </a:tc>
                <a:tc>
                  <a:txBody>
                    <a:bodyPr/>
                    <a:lstStyle/>
                    <a:p>
                      <a:pPr>
                        <a:buNone/>
                      </a:pPr>
                      <a:r>
                        <a:rPr lang="en-US" sz="1400"/>
                        <a:t>Suggested during call</a:t>
                      </a:r>
                    </a:p>
                  </a:txBody>
                  <a:tcPr marL="96195" marR="96195" marT="48098" marB="48098" anchor="ctr"/>
                </a:tc>
                <a:tc>
                  <a:txBody>
                    <a:bodyPr/>
                    <a:lstStyle/>
                    <a:p>
                      <a:pPr>
                        <a:buNone/>
                      </a:pPr>
                      <a:endParaRPr lang="en-US" sz="1400"/>
                    </a:p>
                  </a:txBody>
                  <a:tcPr marL="96195" marR="96195" marT="48098" marB="48098" anchor="ctr"/>
                </a:tc>
                <a:tc>
                  <a:txBody>
                    <a:bodyPr/>
                    <a:lstStyle/>
                    <a:p>
                      <a:pPr>
                        <a:buNone/>
                      </a:pPr>
                      <a:endParaRPr lang="en-US" sz="1400" dirty="0"/>
                    </a:p>
                  </a:txBody>
                  <a:tcPr marL="96195" marR="96195" marT="48098" marB="48098" anchor="ctr"/>
                </a:tc>
                <a:extLst>
                  <a:ext uri="{0D108BD9-81ED-4DB2-BD59-A6C34878D82A}">
                    <a16:rowId xmlns:a16="http://schemas.microsoft.com/office/drawing/2014/main" val="2411470677"/>
                  </a:ext>
                </a:extLst>
              </a:tr>
            </a:tbl>
          </a:graphicData>
        </a:graphic>
      </p:graphicFrame>
      <p:graphicFrame>
        <p:nvGraphicFramePr>
          <p:cNvPr id="5" name="Table 4">
            <a:extLst>
              <a:ext uri="{FF2B5EF4-FFF2-40B4-BE49-F238E27FC236}">
                <a16:creationId xmlns:a16="http://schemas.microsoft.com/office/drawing/2014/main" id="{A3BCC34F-29A7-D5D0-0B6D-10F6064F66E2}"/>
              </a:ext>
            </a:extLst>
          </p:cNvPr>
          <p:cNvGraphicFramePr>
            <a:graphicFrameLocks noGrp="1"/>
          </p:cNvGraphicFramePr>
          <p:nvPr>
            <p:extLst>
              <p:ext uri="{D42A27DB-BD31-4B8C-83A1-F6EECF244321}">
                <p14:modId xmlns:p14="http://schemas.microsoft.com/office/powerpoint/2010/main" val="2385115415"/>
              </p:ext>
            </p:extLst>
          </p:nvPr>
        </p:nvGraphicFramePr>
        <p:xfrm>
          <a:off x="471489" y="5521330"/>
          <a:ext cx="5915022" cy="3040380"/>
        </p:xfrm>
        <a:graphic>
          <a:graphicData uri="http://schemas.openxmlformats.org/drawingml/2006/table">
            <a:tbl>
              <a:tblPr>
                <a:tableStyleId>{3C2FFA5D-87B4-456A-9821-1D502468CF0F}</a:tableStyleId>
              </a:tblPr>
              <a:tblGrid>
                <a:gridCol w="985837">
                  <a:extLst>
                    <a:ext uri="{9D8B030D-6E8A-4147-A177-3AD203B41FA5}">
                      <a16:colId xmlns:a16="http://schemas.microsoft.com/office/drawing/2014/main" val="1109421709"/>
                    </a:ext>
                  </a:extLst>
                </a:gridCol>
                <a:gridCol w="985837">
                  <a:extLst>
                    <a:ext uri="{9D8B030D-6E8A-4147-A177-3AD203B41FA5}">
                      <a16:colId xmlns:a16="http://schemas.microsoft.com/office/drawing/2014/main" val="953221182"/>
                    </a:ext>
                  </a:extLst>
                </a:gridCol>
                <a:gridCol w="985837">
                  <a:extLst>
                    <a:ext uri="{9D8B030D-6E8A-4147-A177-3AD203B41FA5}">
                      <a16:colId xmlns:a16="http://schemas.microsoft.com/office/drawing/2014/main" val="1305007286"/>
                    </a:ext>
                  </a:extLst>
                </a:gridCol>
                <a:gridCol w="985837">
                  <a:extLst>
                    <a:ext uri="{9D8B030D-6E8A-4147-A177-3AD203B41FA5}">
                      <a16:colId xmlns:a16="http://schemas.microsoft.com/office/drawing/2014/main" val="2627666753"/>
                    </a:ext>
                  </a:extLst>
                </a:gridCol>
                <a:gridCol w="985837">
                  <a:extLst>
                    <a:ext uri="{9D8B030D-6E8A-4147-A177-3AD203B41FA5}">
                      <a16:colId xmlns:a16="http://schemas.microsoft.com/office/drawing/2014/main" val="2718761760"/>
                    </a:ext>
                  </a:extLst>
                </a:gridCol>
                <a:gridCol w="985837">
                  <a:extLst>
                    <a:ext uri="{9D8B030D-6E8A-4147-A177-3AD203B41FA5}">
                      <a16:colId xmlns:a16="http://schemas.microsoft.com/office/drawing/2014/main" val="2038615859"/>
                    </a:ext>
                  </a:extLst>
                </a:gridCol>
              </a:tblGrid>
              <a:tr h="708660">
                <a:tc>
                  <a:txBody>
                    <a:bodyPr/>
                    <a:lstStyle/>
                    <a:p>
                      <a:pPr>
                        <a:buNone/>
                      </a:pPr>
                      <a:r>
                        <a:rPr lang="en-US" sz="1300"/>
                        <a:t>Feature</a:t>
                      </a:r>
                    </a:p>
                  </a:txBody>
                  <a:tcPr anchor="ctr"/>
                </a:tc>
                <a:tc>
                  <a:txBody>
                    <a:bodyPr/>
                    <a:lstStyle/>
                    <a:p>
                      <a:pPr>
                        <a:buNone/>
                      </a:pPr>
                      <a:r>
                        <a:rPr lang="en-US" sz="1300"/>
                        <a:t>Description</a:t>
                      </a:r>
                    </a:p>
                  </a:txBody>
                  <a:tcPr anchor="ctr"/>
                </a:tc>
                <a:tc>
                  <a:txBody>
                    <a:bodyPr/>
                    <a:lstStyle/>
                    <a:p>
                      <a:pPr>
                        <a:buNone/>
                      </a:pPr>
                      <a:r>
                        <a:rPr lang="en-US" sz="1300" dirty="0"/>
                        <a:t>Included</a:t>
                      </a:r>
                    </a:p>
                  </a:txBody>
                  <a:tcPr anchor="ctr"/>
                </a:tc>
                <a:tc>
                  <a:txBody>
                    <a:bodyPr/>
                    <a:lstStyle/>
                    <a:p>
                      <a:pPr>
                        <a:buNone/>
                      </a:pPr>
                      <a:r>
                        <a:rPr lang="en-US" sz="1300"/>
                        <a:t>Notes / Adjustments</a:t>
                      </a:r>
                    </a:p>
                  </a:txBody>
                  <a:tcPr anchor="ctr"/>
                </a:tc>
                <a:tc>
                  <a:txBody>
                    <a:bodyPr/>
                    <a:lstStyle/>
                    <a:p>
                      <a:pPr>
                        <a:buNone/>
                      </a:pPr>
                      <a:r>
                        <a:rPr lang="en-US" sz="1300"/>
                        <a:t>ROM Price</a:t>
                      </a:r>
                    </a:p>
                  </a:txBody>
                  <a:tcPr anchor="ctr"/>
                </a:tc>
                <a:tc>
                  <a:txBody>
                    <a:bodyPr/>
                    <a:lstStyle/>
                    <a:p>
                      <a:pPr>
                        <a:buNone/>
                      </a:pPr>
                      <a:r>
                        <a:rPr lang="en-US" sz="1300"/>
                        <a:t>Final Price</a:t>
                      </a:r>
                    </a:p>
                  </a:txBody>
                  <a:tcPr anchor="ctr"/>
                </a:tc>
                <a:extLst>
                  <a:ext uri="{0D108BD9-81ED-4DB2-BD59-A6C34878D82A}">
                    <a16:rowId xmlns:a16="http://schemas.microsoft.com/office/drawing/2014/main" val="2886648045"/>
                  </a:ext>
                </a:extLst>
              </a:tr>
              <a:tr h="708660">
                <a:tc>
                  <a:txBody>
                    <a:bodyPr/>
                    <a:lstStyle/>
                    <a:p>
                      <a:pPr>
                        <a:buNone/>
                      </a:pPr>
                      <a:r>
                        <a:rPr lang="en-US" sz="1300"/>
                        <a:t>Recovery Scenarios</a:t>
                      </a:r>
                    </a:p>
                  </a:txBody>
                  <a:tcPr anchor="ctr"/>
                </a:tc>
                <a:tc>
                  <a:txBody>
                    <a:bodyPr/>
                    <a:lstStyle/>
                    <a:p>
                      <a:pPr>
                        <a:buNone/>
                      </a:pPr>
                      <a:r>
                        <a:rPr lang="en-US" sz="1300"/>
                        <a:t>Simulated rollover training</a:t>
                      </a:r>
                    </a:p>
                  </a:txBody>
                  <a:tcPr anchor="ctr"/>
                </a:tc>
                <a:tc>
                  <a:txBody>
                    <a:bodyPr/>
                    <a:lstStyle/>
                    <a:p>
                      <a:pPr>
                        <a:buNone/>
                      </a:pPr>
                      <a:r>
                        <a:rPr lang="en-US" sz="1300"/>
                        <a:t>Future</a:t>
                      </a:r>
                    </a:p>
                  </a:txBody>
                  <a:tcPr anchor="ctr"/>
                </a:tc>
                <a:tc>
                  <a:txBody>
                    <a:bodyPr/>
                    <a:lstStyle/>
                    <a:p>
                      <a:pPr>
                        <a:buNone/>
                      </a:pPr>
                      <a:r>
                        <a:rPr lang="en-US" sz="1300"/>
                        <a:t>Mentioned as next phase</a:t>
                      </a:r>
                    </a:p>
                  </a:txBody>
                  <a:tcPr anchor="ctr"/>
                </a:tc>
                <a:tc>
                  <a:txBody>
                    <a:bodyPr/>
                    <a:lstStyle/>
                    <a:p>
                      <a:pPr>
                        <a:buNone/>
                      </a:pPr>
                      <a:endParaRPr lang="en-US" sz="1300"/>
                    </a:p>
                  </a:txBody>
                  <a:tcPr anchor="ctr"/>
                </a:tc>
                <a:tc>
                  <a:txBody>
                    <a:bodyPr/>
                    <a:lstStyle/>
                    <a:p>
                      <a:pPr>
                        <a:buNone/>
                      </a:pPr>
                      <a:endParaRPr lang="en-US" sz="1300"/>
                    </a:p>
                  </a:txBody>
                  <a:tcPr anchor="ctr"/>
                </a:tc>
                <a:extLst>
                  <a:ext uri="{0D108BD9-81ED-4DB2-BD59-A6C34878D82A}">
                    <a16:rowId xmlns:a16="http://schemas.microsoft.com/office/drawing/2014/main" val="817168662"/>
                  </a:ext>
                </a:extLst>
              </a:tr>
              <a:tr h="914400">
                <a:tc>
                  <a:txBody>
                    <a:bodyPr/>
                    <a:lstStyle/>
                    <a:p>
                      <a:pPr>
                        <a:buNone/>
                      </a:pPr>
                      <a:r>
                        <a:rPr lang="en-US" sz="1300"/>
                        <a:t>Additional Equipment</a:t>
                      </a:r>
                    </a:p>
                  </a:txBody>
                  <a:tcPr anchor="ctr"/>
                </a:tc>
                <a:tc>
                  <a:txBody>
                    <a:bodyPr/>
                    <a:lstStyle/>
                    <a:p>
                      <a:pPr>
                        <a:buNone/>
                      </a:pPr>
                      <a:r>
                        <a:rPr lang="en-US" sz="1300"/>
                        <a:t>Other truck variants</a:t>
                      </a:r>
                    </a:p>
                  </a:txBody>
                  <a:tcPr anchor="ctr"/>
                </a:tc>
                <a:tc>
                  <a:txBody>
                    <a:bodyPr/>
                    <a:lstStyle/>
                    <a:p>
                      <a:pPr>
                        <a:buNone/>
                      </a:pPr>
                      <a:r>
                        <a:rPr lang="en-US" sz="1300"/>
                        <a:t>Future</a:t>
                      </a:r>
                    </a:p>
                  </a:txBody>
                  <a:tcPr anchor="ctr"/>
                </a:tc>
                <a:tc>
                  <a:txBody>
                    <a:bodyPr/>
                    <a:lstStyle/>
                    <a:p>
                      <a:pPr>
                        <a:buNone/>
                      </a:pPr>
                      <a:r>
                        <a:rPr lang="en-US" sz="1300"/>
                        <a:t>Depends on controller reuse</a:t>
                      </a:r>
                    </a:p>
                  </a:txBody>
                  <a:tcPr anchor="ctr"/>
                </a:tc>
                <a:tc>
                  <a:txBody>
                    <a:bodyPr/>
                    <a:lstStyle/>
                    <a:p>
                      <a:pPr>
                        <a:buNone/>
                      </a:pPr>
                      <a:endParaRPr lang="en-US" sz="1300"/>
                    </a:p>
                  </a:txBody>
                  <a:tcPr anchor="ctr"/>
                </a:tc>
                <a:tc>
                  <a:txBody>
                    <a:bodyPr/>
                    <a:lstStyle/>
                    <a:p>
                      <a:pPr>
                        <a:buNone/>
                      </a:pPr>
                      <a:endParaRPr lang="en-US" sz="1300"/>
                    </a:p>
                  </a:txBody>
                  <a:tcPr anchor="ctr"/>
                </a:tc>
                <a:extLst>
                  <a:ext uri="{0D108BD9-81ED-4DB2-BD59-A6C34878D82A}">
                    <a16:rowId xmlns:a16="http://schemas.microsoft.com/office/drawing/2014/main" val="3524774590"/>
                  </a:ext>
                </a:extLst>
              </a:tr>
              <a:tr h="708660">
                <a:tc>
                  <a:txBody>
                    <a:bodyPr/>
                    <a:lstStyle/>
                    <a:p>
                      <a:pPr>
                        <a:buNone/>
                      </a:pPr>
                      <a:r>
                        <a:rPr lang="en-US" sz="1300"/>
                        <a:t>VR Version</a:t>
                      </a:r>
                    </a:p>
                  </a:txBody>
                  <a:tcPr anchor="ctr"/>
                </a:tc>
                <a:tc>
                  <a:txBody>
                    <a:bodyPr/>
                    <a:lstStyle/>
                    <a:p>
                      <a:pPr>
                        <a:buNone/>
                      </a:pPr>
                      <a:r>
                        <a:rPr lang="en-US" sz="1300"/>
                        <a:t>Immersive training</a:t>
                      </a:r>
                    </a:p>
                  </a:txBody>
                  <a:tcPr anchor="ctr"/>
                </a:tc>
                <a:tc>
                  <a:txBody>
                    <a:bodyPr/>
                    <a:lstStyle/>
                    <a:p>
                      <a:pPr>
                        <a:buNone/>
                      </a:pPr>
                      <a:r>
                        <a:rPr lang="en-US" sz="1300"/>
                        <a:t>Future</a:t>
                      </a:r>
                    </a:p>
                  </a:txBody>
                  <a:tcPr anchor="ctr"/>
                </a:tc>
                <a:tc>
                  <a:txBody>
                    <a:bodyPr/>
                    <a:lstStyle/>
                    <a:p>
                      <a:pPr>
                        <a:buNone/>
                      </a:pPr>
                      <a:r>
                        <a:rPr lang="en-US" sz="1300"/>
                        <a:t>Client intentionally deferring</a:t>
                      </a:r>
                    </a:p>
                  </a:txBody>
                  <a:tcPr anchor="ctr"/>
                </a:tc>
                <a:tc>
                  <a:txBody>
                    <a:bodyPr/>
                    <a:lstStyle/>
                    <a:p>
                      <a:pPr>
                        <a:buNone/>
                      </a:pPr>
                      <a:endParaRPr lang="en-US" sz="1300"/>
                    </a:p>
                  </a:txBody>
                  <a:tcPr anchor="ctr"/>
                </a:tc>
                <a:tc>
                  <a:txBody>
                    <a:bodyPr/>
                    <a:lstStyle/>
                    <a:p>
                      <a:pPr>
                        <a:buNone/>
                      </a:pPr>
                      <a:endParaRPr lang="en-US" sz="1300" dirty="0"/>
                    </a:p>
                  </a:txBody>
                  <a:tcPr anchor="ctr"/>
                </a:tc>
                <a:extLst>
                  <a:ext uri="{0D108BD9-81ED-4DB2-BD59-A6C34878D82A}">
                    <a16:rowId xmlns:a16="http://schemas.microsoft.com/office/drawing/2014/main" val="2657838146"/>
                  </a:ext>
                </a:extLst>
              </a:tr>
            </a:tbl>
          </a:graphicData>
        </a:graphic>
      </p:graphicFrame>
    </p:spTree>
    <p:extLst>
      <p:ext uri="{BB962C8B-B14F-4D97-AF65-F5344CB8AC3E}">
        <p14:creationId xmlns:p14="http://schemas.microsoft.com/office/powerpoint/2010/main" val="1769377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26848" y="5279993"/>
            <a:ext cx="341760" cy="2938240"/>
          </a:xfrm>
          <a:prstGeom prst="rect">
            <a:avLst/>
          </a:prstGeom>
          <a:noFill/>
        </p:spPr>
        <p:txBody>
          <a:bodyPr wrap="none" rtlCol="0">
            <a:spAutoFit/>
          </a:bodyPr>
          <a:lstStyle/>
          <a:p>
            <a:pPr algn="r">
              <a:lnSpc>
                <a:spcPts val="2500"/>
              </a:lnSpc>
            </a:pPr>
            <a:r>
              <a:rPr lang="en-US" sz="1200" b="1">
                <a:ea typeface="Lato SemiBold" panose="020F0502020204030203" pitchFamily="34" charset="0"/>
                <a:cs typeface="Lato SemiBold" panose="020F0502020204030203" pitchFamily="34" charset="0"/>
              </a:rPr>
              <a:t>3</a:t>
            </a:r>
          </a:p>
          <a:p>
            <a:pPr algn="r">
              <a:lnSpc>
                <a:spcPts val="2500"/>
              </a:lnSpc>
            </a:pPr>
            <a:r>
              <a:rPr lang="en-US" sz="1200" b="1">
                <a:ea typeface="Lato SemiBold" panose="020F0502020204030203" pitchFamily="34" charset="0"/>
                <a:cs typeface="Lato SemiBold" panose="020F0502020204030203" pitchFamily="34" charset="0"/>
              </a:rPr>
              <a:t>5</a:t>
            </a:r>
          </a:p>
          <a:p>
            <a:pPr algn="r">
              <a:lnSpc>
                <a:spcPts val="2500"/>
              </a:lnSpc>
            </a:pPr>
            <a:r>
              <a:rPr lang="en-US" sz="1200" b="1">
                <a:ea typeface="Lato SemiBold" panose="020F0502020204030203" pitchFamily="34" charset="0"/>
                <a:cs typeface="Lato SemiBold" panose="020F0502020204030203" pitchFamily="34" charset="0"/>
              </a:rPr>
              <a:t>7</a:t>
            </a:r>
          </a:p>
          <a:p>
            <a:pPr algn="r">
              <a:lnSpc>
                <a:spcPts val="2500"/>
              </a:lnSpc>
            </a:pPr>
            <a:r>
              <a:rPr lang="en-US" sz="1200" b="1">
                <a:ea typeface="Lato SemiBold" panose="020F0502020204030203" pitchFamily="34" charset="0"/>
                <a:cs typeface="Lato SemiBold" panose="020F0502020204030203" pitchFamily="34" charset="0"/>
              </a:rPr>
              <a:t>39</a:t>
            </a:r>
          </a:p>
          <a:p>
            <a:pPr algn="r">
              <a:lnSpc>
                <a:spcPts val="2500"/>
              </a:lnSpc>
            </a:pPr>
            <a:r>
              <a:rPr lang="en-US" sz="1200" b="1">
                <a:ea typeface="Lato SemiBold" panose="020F0502020204030203" pitchFamily="34" charset="0"/>
                <a:cs typeface="Lato SemiBold" panose="020F0502020204030203" pitchFamily="34" charset="0"/>
              </a:rPr>
              <a:t>45</a:t>
            </a:r>
          </a:p>
          <a:p>
            <a:pPr algn="r">
              <a:lnSpc>
                <a:spcPts val="2500"/>
              </a:lnSpc>
            </a:pPr>
            <a:r>
              <a:rPr lang="en-US" sz="1200" b="1">
                <a:ea typeface="Lato SemiBold" panose="020F0502020204030203" pitchFamily="34" charset="0"/>
                <a:cs typeface="Lato SemiBold" panose="020F0502020204030203" pitchFamily="34" charset="0"/>
              </a:rPr>
              <a:t>52</a:t>
            </a:r>
          </a:p>
          <a:p>
            <a:pPr algn="r">
              <a:lnSpc>
                <a:spcPts val="2500"/>
              </a:lnSpc>
            </a:pPr>
            <a:r>
              <a:rPr lang="en-US" sz="1200" b="1">
                <a:ea typeface="Lato SemiBold" panose="020F0502020204030203" pitchFamily="34" charset="0"/>
                <a:cs typeface="Lato SemiBold" panose="020F0502020204030203" pitchFamily="34" charset="0"/>
              </a:rPr>
              <a:t>61</a:t>
            </a:r>
          </a:p>
          <a:p>
            <a:pPr algn="r">
              <a:lnSpc>
                <a:spcPts val="2500"/>
              </a:lnSpc>
            </a:pPr>
            <a:r>
              <a:rPr lang="en-US" sz="1200" b="1">
                <a:ea typeface="Lato SemiBold" panose="020F0502020204030203" pitchFamily="34" charset="0"/>
                <a:cs typeface="Lato SemiBold" panose="020F0502020204030203" pitchFamily="34" charset="0"/>
              </a:rPr>
              <a:t>65</a:t>
            </a:r>
          </a:p>
          <a:p>
            <a:pPr algn="r">
              <a:lnSpc>
                <a:spcPts val="2500"/>
              </a:lnSpc>
            </a:pPr>
            <a:r>
              <a:rPr lang="en-US" sz="1200" b="1">
                <a:ea typeface="Lato SemiBold" panose="020F0502020204030203" pitchFamily="34" charset="0"/>
                <a:cs typeface="Lato SemiBold" panose="020F0502020204030203" pitchFamily="34" charset="0"/>
              </a:rPr>
              <a:t>71</a:t>
            </a: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5" y="5237621"/>
            <a:ext cx="2373438"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Features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Lesson Content</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Price Options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Development Process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580055DB-8DEE-EC15-F7E2-F4133CF01751}"/>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13AD8E68-FD89-ED1E-FF91-AF0D0594FDD3}"/>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3EF77BB3-6157-F3D8-65F0-0ABFB2B852D2}"/>
              </a:ext>
            </a:extLst>
          </p:cNvPr>
          <p:cNvCxnSpPr>
            <a:cxnSpLocks/>
          </p:cNvCxnSpPr>
          <p:nvPr/>
        </p:nvCxnSpPr>
        <p:spPr>
          <a:xfrm>
            <a:off x="2572247" y="8096859"/>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540442" y="7780640"/>
            <a:ext cx="3433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1653871" y="7464421"/>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32D85B72-33AC-4AF9-8097-0122AD162EB5}"/>
              </a:ext>
            </a:extLst>
          </p:cNvPr>
          <p:cNvCxnSpPr>
            <a:cxnSpLocks/>
          </p:cNvCxnSpPr>
          <p:nvPr/>
        </p:nvCxnSpPr>
        <p:spPr>
          <a:xfrm>
            <a:off x="2147880" y="7148202"/>
            <a:ext cx="38256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1653871" y="6831983"/>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755775" y="6515764"/>
            <a:ext cx="421773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812897" y="6199545"/>
            <a:ext cx="416060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618938" y="5883326"/>
            <a:ext cx="435456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974476FE-AB33-40BF-868F-480C5E9526D3}"/>
              </a:ext>
            </a:extLst>
          </p:cNvPr>
          <p:cNvCxnSpPr>
            <a:cxnSpLocks/>
          </p:cNvCxnSpPr>
          <p:nvPr/>
        </p:nvCxnSpPr>
        <p:spPr>
          <a:xfrm>
            <a:off x="1872532" y="5567107"/>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rotWithShape="1">
          <a:blip r:embed="rId4"/>
          <a:srcRect l="16643" t="19418" r="5814" b="3039"/>
          <a:stretch/>
        </p:blipFill>
        <p:spPr>
          <a:xfrm>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l="9418" t="16522" r="9516" b="2412"/>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l="12207" t="14245" r="7823" b="5786"/>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rotWithShape="1">
          <a:blip r:embed="rId9"/>
          <a:srcRect l="10000" t="7975" r="6465" b="8490"/>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a:stretch/>
        </p:blipFill>
        <p:spPr>
          <a:xfrm>
            <a:off x="441325" y="1824039"/>
            <a:ext cx="1314450" cy="1209676"/>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noChangeAspect="1"/>
          </p:cNvPicPr>
          <p:nvPr>
            <p:ph type="pic" sz="quarter" idx="12"/>
          </p:nvPr>
        </p:nvPicPr>
        <p:blipFill>
          <a:blip r:embed="rId12"/>
          <a:srcRect/>
          <a:stretch/>
        </p:blipFill>
        <p:spPr>
          <a:xfrm>
            <a:off x="3587750" y="415926"/>
            <a:ext cx="1312863"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noChangeAspect="1"/>
          </p:cNvPicPr>
          <p:nvPr>
            <p:ph type="pic" sz="quarter" idx="10"/>
          </p:nvPr>
        </p:nvPicPr>
        <p:blipFill>
          <a:blip r:embed="rId14"/>
          <a:srcRect/>
          <a:stretch/>
        </p:blipFill>
        <p:spPr>
          <a:xfrm>
            <a:off x="441325" y="419100"/>
            <a:ext cx="1314450" cy="1209676"/>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grpSp>
        <p:nvGrpSpPr>
          <p:cNvPr id="10" name="LINKS" hidden="1">
            <a:extLst>
              <a:ext uri="{FF2B5EF4-FFF2-40B4-BE49-F238E27FC236}">
                <a16:creationId xmlns:a16="http://schemas.microsoft.com/office/drawing/2014/main" id="{2F04040D-9E7E-63C5-C82E-C88D02238CAB}"/>
              </a:ext>
            </a:extLst>
          </p:cNvPr>
          <p:cNvGrpSpPr/>
          <p:nvPr/>
        </p:nvGrpSpPr>
        <p:grpSpPr>
          <a:xfrm>
            <a:off x="736658" y="5410306"/>
            <a:ext cx="5465359" cy="2762140"/>
            <a:chOff x="736658" y="5411396"/>
            <a:chExt cx="5465359" cy="2510296"/>
          </a:xfrm>
        </p:grpSpPr>
        <p:sp>
          <p:nvSpPr>
            <p:cNvPr id="42" name="Link Appx B">
              <a:hlinkClick r:id="rId15" action="ppaction://hlinksldjump"/>
              <a:extLst>
                <a:ext uri="{FF2B5EF4-FFF2-40B4-BE49-F238E27FC236}">
                  <a16:creationId xmlns:a16="http://schemas.microsoft.com/office/drawing/2014/main" id="{DBFF8BF6-8457-F892-EC39-B8059603316E}"/>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6E4F626A-318E-E395-99D3-B149291EE02B}"/>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0826E98B-2437-7373-AD05-143ABC0B53C9}"/>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04C8AB1D-484B-99F5-2C09-D2A55A20FD86}"/>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A16D6E4B-7DB7-5CCA-7ACE-3C6E5EE46BAB}"/>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754E3F95-B1C2-842B-26F9-111A3E34238F}"/>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C5A3822E-AAFE-0735-1123-EA5CA5A7FF6B}"/>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2" action="ppaction://hlinksldjump"/>
              <a:extLst>
                <a:ext uri="{FF2B5EF4-FFF2-40B4-BE49-F238E27FC236}">
                  <a16:creationId xmlns:a16="http://schemas.microsoft.com/office/drawing/2014/main" id="{EA79B530-056C-A49D-15BC-FE62AC737CEB}"/>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3" action="ppaction://hlinksldjump"/>
              <a:extLst>
                <a:ext uri="{FF2B5EF4-FFF2-40B4-BE49-F238E27FC236}">
                  <a16:creationId xmlns:a16="http://schemas.microsoft.com/office/drawing/2014/main" id="{5C086167-58E2-DFE2-ACC3-1688BE77768C}"/>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Note">
            <a:extLst>
              <a:ext uri="{FF2B5EF4-FFF2-40B4-BE49-F238E27FC236}">
                <a16:creationId xmlns:a16="http://schemas.microsoft.com/office/drawing/2014/main" id="{D31CCD60-EDFB-A983-17E9-7947C12C289A}"/>
              </a:ext>
            </a:extLst>
          </p:cNvPr>
          <p:cNvGrpSpPr/>
          <p:nvPr/>
        </p:nvGrpSpPr>
        <p:grpSpPr>
          <a:xfrm>
            <a:off x="6956899" y="4679044"/>
            <a:ext cx="2155019" cy="3745021"/>
            <a:chOff x="6956899" y="4679044"/>
            <a:chExt cx="2155019" cy="3745021"/>
          </a:xfrm>
        </p:grpSpPr>
        <p:sp>
          <p:nvSpPr>
            <p:cNvPr id="45" name="Gen Note">
              <a:extLst>
                <a:ext uri="{FF2B5EF4-FFF2-40B4-BE49-F238E27FC236}">
                  <a16:creationId xmlns:a16="http://schemas.microsoft.com/office/drawing/2014/main" id="{A190B4AF-8B68-C5E7-9326-3F8BADA0178E}"/>
                </a:ext>
              </a:extLst>
            </p:cNvPr>
            <p:cNvSpPr/>
            <p:nvPr/>
          </p:nvSpPr>
          <p:spPr>
            <a:xfrm>
              <a:off x="6956899" y="4679044"/>
              <a:ext cx="2155019" cy="374502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solidFill>
                  <a:latin typeface="Segoe Print" panose="02000600000000000000" pitchFamily="2" charset="0"/>
                </a:rPr>
                <a:t>New! Invisible links are on top of the item names and page numbers. If you need to turn them off to edit the text, don’t forget to turn them on again. Thanks!</a:t>
              </a:r>
            </a:p>
          </p:txBody>
        </p:sp>
        <p:pic>
          <p:nvPicPr>
            <p:cNvPr id="49" name="Picture 48">
              <a:extLst>
                <a:ext uri="{FF2B5EF4-FFF2-40B4-BE49-F238E27FC236}">
                  <a16:creationId xmlns:a16="http://schemas.microsoft.com/office/drawing/2014/main" id="{BB2C9105-E4C6-AEFF-DAFD-7FB7CEA3717E}"/>
                </a:ext>
              </a:extLst>
            </p:cNvPr>
            <p:cNvPicPr>
              <a:picLocks noChangeAspect="1"/>
            </p:cNvPicPr>
            <p:nvPr/>
          </p:nvPicPr>
          <p:blipFill>
            <a:blip r:embed="rId24"/>
            <a:stretch>
              <a:fillRect/>
            </a:stretch>
          </p:blipFill>
          <p:spPr>
            <a:xfrm>
              <a:off x="7221134" y="6337273"/>
              <a:ext cx="1548685" cy="1722854"/>
            </a:xfrm>
            <a:prstGeom prst="rect">
              <a:avLst/>
            </a:prstGeom>
          </p:spPr>
        </p:pic>
      </p:grpSp>
    </p:spTree>
    <p:extLst>
      <p:ext uri="{BB962C8B-B14F-4D97-AF65-F5344CB8AC3E}">
        <p14:creationId xmlns:p14="http://schemas.microsoft.com/office/powerpoint/2010/main" val="1230131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l="28483" r="14139"/>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743200" cy="2008499"/>
          </a:xfrm>
          <a:prstGeom prst="rect">
            <a:avLst/>
          </a:prstGeom>
        </p:spPr>
        <p:txBody>
          <a:bodyPr wrap="square" lIns="0" rIns="0" anchor="t">
            <a:spAutoFit/>
          </a:bodyPr>
          <a:lstStyle/>
          <a:p>
            <a:pPr lvl="0">
              <a:lnSpc>
                <a:spcPts val="1500"/>
              </a:lnSpc>
              <a:defRPr/>
            </a:pPr>
            <a:r>
              <a:rPr kumimoji="0" lang="en-US" b="1" i="0" u="none" strike="noStrike" kern="1200" cap="none" normalizeH="0" baseline="0" noProof="0" dirty="0">
                <a:ln>
                  <a:noFill/>
                </a:ln>
                <a:solidFill>
                  <a:schemeClr val="tx1">
                    <a:lumMod val="65000"/>
                    <a:lumOff val="35000"/>
                  </a:schemeClr>
                </a:solidFill>
                <a:effectLst/>
                <a:uLnTx/>
                <a:uFillTx/>
                <a:latin typeface="Lato"/>
                <a:ea typeface="+mn-ea"/>
                <a:cs typeface="Calibri"/>
              </a:rPr>
              <a:t>ForgeFX Simulations</a:t>
            </a:r>
            <a:r>
              <a:rPr kumimoji="0" lang="id-ID" b="1" i="0" u="none" strike="noStrike" kern="1200" cap="none" normalizeH="0" baseline="0" noProof="0" dirty="0">
                <a:ln>
                  <a:noFill/>
                </a:ln>
                <a:solidFill>
                  <a:schemeClr val="tx1">
                    <a:lumMod val="65000"/>
                    <a:lumOff val="35000"/>
                  </a:schemeClr>
                </a:solidFill>
                <a:effectLst/>
                <a:uLnTx/>
                <a:uFillTx/>
                <a:latin typeface="Lato"/>
                <a:ea typeface="+mn-ea"/>
                <a:cs typeface="Calibri"/>
              </a:rPr>
              <a:t> </a:t>
            </a:r>
            <a:r>
              <a:rPr lang="en-US" sz="1200" dirty="0"/>
              <a:t>proposes to develop a focused crane control simulator that connects Jerr-Dan’s remote inputs to real-time boom, winch, and load movement in a virtual environment. The initial scope is designed to validate the training value of the concept while providing a scalable foundation for future courses, camera views, scoring features, and recovery-based training modules</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6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800350" cy="1623778"/>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lang="en-US" b="1" dirty="0">
                <a:solidFill>
                  <a:schemeClr val="tx1">
                    <a:lumMod val="65000"/>
                    <a:lumOff val="35000"/>
                  </a:schemeClr>
                </a:solidFill>
                <a:latin typeface="Lato"/>
                <a:cs typeface="Calibri"/>
              </a:rPr>
              <a:t>Jerr-Dan </a:t>
            </a:r>
            <a:r>
              <a:rPr lang="en-US" dirty="0"/>
              <a:t>is </a:t>
            </a:r>
            <a:r>
              <a:rPr lang="en-US" sz="1200" dirty="0"/>
              <a:t>exploring the use of simulation to support its existing operator training program for heavy-duty rotator equipment. The initial goal is to help customers and trainees become more familiar with the feel, timing, and proportional response of Jerr-Dan’s belly-pack remote control system</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kumimoji="0" lang="en-US" sz="1600" b="0" i="0" u="none" kern="1200" cap="none"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65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a:stretch/>
        </p:blipFill>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solidFill>
            <a:schemeClr val="bg1"/>
          </a:solidFill>
        </p:spPr>
        <p:txBody>
          <a:bodyPr/>
          <a:lstStyle/>
          <a:p>
            <a:pPr>
              <a:lnSpc>
                <a:spcPct val="100000"/>
              </a:lnSpc>
              <a:spcBef>
                <a:spcPts val="400"/>
              </a:spcBef>
              <a:spcAft>
                <a:spcPts val="400"/>
              </a:spcAft>
            </a:pPr>
            <a:r>
              <a:rPr lang="en-US" spc="-10" dirty="0"/>
              <a:t>ForgeFX Simulations is excited to propose the development of the (</a:t>
            </a:r>
            <a:r>
              <a:rPr lang="en-US" spc="-10" dirty="0">
                <a:highlight>
                  <a:srgbClr val="FFFF00"/>
                </a:highlight>
              </a:rPr>
              <a:t>company name Operator and Maintenance) </a:t>
            </a:r>
            <a:r>
              <a:rPr lang="en-US" spc="-10" dirty="0"/>
              <a:t>Training Simulator. This simulator will transform MVTA’s approach to workforce development by providing a safe, scalable, and engaging training solution that supports recruitment and long-term skill growth.</a:t>
            </a:r>
          </a:p>
          <a:p>
            <a:pPr marL="0" marR="0" lvl="0" indent="0" algn="l" defTabSz="6858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b="1"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Application Feature Highlights</a:t>
            </a:r>
            <a:endParaRPr kumimoji="0" lang="en-US"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dirty="0"/>
              <a:t>Immersive simulation of </a:t>
            </a:r>
            <a:r>
              <a:rPr lang="en-US" dirty="0">
                <a:highlight>
                  <a:srgbClr val="FFFF00"/>
                </a:highlight>
              </a:rPr>
              <a:t>(equipment) </a:t>
            </a:r>
            <a:r>
              <a:rPr lang="en-US" dirty="0"/>
              <a:t>operation and servicing within lifelike VR environments, delivering engaging hands-on interaction, intuitive controls, and enhanced spatial awareness</a:t>
            </a:r>
            <a:r>
              <a:rPr kumimoji="0" lang="en-US"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t>
            </a:r>
          </a:p>
          <a:p>
            <a:pPr marL="171450" marR="0" lvl="0" indent="-171450" algn="l" defTabSz="685800" rtl="0" eaLnBrk="1" fontAlgn="auto" latinLnBrk="0" hangingPunct="1">
              <a:lnSpc>
                <a:spcPct val="110000"/>
              </a:lnSpc>
              <a:spcBef>
                <a:spcPts val="0"/>
              </a:spcBef>
              <a:spcAft>
                <a:spcPts val="400"/>
              </a:spcAft>
              <a:buClr>
                <a:srgbClr val="F6B104"/>
              </a:buClr>
              <a:buSzPct val="96000"/>
              <a:buFont typeface="Wingdings" panose="05000000000000000000" pitchFamily="2" charset="2"/>
              <a:buChar char="§"/>
              <a:tabLst/>
              <a:defRPr/>
            </a:pPr>
            <a:r>
              <a:rPr kumimoji="0" lang="en-US"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Scenario-based learning experiences that reflect specific job requirements, paired with built-in performance tracking to provide meaningful feedback and measurable progress.</a:t>
            </a:r>
          </a:p>
          <a:p>
            <a:pPr marL="171450" indent="-171450">
              <a:spcBef>
                <a:spcPts val="0"/>
              </a:spcBef>
              <a:spcAft>
                <a:spcPts val="400"/>
              </a:spcAft>
              <a:buClr>
                <a:srgbClr val="F6B104"/>
              </a:buClr>
              <a:buSzPct val="96000"/>
              <a:buFont typeface="Wingdings" panose="05000000000000000000" pitchFamily="2" charset="2"/>
              <a:buChar char="§"/>
              <a:defRPr/>
            </a:pPr>
            <a:r>
              <a:rPr lang="en-US" dirty="0"/>
              <a:t>Optional support for real-world control hardware and wireless headset-only deployments to suit different use cases.</a:t>
            </a:r>
          </a:p>
          <a:p>
            <a:pPr marL="171450" marR="0" lvl="0" indent="-171450" algn="l" defTabSz="685800" rtl="0" eaLnBrk="1" fontAlgn="auto" latinLnBrk="0" hangingPunct="1">
              <a:lnSpc>
                <a:spcPct val="110000"/>
              </a:lnSpc>
              <a:spcBef>
                <a:spcPts val="0"/>
              </a:spcBef>
              <a:spcAft>
                <a:spcPts val="400"/>
              </a:spcAft>
              <a:buClr>
                <a:srgbClr val="F6B104"/>
              </a:buClr>
              <a:buSzPct val="96000"/>
              <a:buFont typeface="Wingdings" panose="05000000000000000000" pitchFamily="2" charset="2"/>
              <a:buChar char="§"/>
              <a:tabLst/>
              <a:defRPr/>
            </a:pPr>
            <a:r>
              <a:rPr kumimoji="0" lang="en-US"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Scalable content architecture, enabling future growth through new scenarios, diagnostics modules, and lesson authoring tools.</a:t>
            </a: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US" b="1"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Implementation and Results</a:t>
            </a:r>
          </a:p>
          <a:p>
            <a:pPr>
              <a:lnSpc>
                <a:spcPct val="100000"/>
              </a:lnSpc>
              <a:spcBef>
                <a:spcPts val="400"/>
              </a:spcBef>
              <a:spcAft>
                <a:spcPts val="400"/>
              </a:spcAft>
            </a:pPr>
            <a:r>
              <a:rPr lang="en-US" dirty="0"/>
              <a:t>ForgeFX will collaborate closely with </a:t>
            </a:r>
            <a:r>
              <a:rPr lang="en-US" dirty="0">
                <a:highlight>
                  <a:srgbClr val="FFFF00"/>
                </a:highlight>
              </a:rPr>
              <a:t>(Company) </a:t>
            </a:r>
            <a:r>
              <a:rPr lang="en-US" dirty="0"/>
              <a:t>to define key training objectives and identify the most relevant tasks for their operator and maintenance personnel. Built upon our trusted ForgeSIM™ framework and established development process, we will deliver a targeted prototype that supports </a:t>
            </a:r>
            <a:r>
              <a:rPr lang="en-US" dirty="0">
                <a:highlight>
                  <a:srgbClr val="FFFF00"/>
                </a:highlight>
              </a:rPr>
              <a:t>(Company) ‘s </a:t>
            </a:r>
            <a:r>
              <a:rPr lang="en-US" dirty="0"/>
              <a:t>training goals.</a:t>
            </a:r>
          </a:p>
          <a:p>
            <a:pPr>
              <a:lnSpc>
                <a:spcPct val="100000"/>
              </a:lnSpc>
              <a:spcBef>
                <a:spcPts val="400"/>
              </a:spcBef>
              <a:spcAft>
                <a:spcPts val="400"/>
              </a:spcAft>
            </a:pPr>
            <a:r>
              <a:rPr lang="en-US" dirty="0"/>
              <a:t>The result will be a flexible, future-oriented platform that strengthens </a:t>
            </a:r>
            <a:r>
              <a:rPr lang="en-US" dirty="0">
                <a:highlight>
                  <a:srgbClr val="FFFF00"/>
                </a:highlight>
              </a:rPr>
              <a:t>(company) </a:t>
            </a:r>
            <a:r>
              <a:rPr lang="en-US" dirty="0"/>
              <a:t>training infrastructure, improves safety, enhances workforce readiness, and lays a strong foundation for sustained operational excellence</a:t>
            </a:r>
            <a:r>
              <a:rPr kumimoji="0" lang="en-US" sz="115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t>
            </a:r>
            <a:endParaRPr kumimoji="0" lang="en-US" sz="1150" b="0" i="0" u="none" strike="noStrike" kern="1200" cap="none" spc="0" normalizeH="0" baseline="0" noProof="0" dirty="0">
              <a:ln>
                <a:noFill/>
              </a:ln>
              <a:solidFill>
                <a:prstClr val="black">
                  <a:lumMod val="65000"/>
                  <a:lumOff val="35000"/>
                </a:prstClr>
              </a:solidFill>
              <a:effectLst/>
              <a:uLnTx/>
              <a:uFillTx/>
              <a:latin typeface="Calibri"/>
              <a:ea typeface="Calibri"/>
              <a:cs typeface="Calibri"/>
            </a:endParaRPr>
          </a:p>
        </p:txBody>
      </p:sp>
      <p:sp>
        <p:nvSpPr>
          <p:cNvPr id="15" name="HeaderGradient">
            <a:extLst>
              <a:ext uri="{FF2B5EF4-FFF2-40B4-BE49-F238E27FC236}">
                <a16:creationId xmlns:a16="http://schemas.microsoft.com/office/drawing/2014/main" id="{51073829-15C8-C25A-3B99-3038C1152A70}"/>
              </a:ext>
            </a:extLst>
          </p:cNvPr>
          <p:cNvSpPr/>
          <p:nvPr/>
        </p:nvSpPr>
        <p:spPr>
          <a:xfrm>
            <a:off x="-2" y="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Expertise and attention </a:t>
            </a:r>
          </a:p>
          <a:p>
            <a:pPr algn="r" defTabSz="457200"/>
            <a:r>
              <a:rPr lang="en-US" sz="1800" cap="all">
                <a:latin typeface="Roboto Condensed" panose="02000000000000000000" pitchFamily="2" charset="0"/>
                <a:ea typeface="Roboto Condensed" panose="02000000000000000000" pitchFamily="2" charset="0"/>
              </a:rPr>
              <a:t>to detail</a:t>
            </a:r>
          </a:p>
        </p:txBody>
      </p:sp>
    </p:spTree>
    <p:extLst>
      <p:ext uri="{BB962C8B-B14F-4D97-AF65-F5344CB8AC3E}">
        <p14:creationId xmlns:p14="http://schemas.microsoft.com/office/powerpoint/2010/main" val="1640677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468880" y="2321203"/>
            <a:ext cx="3996314" cy="1149350"/>
          </a:xfrm>
        </p:spPr>
        <p:txBody>
          <a:bodyPr/>
          <a:lstStyle/>
          <a:p>
            <a:pPr>
              <a:lnSpc>
                <a:spcPct val="110000"/>
              </a:lnSpc>
              <a:spcBef>
                <a:spcPts val="0"/>
              </a:spcBef>
              <a:spcAft>
                <a:spcPts val="1200"/>
              </a:spcAft>
              <a:defRPr/>
            </a:pPr>
            <a:r>
              <a:rPr lang="en-US"/>
              <a:t>ForgeFX Simulations offers a uniquely qualified and strategically advantageous solution for simulation-based training development. Their proprietary technology, proven track record, and industry partnerships distinguish them from competitors and justify a sole-source procurement.</a:t>
            </a:r>
          </a:p>
        </p:txBody>
      </p:sp>
      <p:sp>
        <p:nvSpPr>
          <p:cNvPr id="11" name="HeaderGradient">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5ECE5650-BE40-B550-1680-75426F6E3578}"/>
              </a:ext>
            </a:extLst>
          </p:cNvPr>
          <p:cNvSpPr txBox="1">
            <a:spLocks/>
          </p:cNvSpPr>
          <p:nvPr/>
        </p:nvSpPr>
        <p:spPr>
          <a:xfrm>
            <a:off x="340323" y="3581653"/>
            <a:ext cx="6177351" cy="544162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ForgeSIM™ Framework – Proven, Proprietary Technology</a:t>
            </a:r>
            <a:br>
              <a:rPr lang="en-US" sz="1600" b="1" i="1">
                <a:latin typeface="Roboto Condensed" panose="02000000000000000000" pitchFamily="2" charset="0"/>
                <a:ea typeface="Roboto Condensed" panose="02000000000000000000" pitchFamily="2" charset="0"/>
              </a:rPr>
            </a:br>
            <a:r>
              <a:rPr lang="en-US"/>
              <a:t>ForgeFX has developed a proprietary simulation framework, ForgeSIM™, over the past 20 years. Built atop the Unity game engine, this robust code library enables the rapid development of high-quality, custom simulation applications—offering clients a lower-risk, cost-effective solution with reduced development timelines and enhanced technical stability.</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Unity Game Engine Experts</a:t>
            </a:r>
          </a:p>
          <a:p>
            <a:pPr marL="0" lvl="1" indent="0">
              <a:spcBef>
                <a:spcPts val="0"/>
              </a:spcBef>
              <a:spcAft>
                <a:spcPts val="1200"/>
              </a:spcAft>
              <a:buFont typeface="Wingdings" panose="05000000000000000000" pitchFamily="2" charset="2"/>
              <a:buNone/>
              <a:defRPr/>
            </a:pPr>
            <a:r>
              <a:rPr lang="en-US"/>
              <a:t>ForgeFX’s development team brings deep technical expertise in Unity, the most widely adopted engine for immersive content development. Their mastery ensures optimal performance, seamless hardware integration, and compelling user experiences across VR, AR, and MR platforms.</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Meta Technology Partner</a:t>
            </a:r>
          </a:p>
          <a:p>
            <a:pPr marL="0" lvl="1" indent="0">
              <a:spcBef>
                <a:spcPts val="0"/>
              </a:spcBef>
              <a:spcAft>
                <a:spcPts val="1200"/>
              </a:spcAft>
              <a:buFont typeface="Wingdings" panose="05000000000000000000" pitchFamily="2" charset="2"/>
              <a:buNone/>
              <a:defRPr/>
            </a:pPr>
            <a:r>
              <a:rPr lang="en-US"/>
              <a:t>As an official Meta Technology Partner, ForgeFX is uniquely positioned to access early platform innovations, tools, and support from Meta. This relationship ensures ForgeFX delivers cutting-edge solutions that are future-ready and aligned with the evolving capabilities of mixed reality hardware.</a:t>
            </a:r>
          </a:p>
          <a:p>
            <a:pPr marL="0" lvl="1" indent="0">
              <a:lnSpc>
                <a:spcPct val="100000"/>
              </a:lnSpc>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Trusted by Industry Leaders</a:t>
            </a:r>
            <a:br>
              <a:rPr lang="en-US" sz="1600" b="1" i="1">
                <a:latin typeface="Roboto Condensed" panose="02000000000000000000" pitchFamily="2" charset="0"/>
                <a:ea typeface="Roboto Condensed" panose="02000000000000000000" pitchFamily="2" charset="0"/>
              </a:rPr>
            </a:br>
            <a:r>
              <a:rPr lang="en-US"/>
              <a:t>ForgeFX has delivered successful training simulations for many Fortune 500 companies—including FedEx, Caterpillar, and GE Healthcare—addressing critical workforce challenges across logistics, heavy equipment, and medical industries. Their work is validated by repeat business, cross-industry referrals, and sustained client relationships.</a:t>
            </a:r>
            <a:endParaRPr lang="en-US" spc="-20"/>
          </a:p>
          <a:p>
            <a:pPr marL="0" lvl="1" indent="0">
              <a:lnSpc>
                <a:spcPct val="100000"/>
              </a:lnSpc>
              <a:buNone/>
              <a:defRPr/>
            </a:pPr>
            <a:r>
              <a:rPr lang="en-US" sz="1400" b="1" i="1">
                <a:latin typeface="Roboto Condensed" panose="02000000000000000000" pitchFamily="2" charset="0"/>
                <a:ea typeface="Roboto Condensed" panose="02000000000000000000" pitchFamily="2" charset="0"/>
              </a:rPr>
              <a:t>Pioneers in Virtual Reality Training</a:t>
            </a:r>
            <a:br>
              <a:rPr lang="en-US" sz="1100" b="1" i="1">
                <a:latin typeface="Roboto Condensed" panose="02000000000000000000" pitchFamily="2" charset="0"/>
                <a:ea typeface="Roboto Condensed" panose="02000000000000000000" pitchFamily="2" charset="0"/>
              </a:rPr>
            </a:br>
            <a:r>
              <a:rPr lang="en-US"/>
              <a:t>With roots in traditional desktop-based simulation, ForgeFX was an early adopter of VR and has been delivering immersive training solutions since the inception of modern VR hardware. Their experience spans the full evolution of XR technologies, giving them unmatched insight into best practices for effective learning in virtual environments.</a:t>
            </a:r>
            <a:endParaRPr lang="en-US" spc="-20"/>
          </a:p>
        </p:txBody>
      </p:sp>
    </p:spTree>
    <p:extLst>
      <p:ext uri="{BB962C8B-B14F-4D97-AF65-F5344CB8AC3E}">
        <p14:creationId xmlns:p14="http://schemas.microsoft.com/office/powerpoint/2010/main" val="402693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9" r="9"/>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REDEFINING</a:t>
            </a:r>
            <a:r>
              <a:rPr lang="en-US"/>
              <a:t> REALITY</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2512857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Where what is possible, </a:t>
            </a:r>
            <a:r>
              <a:rPr lang="en-US"/>
              <a:t>becomes what is next </a:t>
            </a:r>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160391"/>
          </a:xfrm>
        </p:spPr>
        <p:txBody>
          <a:bodyPr/>
          <a:lstStyle/>
          <a:p>
            <a:pPr>
              <a:lnSpc>
                <a:spcPct val="110000"/>
              </a:lnSpc>
              <a:spcBef>
                <a:spcPts val="0"/>
              </a:spcBef>
              <a:spcAft>
                <a:spcPts val="600"/>
              </a:spcAft>
              <a:defRPr/>
            </a:pPr>
            <a:r>
              <a:rPr lang="en-US" sz="1150" dirty="0"/>
              <a:t>ForgeFX stands at the cutting edge of simulation technology, blurring the lines between real-world operations and virtual training environments. As rapid advancements make these tools increasingly accessible, organizations are transforming their training aspirations into strategic investments. Modern simulation technology has transcended traditional virtual reality, becoming an integral extension of our physical world. ForgeFX excels in navigating the intricate interplay between simulated and physical realities. We partner with your company to identify the most effective simulated features, tailoring solutions that propel your training capabilities into a future rich with possibilities.</a:t>
            </a:r>
            <a:endPar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a:t>
            </a:r>
            <a:r>
              <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an immersive simulation experience that places users in a computer-generated environment. It is used</a:t>
            </a:r>
            <a:r>
              <a:rPr lang="en-US" sz="1150" dirty="0"/>
              <a:t> for training, gaming, and virtual tours, such as pilots simulating flights, soldiers training in virtual combat, and medical professionals practicing surgeries.</a:t>
            </a:r>
            <a:endPar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Mixed Reality (MR)</a:t>
            </a:r>
            <a:r>
              <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 hybrid environment where physical and digital objects coexist and interact in real-time. It is ideal</a:t>
            </a:r>
            <a:r>
              <a:rPr lang="en-US" sz="1150" dirty="0"/>
              <a:t> for scenarios requiring seamless interaction between real and virtual elements, such as engineers manipulating virtual prototypes and educators creating interactive learning experiences.</a:t>
            </a:r>
            <a:endPar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Augmented Reality (AR)</a:t>
            </a:r>
            <a:r>
              <a:rPr lang="en-US" sz="1150" b="1" dirty="0"/>
              <a:t> </a:t>
            </a:r>
            <a:r>
              <a:rPr lang="en-US" sz="1150" dirty="0"/>
              <a:t>overlays digital information onto the real world, enhancing the user's perception. It is often used in medical training with anatomical overlays and industrial settings where assembly instructions are displayed on machinery.</a:t>
            </a:r>
            <a:endPar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t>Extended Reality (XR) </a:t>
            </a:r>
            <a:r>
              <a:rPr lang="en-US" sz="1150" dirty="0"/>
              <a:t>is an umbrella term for VR, AR, and MR, representing technologies that extend the user’s experience of reality. It encompasses comprehensive training programs and simulation solutions for all.</a:t>
            </a:r>
            <a:endParaRPr lang="en-US" sz="115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HeaderGradient">
            <a:extLst>
              <a:ext uri="{FF2B5EF4-FFF2-40B4-BE49-F238E27FC236}">
                <a16:creationId xmlns:a16="http://schemas.microsoft.com/office/drawing/2014/main" id="{504D28F3-1FF6-05AF-448A-BDA7A4EC6B99}"/>
              </a:ext>
            </a:extLst>
          </p:cNvPr>
          <p:cNvSpPr/>
          <p:nvPr/>
        </p:nvSpPr>
        <p:spPr>
          <a:xfrm>
            <a:off x="1" y="-278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Redefining</a:t>
            </a:r>
            <a:r>
              <a:rPr lang="en-US"/>
              <a:t> reality</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pic>
        <p:nvPicPr>
          <p:cNvPr id="6" name="Picture 5">
            <a:extLst>
              <a:ext uri="{FF2B5EF4-FFF2-40B4-BE49-F238E27FC236}">
                <a16:creationId xmlns:a16="http://schemas.microsoft.com/office/drawing/2014/main" id="{27580820-24B5-9013-A153-6A7F34C8D8AC}"/>
              </a:ext>
            </a:extLst>
          </p:cNvPr>
          <p:cNvPicPr>
            <a:picLocks noChangeAspect="1"/>
          </p:cNvPicPr>
          <p:nvPr/>
        </p:nvPicPr>
        <p:blipFill>
          <a:blip r:embed="rId4" cstate="screen">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681447">
            <a:off x="7688497" y="4006666"/>
            <a:ext cx="3041441" cy="3037223"/>
          </a:xfrm>
          <a:prstGeom prst="rect">
            <a:avLst/>
          </a:prstGeom>
        </p:spPr>
      </p:pic>
    </p:spTree>
    <p:extLst>
      <p:ext uri="{BB962C8B-B14F-4D97-AF65-F5344CB8AC3E}">
        <p14:creationId xmlns:p14="http://schemas.microsoft.com/office/powerpoint/2010/main" val="2181778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Foundation</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hidden="1">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 name="LMS integration">
            <a:extLst>
              <a:ext uri="{FF2B5EF4-FFF2-40B4-BE49-F238E27FC236}">
                <a16:creationId xmlns:a16="http://schemas.microsoft.com/office/drawing/2014/main" id="{17A54C4F-98D2-03ED-69F7-24A02D435FC8}"/>
              </a:ext>
            </a:extLst>
          </p:cNvPr>
          <p:cNvGrpSpPr/>
          <p:nvPr/>
        </p:nvGrpSpPr>
        <p:grpSpPr>
          <a:xfrm>
            <a:off x="4563137" y="6568643"/>
            <a:ext cx="1828800" cy="1828800"/>
            <a:chOff x="2511235" y="6568730"/>
            <a:chExt cx="1828800" cy="1828800"/>
          </a:xfrm>
        </p:grpSpPr>
        <p:sp>
          <p:nvSpPr>
            <p:cNvPr id="48" name="LMS text">
              <a:extLst>
                <a:ext uri="{FF2B5EF4-FFF2-40B4-BE49-F238E27FC236}">
                  <a16:creationId xmlns:a16="http://schemas.microsoft.com/office/drawing/2014/main" id="{EBEC5D47-5640-95B3-AE65-DE012F2FA9E1}"/>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LMS Integration</a:t>
              </a:r>
            </a:p>
            <a:p>
              <a:pPr>
                <a:spcAft>
                  <a:spcPts val="300"/>
                </a:spcAft>
              </a:pPr>
              <a:r>
                <a:rPr lang="en-US" sz="10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 data can be uploaded to your LMS, providing an easily accessible record of  trainees’ progress.</a:t>
              </a:r>
            </a:p>
          </p:txBody>
        </p:sp>
        <p:pic>
          <p:nvPicPr>
            <p:cNvPr id="49" name="LMS icon" descr="Books on shelf outline">
              <a:extLst>
                <a:ext uri="{FF2B5EF4-FFF2-40B4-BE49-F238E27FC236}">
                  <a16:creationId xmlns:a16="http://schemas.microsoft.com/office/drawing/2014/main" id="{66C5FBCD-544E-DB97-8F0A-034EA525FC3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51" name="mixed reality training">
            <a:extLst>
              <a:ext uri="{FF2B5EF4-FFF2-40B4-BE49-F238E27FC236}">
                <a16:creationId xmlns:a16="http://schemas.microsoft.com/office/drawing/2014/main" id="{B050CF7C-DD63-C505-4074-8882BC874F81}"/>
              </a:ext>
            </a:extLst>
          </p:cNvPr>
          <p:cNvGrpSpPr/>
          <p:nvPr/>
        </p:nvGrpSpPr>
        <p:grpSpPr>
          <a:xfrm>
            <a:off x="2514600" y="6568643"/>
            <a:ext cx="1828800" cy="1828800"/>
            <a:chOff x="456519" y="6568730"/>
            <a:chExt cx="1828800" cy="1828800"/>
          </a:xfrm>
        </p:grpSpPr>
        <p:sp>
          <p:nvSpPr>
            <p:cNvPr id="52" name="MR text">
              <a:extLst>
                <a:ext uri="{FF2B5EF4-FFF2-40B4-BE49-F238E27FC236}">
                  <a16:creationId xmlns:a16="http://schemas.microsoft.com/office/drawing/2014/main" id="{FF9068E8-CC1F-943D-552B-6FDC1BBC7BBF}"/>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Mixed Reality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Pass-through video capability augmented with multimedia information.</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3" name="MR icon">
              <a:extLst>
                <a:ext uri="{FF2B5EF4-FFF2-40B4-BE49-F238E27FC236}">
                  <a16:creationId xmlns:a16="http://schemas.microsoft.com/office/drawing/2014/main" id="{ADF5F2A3-E763-33AE-F6EF-232C5C9FDE5A}"/>
                </a:ext>
              </a:extLst>
            </p:cNvPr>
            <p:cNvPicPr>
              <a:picLocks noChangeAspect="1"/>
            </p:cNvPicPr>
            <p:nvPr/>
          </p:nvPicPr>
          <p:blipFill>
            <a:blip r:embed="rId3"/>
            <a:srcRect/>
            <a:stretch/>
          </p:blipFill>
          <p:spPr>
            <a:xfrm>
              <a:off x="624589" y="6773715"/>
              <a:ext cx="640080" cy="486460"/>
            </a:xfrm>
            <a:prstGeom prst="rect">
              <a:avLst/>
            </a:prstGeom>
          </p:spPr>
        </p:pic>
      </p:grpSp>
      <p:grpSp>
        <p:nvGrpSpPr>
          <p:cNvPr id="44" name="performance tracking">
            <a:extLst>
              <a:ext uri="{FF2B5EF4-FFF2-40B4-BE49-F238E27FC236}">
                <a16:creationId xmlns:a16="http://schemas.microsoft.com/office/drawing/2014/main" id="{329E78F7-7AD1-50C8-69FB-5C0AA6DEE193}"/>
              </a:ext>
            </a:extLst>
          </p:cNvPr>
          <p:cNvGrpSpPr/>
          <p:nvPr/>
        </p:nvGrpSpPr>
        <p:grpSpPr>
          <a:xfrm>
            <a:off x="457200" y="6568643"/>
            <a:ext cx="1828800" cy="1828800"/>
            <a:chOff x="2511235" y="6568730"/>
            <a:chExt cx="1828800" cy="1828800"/>
          </a:xfrm>
        </p:grpSpPr>
        <p:sp>
          <p:nvSpPr>
            <p:cNvPr id="45" name="performance tracking text">
              <a:extLst>
                <a:ext uri="{FF2B5EF4-FFF2-40B4-BE49-F238E27FC236}">
                  <a16:creationId xmlns:a16="http://schemas.microsoft.com/office/drawing/2014/main" id="{5617FB9E-6868-4D52-60B1-C1D9AC6D07D4}"/>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PERFORMANCE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trainees’ actions in each session will be tracked, and the results will be displayed in a performance report screen.</a:t>
              </a:r>
            </a:p>
          </p:txBody>
        </p:sp>
        <p:pic>
          <p:nvPicPr>
            <p:cNvPr id="46" name="performance tracking icon" descr="Bar graph with upward trend outline">
              <a:extLst>
                <a:ext uri="{FF2B5EF4-FFF2-40B4-BE49-F238E27FC236}">
                  <a16:creationId xmlns:a16="http://schemas.microsoft.com/office/drawing/2014/main" id="{06D74F2F-E9B0-9D52-4658-D593AF780E0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722248" y="6696905"/>
              <a:ext cx="640080" cy="640080"/>
            </a:xfrm>
            <a:prstGeom prst="rect">
              <a:avLst/>
            </a:prstGeom>
          </p:spPr>
        </p:pic>
      </p:grpSp>
      <p:grpSp>
        <p:nvGrpSpPr>
          <p:cNvPr id="54" name="familiarization tutorial">
            <a:extLst>
              <a:ext uri="{FF2B5EF4-FFF2-40B4-BE49-F238E27FC236}">
                <a16:creationId xmlns:a16="http://schemas.microsoft.com/office/drawing/2014/main" id="{EE60E0DA-AF0A-8FC1-D3A0-BDDF2E43C793}"/>
              </a:ext>
            </a:extLst>
          </p:cNvPr>
          <p:cNvGrpSpPr/>
          <p:nvPr/>
        </p:nvGrpSpPr>
        <p:grpSpPr>
          <a:xfrm>
            <a:off x="4585381" y="4506740"/>
            <a:ext cx="1828800" cy="1828800"/>
            <a:chOff x="4585381" y="6568730"/>
            <a:chExt cx="1828800" cy="1828800"/>
          </a:xfrm>
        </p:grpSpPr>
        <p:sp>
          <p:nvSpPr>
            <p:cNvPr id="36" name="familiarization text">
              <a:extLst>
                <a:ext uri="{FF2B5EF4-FFF2-40B4-BE49-F238E27FC236}">
                  <a16:creationId xmlns:a16="http://schemas.microsoft.com/office/drawing/2014/main" id="{67B1F4C2-5ECA-BE58-CB36-D4ABCEE7C5ED}"/>
                </a:ext>
              </a:extLst>
            </p:cNvPr>
            <p:cNvSpPr>
              <a:spLocks/>
            </p:cNvSpPr>
            <p:nvPr/>
          </p:nvSpPr>
          <p:spPr>
            <a:xfrm>
              <a:off x="4585381"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Familiarization Tutorial</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brief introduction to the application interface promotes speedy proficiency.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7" name="familiarization icon" descr="Graduation cap outline">
              <a:extLst>
                <a:ext uri="{FF2B5EF4-FFF2-40B4-BE49-F238E27FC236}">
                  <a16:creationId xmlns:a16="http://schemas.microsoft.com/office/drawing/2014/main" id="{C710FE57-ECFF-72E5-13A8-D465BFBB556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62276" y="6670527"/>
              <a:ext cx="640080" cy="640080"/>
            </a:xfrm>
            <a:prstGeom prst="rect">
              <a:avLst/>
            </a:prstGeom>
          </p:spPr>
        </p:pic>
      </p:grpSp>
      <p:grpSp>
        <p:nvGrpSpPr>
          <p:cNvPr id="56" name="instruction modes">
            <a:extLst>
              <a:ext uri="{FF2B5EF4-FFF2-40B4-BE49-F238E27FC236}">
                <a16:creationId xmlns:a16="http://schemas.microsoft.com/office/drawing/2014/main" id="{02C9CDE7-2FBC-7299-7253-3F6B3ECD1FB3}"/>
              </a:ext>
            </a:extLst>
          </p:cNvPr>
          <p:cNvGrpSpPr/>
          <p:nvPr/>
        </p:nvGrpSpPr>
        <p:grpSpPr>
          <a:xfrm>
            <a:off x="2511235" y="4531730"/>
            <a:ext cx="1828800" cy="1828800"/>
            <a:chOff x="2511235" y="6568730"/>
            <a:chExt cx="1828800" cy="1828800"/>
          </a:xfrm>
        </p:grpSpPr>
        <p:sp>
          <p:nvSpPr>
            <p:cNvPr id="22" name="instruction modes text">
              <a:extLst>
                <a:ext uri="{FF2B5EF4-FFF2-40B4-BE49-F238E27FC236}">
                  <a16:creationId xmlns:a16="http://schemas.microsoft.com/office/drawing/2014/main" id="{A8A4CAF6-7397-962A-0AB3-8BDE72090958}"/>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Instruction Modes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Two levels of guidance allow trainees to learn, practice, achieve mastery, and be tested on their knowledge.</a:t>
              </a:r>
            </a:p>
          </p:txBody>
        </p:sp>
        <p:pic>
          <p:nvPicPr>
            <p:cNvPr id="12" name="instruction modes icon" descr="Compass outline">
              <a:extLst>
                <a:ext uri="{FF2B5EF4-FFF2-40B4-BE49-F238E27FC236}">
                  <a16:creationId xmlns:a16="http://schemas.microsoft.com/office/drawing/2014/main" id="{DF8569A7-E85D-8F81-4482-C85844CFEF1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70527"/>
              <a:ext cx="640080" cy="640080"/>
            </a:xfrm>
            <a:prstGeom prst="rect">
              <a:avLst/>
            </a:prstGeom>
          </p:spPr>
        </p:pic>
      </p:grpSp>
      <p:grpSp>
        <p:nvGrpSpPr>
          <p:cNvPr id="31" name="audio narration">
            <a:extLst>
              <a:ext uri="{FF2B5EF4-FFF2-40B4-BE49-F238E27FC236}">
                <a16:creationId xmlns:a16="http://schemas.microsoft.com/office/drawing/2014/main" id="{9B07583C-F16E-92F5-5F2A-E1B48AE5DBE9}"/>
              </a:ext>
            </a:extLst>
          </p:cNvPr>
          <p:cNvGrpSpPr/>
          <p:nvPr/>
        </p:nvGrpSpPr>
        <p:grpSpPr>
          <a:xfrm>
            <a:off x="450470" y="4506740"/>
            <a:ext cx="1828800" cy="1828800"/>
            <a:chOff x="2511235" y="4506740"/>
            <a:chExt cx="1828800" cy="1828800"/>
          </a:xfrm>
        </p:grpSpPr>
        <p:sp>
          <p:nvSpPr>
            <p:cNvPr id="19" name="audio narration text">
              <a:extLst>
                <a:ext uri="{FF2B5EF4-FFF2-40B4-BE49-F238E27FC236}">
                  <a16:creationId xmlns:a16="http://schemas.microsoft.com/office/drawing/2014/main" id="{BCE67AB9-9213-67D2-39E2-94B4BAB37C0D}"/>
                </a:ext>
              </a:extLst>
            </p:cNvPr>
            <p:cNvSpPr>
              <a:spLocks/>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Audio Narration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Spoken instructions provide non-visual cues and audio learner support.</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7" name="audio narration icon" descr="Headphones outline">
              <a:extLst>
                <a:ext uri="{FF2B5EF4-FFF2-40B4-BE49-F238E27FC236}">
                  <a16:creationId xmlns:a16="http://schemas.microsoft.com/office/drawing/2014/main" id="{370CA334-FA5F-3E54-F858-42546E2950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22248" y="4582159"/>
              <a:ext cx="640080" cy="640080"/>
            </a:xfrm>
            <a:prstGeom prst="rect">
              <a:avLst/>
            </a:prstGeom>
          </p:spPr>
        </p:pic>
      </p:grpSp>
      <p:grpSp>
        <p:nvGrpSpPr>
          <p:cNvPr id="30" name="user interface">
            <a:extLst>
              <a:ext uri="{FF2B5EF4-FFF2-40B4-BE49-F238E27FC236}">
                <a16:creationId xmlns:a16="http://schemas.microsoft.com/office/drawing/2014/main" id="{D86BA60A-18FF-2ED2-C88A-DBE4D84523F3}"/>
              </a:ext>
            </a:extLst>
          </p:cNvPr>
          <p:cNvGrpSpPr/>
          <p:nvPr/>
        </p:nvGrpSpPr>
        <p:grpSpPr>
          <a:xfrm>
            <a:off x="4563137" y="2467252"/>
            <a:ext cx="1828800" cy="1828800"/>
            <a:chOff x="456519" y="4506740"/>
            <a:chExt cx="1828800" cy="1828800"/>
          </a:xfrm>
        </p:grpSpPr>
        <p:sp>
          <p:nvSpPr>
            <p:cNvPr id="18" name="user interface text">
              <a:extLst>
                <a:ext uri="{FF2B5EF4-FFF2-40B4-BE49-F238E27FC236}">
                  <a16:creationId xmlns:a16="http://schemas.microsoft.com/office/drawing/2014/main" id="{3D97CC8D-86F0-4660-8912-C5B264727797}"/>
                </a:ext>
              </a:extLst>
            </p:cNvPr>
            <p:cNvSpPr>
              <a:spLocks/>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User Interface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grpSp>
          <p:nvGrpSpPr>
            <p:cNvPr id="85" name="user interface icon">
              <a:extLst>
                <a:ext uri="{FF2B5EF4-FFF2-40B4-BE49-F238E27FC236}">
                  <a16:creationId xmlns:a16="http://schemas.microsoft.com/office/drawing/2014/main" id="{29588C25-D359-4F95-CEB0-CBBD95C6DE1D}"/>
                </a:ext>
              </a:extLst>
            </p:cNvPr>
            <p:cNvGrpSpPr/>
            <p:nvPr/>
          </p:nvGrpSpPr>
          <p:grpSpPr>
            <a:xfrm>
              <a:off x="709678" y="4667248"/>
              <a:ext cx="469902" cy="469902"/>
              <a:chOff x="694662" y="4870448"/>
              <a:chExt cx="469902" cy="469902"/>
            </a:xfrm>
          </p:grpSpPr>
          <p:sp>
            <p:nvSpPr>
              <p:cNvPr id="67" name="Rectangle: Rounded Corners 66">
                <a:extLst>
                  <a:ext uri="{FF2B5EF4-FFF2-40B4-BE49-F238E27FC236}">
                    <a16:creationId xmlns:a16="http://schemas.microsoft.com/office/drawing/2014/main" id="{C3061C8F-4FC3-1600-052E-E4E6A22F2C3E}"/>
                  </a:ext>
                </a:extLst>
              </p:cNvPr>
              <p:cNvSpPr/>
              <p:nvPr/>
            </p:nvSpPr>
            <p:spPr>
              <a:xfrm>
                <a:off x="694662" y="4870448"/>
                <a:ext cx="469902" cy="469902"/>
              </a:xfrm>
              <a:prstGeom prst="roundRect">
                <a:avLst/>
              </a:prstGeom>
              <a:no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Hamburger Menu Icon outline">
                <a:extLst>
                  <a:ext uri="{FF2B5EF4-FFF2-40B4-BE49-F238E27FC236}">
                    <a16:creationId xmlns:a16="http://schemas.microsoft.com/office/drawing/2014/main" id="{CAD07136-EE9B-32FA-8E49-10026CBEC5F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3584" y="4939370"/>
                <a:ext cx="332059" cy="332059"/>
              </a:xfrm>
              <a:prstGeom prst="rect">
                <a:avLst/>
              </a:prstGeom>
            </p:spPr>
          </p:pic>
        </p:grpSp>
      </p:grpSp>
      <p:grpSp>
        <p:nvGrpSpPr>
          <p:cNvPr id="29" name="hand tracking">
            <a:extLst>
              <a:ext uri="{FF2B5EF4-FFF2-40B4-BE49-F238E27FC236}">
                <a16:creationId xmlns:a16="http://schemas.microsoft.com/office/drawing/2014/main" id="{42DCA0A8-38ED-C456-22C4-FA76AEBB346C}"/>
              </a:ext>
            </a:extLst>
          </p:cNvPr>
          <p:cNvGrpSpPr/>
          <p:nvPr/>
        </p:nvGrpSpPr>
        <p:grpSpPr>
          <a:xfrm>
            <a:off x="2510554" y="2467252"/>
            <a:ext cx="1828800" cy="1828800"/>
            <a:chOff x="4565663" y="2467252"/>
            <a:chExt cx="1828800" cy="1828800"/>
          </a:xfrm>
        </p:grpSpPr>
        <p:sp>
          <p:nvSpPr>
            <p:cNvPr id="55" name="hand tracking text">
              <a:extLst>
                <a:ext uri="{FF2B5EF4-FFF2-40B4-BE49-F238E27FC236}">
                  <a16:creationId xmlns:a16="http://schemas.microsoft.com/office/drawing/2014/main" id="{BD3725B3-10BB-30DF-DF4E-C6C77D12116A}"/>
                </a:ext>
              </a:extLst>
            </p:cNvPr>
            <p:cNvSpPr>
              <a:spLocks/>
            </p:cNvSpPr>
            <p:nvPr/>
          </p:nvSpPr>
          <p:spPr>
            <a:xfrm>
              <a:off x="4565663"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Hand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Controller-free technology allows for more natural, hands-on learning.</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2" name="hand tracking icon" descr="Hand outline">
              <a:extLst>
                <a:ext uri="{FF2B5EF4-FFF2-40B4-BE49-F238E27FC236}">
                  <a16:creationId xmlns:a16="http://schemas.microsoft.com/office/drawing/2014/main" id="{BBE2CC47-D289-7E02-E8C2-9BBAC0B043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800000">
              <a:off x="4742558" y="2533372"/>
              <a:ext cx="640080" cy="640080"/>
            </a:xfrm>
            <a:prstGeom prst="rect">
              <a:avLst/>
            </a:prstGeom>
          </p:spPr>
        </p:pic>
      </p:grpSp>
      <p:grpSp>
        <p:nvGrpSpPr>
          <p:cNvPr id="59" name="forgesim framework">
            <a:extLst>
              <a:ext uri="{FF2B5EF4-FFF2-40B4-BE49-F238E27FC236}">
                <a16:creationId xmlns:a16="http://schemas.microsoft.com/office/drawing/2014/main" id="{20D9D2AA-7A11-2AE9-FD6C-877FA9DD4474}"/>
              </a:ext>
            </a:extLst>
          </p:cNvPr>
          <p:cNvGrpSpPr/>
          <p:nvPr/>
        </p:nvGrpSpPr>
        <p:grpSpPr>
          <a:xfrm>
            <a:off x="456860" y="2467252"/>
            <a:ext cx="1828800" cy="1828800"/>
            <a:chOff x="457200" y="2467252"/>
            <a:chExt cx="1828800" cy="1828800"/>
          </a:xfrm>
        </p:grpSpPr>
        <p:sp>
          <p:nvSpPr>
            <p:cNvPr id="16" name="forgesim framework text">
              <a:extLst>
                <a:ext uri="{FF2B5EF4-FFF2-40B4-BE49-F238E27FC236}">
                  <a16:creationId xmlns:a16="http://schemas.microsoft.com/office/drawing/2014/main" id="{D807CD90-7855-6593-4DA1-D71CE33621E8}"/>
                </a:ext>
              </a:extLst>
            </p:cNvPr>
            <p:cNvSpPr>
              <a:spLocks/>
            </p:cNvSpPr>
            <p:nvPr/>
          </p:nvSpPr>
          <p:spPr>
            <a:xfrm>
              <a:off x="4572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solid, tested code library ensures that the simulator is built efficiently and will support future expansion.</a:t>
              </a:r>
            </a:p>
          </p:txBody>
        </p:sp>
        <p:pic>
          <p:nvPicPr>
            <p:cNvPr id="9" name="forgesim framework icon">
              <a:extLst>
                <a:ext uri="{FF2B5EF4-FFF2-40B4-BE49-F238E27FC236}">
                  <a16:creationId xmlns:a16="http://schemas.microsoft.com/office/drawing/2014/main" id="{601EEA18-C0AF-E219-82F9-3D6CDBFBBB1D}"/>
                </a:ext>
              </a:extLst>
            </p:cNvPr>
            <p:cNvPicPr>
              <a:picLocks noChangeAspect="1"/>
            </p:cNvPicPr>
            <p:nvPr/>
          </p:nvPicPr>
          <p:blipFill>
            <a:blip r:embed="rId10"/>
            <a:srcRect/>
            <a:stretch/>
          </p:blipFill>
          <p:spPr>
            <a:xfrm>
              <a:off x="639903" y="2691569"/>
              <a:ext cx="685084" cy="323686"/>
            </a:xfrm>
            <a:prstGeom prst="rect">
              <a:avLst/>
            </a:prstGeom>
          </p:spPr>
        </p:pic>
      </p:grpSp>
      <p:sp>
        <p:nvSpPr>
          <p:cNvPr id="7" name="EDIT tag" hidden="1">
            <a:extLst>
              <a:ext uri="{FF2B5EF4-FFF2-40B4-BE49-F238E27FC236}">
                <a16:creationId xmlns:a16="http://schemas.microsoft.com/office/drawing/2014/main" id="{39C9F09A-777A-E038-6D85-6D262BA48D5F}"/>
              </a:ext>
            </a:extLst>
          </p:cNvPr>
          <p:cNvSpPr txBox="1"/>
          <p:nvPr/>
        </p:nvSpPr>
        <p:spPr>
          <a:xfrm rot="20805525">
            <a:off x="4818171" y="1295858"/>
            <a:ext cx="1483099"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32" name="Gen Note">
            <a:extLst>
              <a:ext uri="{FF2B5EF4-FFF2-40B4-BE49-F238E27FC236}">
                <a16:creationId xmlns:a16="http://schemas.microsoft.com/office/drawing/2014/main" id="{6446B56B-AEB0-D8E2-6C18-777640973932}"/>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lumMod val="65000"/>
                    <a:lumOff val="35000"/>
                  </a:schemeClr>
                </a:solidFill>
                <a:latin typeface="Segoe Print" panose="02000600000000000000" pitchFamily="2" charset="0"/>
              </a:rPr>
              <a:t>Additional boxes and a template for new boxes is </a:t>
            </a:r>
            <a:r>
              <a:rPr lang="en-US" sz="1000">
                <a:solidFill>
                  <a:schemeClr val="tx1">
                    <a:lumMod val="65000"/>
                    <a:lumOff val="35000"/>
                  </a:schemeClr>
                </a:solidFill>
                <a:latin typeface="Segoe Print" panose="02000600000000000000" pitchFamily="2" charset="0"/>
                <a:hlinkClick r:id="rId11" action="ppaction://hlinksldjump"/>
              </a:rPr>
              <a:t>in the Alternates section</a:t>
            </a:r>
            <a:r>
              <a:rPr lang="en-US" sz="1000">
                <a:solidFill>
                  <a:schemeClr val="tx1">
                    <a:lumMod val="65000"/>
                    <a:lumOff val="35000"/>
                  </a:schemeClr>
                </a:solidFill>
                <a:latin typeface="Segoe Print" panose="02000600000000000000" pitchFamily="2" charset="0"/>
              </a:rPr>
              <a:t>.</a:t>
            </a:r>
          </a:p>
          <a:p>
            <a:pPr lvl="0">
              <a:lnSpc>
                <a:spcPct val="150000"/>
              </a:lnSpc>
              <a:spcAft>
                <a:spcPts val="600"/>
              </a:spcAft>
            </a:pPr>
            <a:r>
              <a:rPr lang="en-US" sz="1000">
                <a:solidFill>
                  <a:schemeClr val="tx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35038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4"/>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a:t>ForgeFX's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83" r="811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Virtual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58365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industries.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Virtual</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1144849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
        <p:nvSpPr>
          <p:cNvPr id="9" name="Gen Note">
            <a:extLst>
              <a:ext uri="{FF2B5EF4-FFF2-40B4-BE49-F238E27FC236}">
                <a16:creationId xmlns:a16="http://schemas.microsoft.com/office/drawing/2014/main" id="{1155AA9A-6174-C251-5147-0C2876FA0454}"/>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Indoor environment is </a:t>
            </a:r>
            <a:r>
              <a:rPr lang="en-US" sz="1000">
                <a:solidFill>
                  <a:srgbClr val="0070C0"/>
                </a:solidFill>
                <a:latin typeface="Segoe Print" panose="02000600000000000000" pitchFamily="2" charset="0"/>
                <a:hlinkClick r:id="rId6"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47481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66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3"/>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a:t>
            </a:r>
            <a:r>
              <a:rPr lang="en-US"/>
              <a:t>Warehouse</a:t>
            </a:r>
            <a:r>
              <a:rPr lang="en-US" sz="1800" cap="all">
                <a:latin typeface="Roboto Condensed" panose="02000000000000000000" pitchFamily="2" charset="0"/>
                <a:ea typeface="Roboto Condensed" panose="02000000000000000000" pitchFamily="2" charset="0"/>
              </a:rPr>
              <a:t> and </a:t>
            </a:r>
            <a:r>
              <a:rPr lang="en-US"/>
              <a:t>workspace</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dirty="0"/>
              <a:t>The simulator will immerse users in a visually rich, fully rendered 3D </a:t>
            </a:r>
            <a:r>
              <a:rPr lang="en-US" dirty="0">
                <a:highlight>
                  <a:srgbClr val="FFFF00"/>
                </a:highlight>
              </a:rPr>
              <a:t>warehouse</a:t>
            </a:r>
            <a:r>
              <a:rPr lang="en-US" dirty="0"/>
              <a:t> environment that mirrors the everyday spaces where forklift operations occur. Every structure, surface, and object will be purposefully modeled to heighten realism and create a sense of presence that supports meaningful, task-based learning</a:t>
            </a:r>
            <a:r>
              <a:rPr lang="en-US" sz="1200" spc="-10" dirty="0"/>
              <a:t>.</a:t>
            </a:r>
          </a:p>
          <a:p>
            <a:pPr lvl="1"/>
            <a:r>
              <a:rPr lang="en-US" sz="1200" b="1" dirty="0"/>
              <a:t>Authentic </a:t>
            </a:r>
            <a:r>
              <a:rPr lang="en-US" sz="1200" b="1" dirty="0">
                <a:highlight>
                  <a:srgbClr val="FFFF00"/>
                </a:highlight>
              </a:rPr>
              <a:t>Warehouse </a:t>
            </a:r>
            <a:r>
              <a:rPr lang="en-US" sz="1200" b="1" dirty="0"/>
              <a:t>Layout: </a:t>
            </a:r>
            <a:r>
              <a:rPr lang="en-US" dirty="0"/>
              <a:t>From </a:t>
            </a:r>
            <a:r>
              <a:rPr lang="en-US" dirty="0">
                <a:highlight>
                  <a:srgbClr val="FFFF00"/>
                </a:highlight>
              </a:rPr>
              <a:t>pallet zones </a:t>
            </a:r>
            <a:r>
              <a:rPr lang="en-US" dirty="0"/>
              <a:t>to staging areas and industrial structures, the environment will reflect the flow and scale of (</a:t>
            </a:r>
            <a:r>
              <a:rPr lang="en-US" dirty="0">
                <a:highlight>
                  <a:srgbClr val="FFFF00"/>
                </a:highlight>
              </a:rPr>
              <a:t>company’s) </a:t>
            </a:r>
            <a:r>
              <a:rPr lang="en-US" dirty="0"/>
              <a:t>facilities, providing a practical layout that reinforces spatial logic and operational flow</a:t>
            </a:r>
            <a:r>
              <a:rPr lang="en-US" sz="1200" dirty="0"/>
              <a:t>.</a:t>
            </a:r>
          </a:p>
          <a:p>
            <a:pPr lvl="1"/>
            <a:r>
              <a:rPr lang="en-US" sz="1200" b="1" dirty="0"/>
              <a:t>Visual and Spatial Immersion:</a:t>
            </a:r>
            <a:r>
              <a:rPr lang="en-US" sz="1200" dirty="0"/>
              <a:t> Proportions, lighting, and texture details will enhance depth perception and spatial awareness, helping users orient themselves naturally while remaining focused on the task at hand.</a:t>
            </a:r>
          </a:p>
          <a:p>
            <a:r>
              <a:rPr lang="en-US" dirty="0"/>
              <a:t>In collaboration with</a:t>
            </a:r>
            <a:r>
              <a:rPr lang="en-US" dirty="0">
                <a:highlight>
                  <a:srgbClr val="FFFF00"/>
                </a:highlight>
              </a:rPr>
              <a:t> (Company’s) </a:t>
            </a:r>
            <a:r>
              <a:rPr lang="en-US" dirty="0"/>
              <a:t>training team, we’ll ensure the environment includes key features and visual markers that reflect real-world training conditions, reinforcing safety, awareness, and operational readiness from day one</a:t>
            </a:r>
            <a:r>
              <a:rPr lang="en-US" sz="1200" dirty="0"/>
              <a:t>. </a:t>
            </a:r>
          </a:p>
          <a:p>
            <a:endParaRPr lang="en-US" sz="1200" dirty="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50681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8FED-BF5C-B6CB-7B38-8091F61DAC2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B324A5-9357-CFC2-2EB4-879D2814FBE8}"/>
              </a:ext>
            </a:extLst>
          </p:cNvPr>
          <p:cNvPicPr>
            <a:picLocks noGrp="1" noChangeAspect="1"/>
          </p:cNvPicPr>
          <p:nvPr>
            <p:ph type="pic" sz="quarter" idx="10"/>
          </p:nvPr>
        </p:nvPicPr>
        <p:blipFill>
          <a:blip r:embed="rId2"/>
          <a:srcRect/>
          <a:stretch/>
        </p:blipFill>
        <p:spPr/>
      </p:pic>
      <p:sp>
        <p:nvSpPr>
          <p:cNvPr id="7" name="Text Placeholder 6">
            <a:extLst>
              <a:ext uri="{FF2B5EF4-FFF2-40B4-BE49-F238E27FC236}">
                <a16:creationId xmlns:a16="http://schemas.microsoft.com/office/drawing/2014/main" id="{8A73F422-CEB5-BA8C-C590-6FCDE89DDB79}"/>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Job Site and Training Context</a:t>
            </a:r>
          </a:p>
        </p:txBody>
      </p:sp>
      <p:sp>
        <p:nvSpPr>
          <p:cNvPr id="9" name="Text Placeholder 8">
            <a:extLst>
              <a:ext uri="{FF2B5EF4-FFF2-40B4-BE49-F238E27FC236}">
                <a16:creationId xmlns:a16="http://schemas.microsoft.com/office/drawing/2014/main" id="{AC4F3CD4-B53B-BBB6-C502-1B572FF8A6A8}"/>
              </a:ext>
            </a:extLst>
          </p:cNvPr>
          <p:cNvSpPr>
            <a:spLocks noGrp="1"/>
          </p:cNvSpPr>
          <p:nvPr>
            <p:ph type="body" sz="quarter" idx="16"/>
          </p:nvPr>
        </p:nvSpPr>
        <p:spPr>
          <a:xfrm>
            <a:off x="2468880" y="2194561"/>
            <a:ext cx="3996314" cy="6363450"/>
          </a:xfrm>
        </p:spPr>
        <p:txBody>
          <a:bodyPr/>
          <a:lstStyle/>
          <a:p>
            <a:pPr>
              <a:lnSpc>
                <a:spcPct val="110000"/>
              </a:lnSpc>
              <a:spcBef>
                <a:spcPts val="0"/>
              </a:spcBef>
              <a:spcAft>
                <a:spcPts val="1200"/>
              </a:spcAft>
              <a:defRPr/>
            </a:pPr>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inside the headset, learners are placed in a realistic, immersive 3D environment that mirrors the look and feel of the real-world jobsite. Carefully crafted lighting, textures, and spatial details provide the visual grounding for the simulated training, while layout and architectural cues ensure the environment feels instantly relatable.</a:t>
            </a:r>
            <a:b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Example virtual environments include:</a:t>
            </a:r>
            <a:b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b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400" b="1" i="1" dirty="0">
                <a:latin typeface="Roboto Condensed" panose="02000000000000000000" pitchFamily="2" charset="0"/>
                <a:ea typeface="Roboto Condensed" panose="02000000000000000000" pitchFamily="2" charset="0"/>
              </a:rPr>
              <a:t>Warehouse S</a:t>
            </a:r>
            <a: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afety Fault Finding</a:t>
            </a:r>
            <a:br>
              <a:rPr lang="en-US" sz="1400" b="1" i="1" dirty="0">
                <a:latin typeface="Roboto Condensed" panose="02000000000000000000" pitchFamily="2" charset="0"/>
                <a:ea typeface="Roboto Condensed" panose="02000000000000000000" pitchFamily="2" charset="0"/>
              </a:rPr>
            </a:br>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broad, industrial-scale environment designed to evoke the busy visual texture of a working warehouse, open bays, stacked inventory, overhead piping, and ambient worksite clutter. Sightlines are intentionally layered, with nooks, overhead structures, and varied surface materials that create a rich, spatially complex environment for visual orientation and environmental realism</a:t>
            </a:r>
            <a:r>
              <a:rPr lang="en-US" sz="1100" dirty="0"/>
              <a:t>.</a:t>
            </a:r>
            <a:endPar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lvl="1" indent="0">
              <a:buNone/>
              <a:defRPr/>
            </a:pPr>
            <a: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PPE &amp; Welfare Station</a:t>
            </a:r>
            <a:b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dirty="0"/>
              <a:t>A thoughtfully staged interior space that mirrors the comfort and utility of on-site welfare areas. This room may feature rows of lockers, benches, mounted PPE stations, and day-to-day details such as signage or posted instructions, subtle touches that make the space feel immediately familiar to trainees upon entry.</a:t>
            </a:r>
            <a:r>
              <a:rPr lang="en-US" sz="11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lvl="1" indent="0">
              <a:buNone/>
              <a:defRPr/>
            </a:pPr>
            <a: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Working Safely At Height</a:t>
            </a:r>
            <a:b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dirty="0"/>
              <a:t>A dramatic vertical training setting that recreates the height, exposure, and structural geometry of a multi-level scaffold system. With open skies above, guardrails at the edge, and distant site vistas on the horizon, this setting reinforces the psychological sensation of elevation and spatial awareness—key elements for trainees preparing for work at height</a:t>
            </a:r>
            <a:r>
              <a:rPr lang="en-US" sz="11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endParaRPr lang="en-US" sz="1100" dirty="0"/>
          </a:p>
        </p:txBody>
      </p:sp>
      <p:sp>
        <p:nvSpPr>
          <p:cNvPr id="11" name="HeaderGradient">
            <a:extLst>
              <a:ext uri="{FF2B5EF4-FFF2-40B4-BE49-F238E27FC236}">
                <a16:creationId xmlns:a16="http://schemas.microsoft.com/office/drawing/2014/main" id="{3FBFE417-EE04-1783-AB90-E8E18B705758}"/>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D1346B-FE8B-152F-CF9A-8C01A363D2AC}"/>
              </a:ext>
            </a:extLst>
          </p:cNvPr>
          <p:cNvSpPr>
            <a:spLocks noGrp="1"/>
          </p:cNvSpPr>
          <p:nvPr>
            <p:ph type="title"/>
          </p:nvPr>
        </p:nvSpPr>
        <p:spPr/>
        <p:txBody>
          <a:bodyPr/>
          <a:lstStyle/>
          <a:p>
            <a:r>
              <a:rPr lang="en-US">
                <a:solidFill>
                  <a:schemeClr val="bg1"/>
                </a:solidFill>
              </a:rPr>
              <a:t>Virtual</a:t>
            </a:r>
            <a:r>
              <a:rPr lang="en-US"/>
              <a:t> Environment</a:t>
            </a:r>
          </a:p>
        </p:txBody>
      </p:sp>
      <p:pic>
        <p:nvPicPr>
          <p:cNvPr id="13" name="Picture 12" hidden="1">
            <a:extLst>
              <a:ext uri="{FF2B5EF4-FFF2-40B4-BE49-F238E27FC236}">
                <a16:creationId xmlns:a16="http://schemas.microsoft.com/office/drawing/2014/main" id="{2FD032B6-A761-89C9-F11F-614DD9EE8B64}"/>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DD4E1F5-F026-F2B3-3B75-75FAAA339B7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4" name="Picture C">
            <a:extLst>
              <a:ext uri="{FF2B5EF4-FFF2-40B4-BE49-F238E27FC236}">
                <a16:creationId xmlns:a16="http://schemas.microsoft.com/office/drawing/2014/main" id="{95F26495-B73B-1EA3-0C8B-483B6BBAD66C}"/>
              </a:ext>
            </a:extLst>
          </p:cNvPr>
          <p:cNvPicPr>
            <a:picLocks noChangeAspect="1"/>
          </p:cNvPicPr>
          <p:nvPr/>
        </p:nvPicPr>
        <p:blipFill rotWithShape="1">
          <a:blip r:embed="rId4">
            <a:duotone>
              <a:prstClr val="black"/>
              <a:schemeClr val="accent1">
                <a:tint val="45000"/>
                <a:satMod val="400000"/>
              </a:schemeClr>
            </a:duotone>
          </a:blip>
          <a:srcRect l="22" r="22"/>
          <a:stretch/>
        </p:blipFill>
        <p:spPr>
          <a:xfrm>
            <a:off x="0" y="6712203"/>
            <a:ext cx="2285262" cy="1196957"/>
          </a:xfrm>
          <a:prstGeom prst="rect">
            <a:avLst/>
          </a:prstGeom>
        </p:spPr>
      </p:pic>
      <p:pic>
        <p:nvPicPr>
          <p:cNvPr id="5" name="Picture B">
            <a:extLst>
              <a:ext uri="{FF2B5EF4-FFF2-40B4-BE49-F238E27FC236}">
                <a16:creationId xmlns:a16="http://schemas.microsoft.com/office/drawing/2014/main" id="{7D576201-F720-14A3-F591-F01DF7430CE2}"/>
              </a:ext>
            </a:extLst>
          </p:cNvPr>
          <p:cNvPicPr>
            <a:picLocks noChangeAspect="1"/>
          </p:cNvPicPr>
          <p:nvPr/>
        </p:nvPicPr>
        <p:blipFill rotWithShape="1">
          <a:blip r:embed="rId5"/>
          <a:srcRect t="13451" b="13451"/>
          <a:stretch/>
        </p:blipFill>
        <p:spPr>
          <a:xfrm>
            <a:off x="-2952" y="5286775"/>
            <a:ext cx="2285262" cy="1196957"/>
          </a:xfrm>
          <a:prstGeom prst="rect">
            <a:avLst/>
          </a:prstGeom>
        </p:spPr>
      </p:pic>
      <p:pic>
        <p:nvPicPr>
          <p:cNvPr id="2" name="Picture A">
            <a:extLst>
              <a:ext uri="{FF2B5EF4-FFF2-40B4-BE49-F238E27FC236}">
                <a16:creationId xmlns:a16="http://schemas.microsoft.com/office/drawing/2014/main" id="{2727E153-FBDD-864F-DA1B-156A41FBAB9C}"/>
              </a:ext>
            </a:extLst>
          </p:cNvPr>
          <p:cNvPicPr>
            <a:picLocks noChangeAspect="1"/>
          </p:cNvPicPr>
          <p:nvPr/>
        </p:nvPicPr>
        <p:blipFill rotWithShape="1">
          <a:blip r:embed="rId6"/>
          <a:srcRect l="18495" t="2831" r="18413" b="48549"/>
          <a:stretch/>
        </p:blipFill>
        <p:spPr>
          <a:xfrm>
            <a:off x="0" y="3851567"/>
            <a:ext cx="2285262" cy="1196957"/>
          </a:xfrm>
          <a:prstGeom prst="rect">
            <a:avLst/>
          </a:prstGeom>
        </p:spPr>
      </p:pic>
      <p:sp>
        <p:nvSpPr>
          <p:cNvPr id="6" name="EDIT tag">
            <a:extLst>
              <a:ext uri="{FF2B5EF4-FFF2-40B4-BE49-F238E27FC236}">
                <a16:creationId xmlns:a16="http://schemas.microsoft.com/office/drawing/2014/main" id="{EBAD0807-AD77-47BA-4EB5-517A2DF98856}"/>
              </a:ext>
            </a:extLst>
          </p:cNvPr>
          <p:cNvSpPr txBox="1"/>
          <p:nvPr/>
        </p:nvSpPr>
        <p:spPr>
          <a:xfrm rot="20805525">
            <a:off x="1483970" y="3971907"/>
            <a:ext cx="4561448"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enviro</a:t>
            </a:r>
          </a:p>
        </p:txBody>
      </p:sp>
    </p:spTree>
    <p:extLst>
      <p:ext uri="{BB962C8B-B14F-4D97-AF65-F5344CB8AC3E}">
        <p14:creationId xmlns:p14="http://schemas.microsoft.com/office/powerpoint/2010/main" val="3975036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9561" r="9561"/>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37082"/>
            <a:ext cx="4901609" cy="1366638"/>
          </a:xfrm>
        </p:spPr>
        <p:txBody>
          <a:bodyPr/>
          <a:lstStyle/>
          <a:p>
            <a:r>
              <a:rPr lang="en-US" dirty="0">
                <a:solidFill>
                  <a:schemeClr val="tx1"/>
                </a:solidFill>
              </a:rPr>
              <a:t>Virtual</a:t>
            </a:r>
            <a:r>
              <a:rPr lang="en-US" dirty="0"/>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dirty="0"/>
              <a:t>Virtual </a:t>
            </a:r>
            <a:r>
              <a:rPr lang="en-US" dirty="0">
                <a:solidFill>
                  <a:srgbClr val="FF0000"/>
                </a:solidFill>
              </a:rPr>
              <a:t>machine</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3931920" cy="6594437"/>
          </a:xfrm>
        </p:spPr>
        <p:txBody>
          <a:bodyPr/>
          <a:lstStyle/>
          <a:p>
            <a:pPr>
              <a:buNone/>
            </a:pPr>
            <a:r>
              <a:rPr lang="en-US" dirty="0"/>
              <a:t>The proposed simulator’s centerpiece will be a fully interactive 3D </a:t>
            </a:r>
            <a:r>
              <a:rPr lang="en-US" dirty="0">
                <a:solidFill>
                  <a:srgbClr val="FF0000"/>
                </a:solidFill>
              </a:rPr>
              <a:t>(equipment/ machine). </a:t>
            </a:r>
            <a:r>
              <a:rPr lang="en-US" dirty="0"/>
              <a:t>This digital replica will be developed to industry-standard scale and functionality using CAD references, photo documentation, and walkthroughs. While not modeled after a single OEM, the simulator will maintain broad realism and operator familiarity, supporting a wide range of internal training use cases.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endParaRPr lang="en-US" sz="13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dirty="0"/>
              <a:t>True-to-Scale Layout and Visibility</a:t>
            </a:r>
            <a:b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dirty="0"/>
              <a:t>Built at full scale, the </a:t>
            </a:r>
            <a:r>
              <a:rPr lang="en-US" dirty="0">
                <a:solidFill>
                  <a:srgbClr val="FF0000"/>
                </a:solidFill>
              </a:rPr>
              <a:t>(machine) </a:t>
            </a:r>
            <a:r>
              <a:rPr lang="en-US" dirty="0"/>
              <a:t>model will reflect the spatial relationships between operator seating, controls, and surrounding zones, supporting natural posture and environmental awareness inside VR.</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Accurate to the Detail</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reinforce real-world recognition, the </a:t>
            </a:r>
            <a:r>
              <a:rPr lang="en-US" dirty="0">
                <a:solidFill>
                  <a:srgbClr val="FF0000"/>
                </a:solidFill>
              </a:rPr>
              <a:t>(machine)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modeled to emphasize structural accuracy, with clearly defined parts, surface details, and texturing.</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dirty="0"/>
              <a:t>Operationally Responsive Features</a:t>
            </a:r>
            <a:br>
              <a:rPr lang="en-US" dirty="0"/>
            </a:br>
            <a:r>
              <a:rPr lang="en-US" dirty="0"/>
              <a:t>All primary control elements </a:t>
            </a:r>
            <a:r>
              <a:rPr lang="en-US" dirty="0">
                <a:solidFill>
                  <a:srgbClr val="FF0000"/>
                </a:solidFill>
              </a:rPr>
              <a:t>(machine components</a:t>
            </a:r>
            <a:r>
              <a:rPr lang="en-US" dirty="0"/>
              <a:t>) will be rigged for animation and interaction, allowing users to interact directly with the machine to support inspection routines, basic maneuvering, and safety-related actions</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spcAft>
                <a:spcPts val="600"/>
              </a:spcAft>
              <a:defRPr/>
            </a:pPr>
            <a:endPar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7B93EC76-41E3-BE40-4072-C92429D0BC6D}"/>
              </a:ext>
            </a:extLst>
          </p:cNvPr>
          <p:cNvSpPr/>
          <p:nvPr/>
        </p:nvSpPr>
        <p:spPr>
          <a:xfrm>
            <a:off x="0" y="1417320"/>
            <a:ext cx="6857998" cy="594360"/>
          </a:xfrm>
          <a:prstGeom prst="rect">
            <a:avLst/>
          </a:prstGeom>
          <a:gradFill flip="none" rotWithShape="1">
            <a:gsLst>
              <a:gs pos="0">
                <a:schemeClr val="tx1">
                  <a:lumMod val="95000"/>
                  <a:lumOff val="5000"/>
                  <a:alpha val="3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dirty="0">
                <a:solidFill>
                  <a:schemeClr val="bg1"/>
                </a:solidFill>
              </a:rPr>
              <a:t>Virtual</a:t>
            </a:r>
            <a:r>
              <a:rPr lang="en-US" dirty="0"/>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0734D-C753-4646-287B-1D0EDA5E3F9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6B2AFAC-A600-346B-B705-629B70111EB2}"/>
              </a:ext>
            </a:extLst>
          </p:cNvPr>
          <p:cNvPicPr>
            <a:picLocks noGrp="1" noChangeAspect="1"/>
          </p:cNvPicPr>
          <p:nvPr>
            <p:ph type="pic" sz="quarter" idx="10"/>
          </p:nvPr>
        </p:nvPicPr>
        <p:blipFill rotWithShape="1">
          <a:blip r:embed="rId2"/>
          <a:srcRect r="17298" b="17298"/>
          <a:stretch>
            <a:fillRect/>
          </a:stretch>
        </p:blipFill>
        <p:spPr>
          <a:xfrm>
            <a:off x="0" y="0"/>
            <a:ext cx="6858000" cy="2011680"/>
          </a:xfrm>
        </p:spPr>
      </p:pic>
      <p:sp>
        <p:nvSpPr>
          <p:cNvPr id="13" name="Text Placeholder 12">
            <a:extLst>
              <a:ext uri="{FF2B5EF4-FFF2-40B4-BE49-F238E27FC236}">
                <a16:creationId xmlns:a16="http://schemas.microsoft.com/office/drawing/2014/main" id="{48532740-43B3-C857-34C5-53179EA97A1E}"/>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1142F533-98B3-CE40-DE08-E617A0220B68}"/>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0E879106-3E97-2561-7E7B-6F0B3389CAAC}"/>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460F9E16-A040-EF0E-7EDE-5D04602C2C91}"/>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23B5F29E-63B1-7664-D36A-9161B63B30B0}"/>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simulator transforms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(process)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into a memorable, muscle‑memory moment by surrounding trainees with realistically crafted, </a:t>
            </a:r>
            <a:r>
              <a:rPr lang="en-US" sz="1200" spc="-10" dirty="0">
                <a:solidFill>
                  <a:schemeClr val="tx1">
                    <a:lumMod val="65000"/>
                    <a:lumOff val="35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interactive assets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Whether clipping a safety harness, stabilizing a scaffold plank, or powering up a handheld tool, each item appears at true scale with lifelike textures and intuitive responses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Learners grip, lift, latch, and operate equipment exactly as they would on‑site, only inside a risk‑free, data‑rich virtual environment</a:t>
            </a:r>
            <a:r>
              <a:rPr lang="en-US" spc="-10" dirty="0"/>
              <a:t>,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building real‑world confidence long before they step onto the job.</a:t>
            </a:r>
          </a:p>
          <a:p>
            <a:pPr marL="171450" indent="-171450">
              <a:spcBef>
                <a:spcPts val="0"/>
              </a:spcBef>
              <a:buClr>
                <a:schemeClr val="accent1"/>
              </a:buClr>
              <a:buFont typeface="Wingdings" panose="05000000000000000000" pitchFamily="2" charset="2"/>
              <a:buChar char="§"/>
              <a:defRPr/>
            </a:pPr>
            <a:r>
              <a:rPr lang="en-US" sz="12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dirty="0">
                <a:highlight>
                  <a:srgbClr val="FFFF00"/>
                </a:highlight>
              </a:rPr>
              <a:t>Harness Safety Routine (VR Scaffold)</a:t>
            </a:r>
            <a:r>
              <a:rPr lang="en-US" b="1" dirty="0">
                <a:highlight>
                  <a:srgbClr val="FFFF00"/>
                </a:highlight>
              </a:rPr>
              <a:t>:</a:t>
            </a:r>
            <a:r>
              <a:rPr lang="en-US" dirty="0">
                <a:highlight>
                  <a:srgbClr val="FFFF00"/>
                </a:highlight>
              </a:rPr>
              <a:t> </a:t>
            </a:r>
            <a:r>
              <a:rPr lang="en-US" dirty="0"/>
              <a:t>Using natural hand‑tracking, learners clip a virtual carabiner to a scaffold anchor, watch the lanyard tighten, and step forward only when the system confirms full tie‑off, building instinctive compliance at height</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sz="12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Smart Lift Challenge (VR Warehouse):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scan a box’s weight tag</a:t>
            </a:r>
            <a:r>
              <a:rPr lang="en-US" spc="-10" dirty="0"/>
              <a:t> and proceed to follow the instructions to safely lift the selected box or choose an approved virtual tool to assist with moving the box</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correctly.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Power‑Tool Safety Check (VR Tool Bay): </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Learners pick up </a:t>
            </a:r>
            <a:r>
              <a:rPr lang="en-US" spc="-20" dirty="0"/>
              <a:t>the virtual</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electric drill, inspect the cord, secure the workpiece in a virtual clamp</a:t>
            </a:r>
            <a:r>
              <a:rPr lang="en-US" spc="-20" dirty="0"/>
              <a:t>, and are prompted with the same precautions as one would using the physical drill.</a:t>
            </a:r>
            <a:endPar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buClr>
                <a:schemeClr val="accent1"/>
              </a:buClr>
              <a:defRPr/>
            </a:pP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focusing on tactile components and replicating the natural physical </a:t>
            </a:r>
            <a:r>
              <a:rPr lang="en-US" spc="-10" dirty="0"/>
              <a:t>interactions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ensures that skills learned virtually translate directly to on‑the‑job performance, accelerating competency while driving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incident rates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toward zero.</a:t>
            </a:r>
          </a:p>
          <a:p>
            <a:pPr>
              <a:spcBef>
                <a:spcPts val="600"/>
              </a:spcBef>
            </a:pPr>
            <a:endParaRPr lang="en-US" sz="1200" spc="-10" dirty="0"/>
          </a:p>
        </p:txBody>
      </p:sp>
      <p:sp>
        <p:nvSpPr>
          <p:cNvPr id="6" name="HeaderGradient">
            <a:extLst>
              <a:ext uri="{FF2B5EF4-FFF2-40B4-BE49-F238E27FC236}">
                <a16:creationId xmlns:a16="http://schemas.microsoft.com/office/drawing/2014/main" id="{FAA6CCC1-7ED5-1603-5C38-EF44A6141F4B}"/>
              </a:ext>
            </a:extLst>
          </p:cNvPr>
          <p:cNvSpPr/>
          <p:nvPr/>
        </p:nvSpPr>
        <p:spPr>
          <a:xfrm>
            <a:off x="0" y="1411264"/>
            <a:ext cx="6857998" cy="594360"/>
          </a:xfrm>
          <a:prstGeom prst="rect">
            <a:avLst/>
          </a:prstGeom>
          <a:gradFill flip="none" rotWithShape="1">
            <a:gsLst>
              <a:gs pos="0">
                <a:schemeClr val="tx1">
                  <a:lumMod val="95000"/>
                  <a:lumOff val="5000"/>
                  <a:alpha val="2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76CE590-3E00-A1E7-4038-0A6DAD33F041}"/>
              </a:ext>
            </a:extLst>
          </p:cNvPr>
          <p:cNvSpPr>
            <a:spLocks noGrp="1"/>
          </p:cNvSpPr>
          <p:nvPr>
            <p:ph type="title"/>
          </p:nvPr>
        </p:nvSpPr>
        <p:spPr/>
        <p:txBody>
          <a:bodyPr/>
          <a:lstStyle/>
          <a:p>
            <a:r>
              <a:rPr lang="en-US">
                <a:solidFill>
                  <a:schemeClr val="bg1"/>
                </a:solidFill>
              </a:rPr>
              <a:t>Virtual</a:t>
            </a:r>
            <a:r>
              <a:rPr lang="en-US"/>
              <a:t> Equipment</a:t>
            </a:r>
          </a:p>
        </p:txBody>
      </p:sp>
      <p:cxnSp>
        <p:nvCxnSpPr>
          <p:cNvPr id="5" name="Straight Connector 2">
            <a:extLst>
              <a:ext uri="{FF2B5EF4-FFF2-40B4-BE49-F238E27FC236}">
                <a16:creationId xmlns:a16="http://schemas.microsoft.com/office/drawing/2014/main" id="{A0547B2D-9306-D0DE-B85C-E17941246471}"/>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4" name="EDIT tag">
            <a:extLst>
              <a:ext uri="{FF2B5EF4-FFF2-40B4-BE49-F238E27FC236}">
                <a16:creationId xmlns:a16="http://schemas.microsoft.com/office/drawing/2014/main" id="{55A34E72-B240-CF7B-8575-E4F2612AA5FC}"/>
              </a:ext>
            </a:extLst>
          </p:cNvPr>
          <p:cNvSpPr txBox="1"/>
          <p:nvPr/>
        </p:nvSpPr>
        <p:spPr>
          <a:xfrm rot="20805525">
            <a:off x="359017" y="3771978"/>
            <a:ext cx="5904403" cy="52322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machine/process</a:t>
            </a:r>
          </a:p>
        </p:txBody>
      </p:sp>
    </p:spTree>
    <p:extLst>
      <p:ext uri="{BB962C8B-B14F-4D97-AF65-F5344CB8AC3E}">
        <p14:creationId xmlns:p14="http://schemas.microsoft.com/office/powerpoint/2010/main" val="2026565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1" r="21"/>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80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VOICE</a:t>
            </a:r>
            <a:r>
              <a:rPr lang="en-US"/>
              <a:t> COMMANDS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Hands-Free Operation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Contextual Understanding</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Natural Language Processing</a:t>
            </a:r>
          </a:p>
        </p:txBody>
      </p:sp>
      <p:pic>
        <p:nvPicPr>
          <p:cNvPr id="11" name="Graphic 10" descr="Processor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1404" y="7585713"/>
            <a:ext cx="822960" cy="822960"/>
          </a:xfrm>
          <a:prstGeom prst="rect">
            <a:avLst/>
          </a:prstGeom>
        </p:spPr>
      </p:pic>
      <p:pic>
        <p:nvPicPr>
          <p:cNvPr id="13" name="Graphic 12" descr="Folder Search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19" y="7585713"/>
            <a:ext cx="822960" cy="822960"/>
          </a:xfrm>
          <a:prstGeom prst="rect">
            <a:avLst/>
          </a:prstGeom>
        </p:spPr>
      </p:pic>
      <p:pic>
        <p:nvPicPr>
          <p:cNvPr id="15" name="Graphic 14" descr="Chat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flipH="1">
            <a:off x="5053634" y="7585713"/>
            <a:ext cx="822960" cy="822960"/>
          </a:xfrm>
          <a:prstGeom prst="rect">
            <a:avLst/>
          </a:prstGeom>
        </p:spPr>
      </p:pic>
    </p:spTree>
    <p:extLst>
      <p:ext uri="{BB962C8B-B14F-4D97-AF65-F5344CB8AC3E}">
        <p14:creationId xmlns:p14="http://schemas.microsoft.com/office/powerpoint/2010/main" val="4206474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27525" b="42535"/>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NATURAL</a:t>
            </a:r>
            <a:br>
              <a:rPr lang="en-US"/>
            </a:br>
            <a:r>
              <a:rPr lang="en-US"/>
              <a:t>LANGUAGE</a:t>
            </a:r>
            <a:br>
              <a:rPr lang="en-US"/>
            </a:br>
            <a:r>
              <a:rPr lang="en-US"/>
              <a:t>PROCESSING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As a complement to the applications traditional user interface, the proposed simulator will feature an innovative voice command system driven by a state-of-the-art large language model (LLM). LLMs are practical artificial intelligence systems that can understand and respond to human language with remarkable accuracy. This feature will enable trainees to control the simulator with their voice using natural language, allowing them to focus on the learning experience.</a:t>
            </a:r>
          </a:p>
          <a:p>
            <a:pPr>
              <a:spcBef>
                <a:spcPts val="0"/>
              </a:spcBef>
            </a:pPr>
            <a:r>
              <a:rPr lang="en-US" spc="-20"/>
              <a:t>Key features of this capability include:</a:t>
            </a:r>
          </a:p>
          <a:p>
            <a:pPr marL="171450" indent="-171450">
              <a:spcBef>
                <a:spcPts val="0"/>
              </a:spcBef>
              <a:buClr>
                <a:schemeClr val="accent1"/>
              </a:buClr>
              <a:buFont typeface="Wingdings" panose="05000000000000000000" pitchFamily="2" charset="2"/>
              <a:buChar char="§"/>
            </a:pPr>
            <a:r>
              <a:rPr lang="en-US" b="1" spc="-20"/>
              <a:t>Natural Language Processing:</a:t>
            </a:r>
            <a:r>
              <a:rPr lang="en-US" spc="-20"/>
              <a:t> The simulator will understand and respond to an array of verbal commands related to navigation, module selection, and lesson control, even if they are imprecisely expressed. For example, trainees can use commands like "Start the engine," "Open the maintenance module," or "Pause the lesson" to control the training application.</a:t>
            </a:r>
          </a:p>
          <a:p>
            <a:pPr marL="171450" indent="-171450">
              <a:spcBef>
                <a:spcPts val="0"/>
              </a:spcBef>
              <a:buClr>
                <a:schemeClr val="accent1"/>
              </a:buClr>
              <a:buFont typeface="Wingdings" panose="05000000000000000000" pitchFamily="2" charset="2"/>
              <a:buChar char="§"/>
            </a:pPr>
            <a:r>
              <a:rPr lang="en-US" b="1" spc="-20"/>
              <a:t>Context and Intent Understanding:</a:t>
            </a:r>
            <a:r>
              <a:rPr lang="en-US" spc="-20"/>
              <a:t> This is the ability to consider context to help infer intent, allowing the simulator to accurately interpret and execute trainee commands.</a:t>
            </a:r>
          </a:p>
          <a:p>
            <a:pPr marL="171450" indent="-171450">
              <a:spcBef>
                <a:spcPts val="0"/>
              </a:spcBef>
              <a:buClr>
                <a:schemeClr val="accent1"/>
              </a:buClr>
              <a:buFont typeface="Wingdings" panose="05000000000000000000" pitchFamily="2" charset="2"/>
              <a:buChar char="§"/>
            </a:pPr>
            <a:r>
              <a:rPr lang="en-US" b="1" spc="-20"/>
              <a:t>Hands-Free Operation: </a:t>
            </a:r>
            <a:r>
              <a:rPr lang="en-US" spc="-20"/>
              <a:t>By utilizing voice commands, trainees can focus on the simulator's visuals and controls without the need to manually navigate menus.</a:t>
            </a:r>
          </a:p>
          <a:p>
            <a:pPr>
              <a:spcBef>
                <a:spcPts val="0"/>
              </a:spcBef>
            </a:pPr>
            <a:r>
              <a:rPr lang="en-US" spc="-20"/>
              <a:t>The incorporation of an LLM-driven voice command system lays a solid groundwork for the future evolution and refinement of the simulator and unlocks up a range of exciting possibilities, such as broadening the scope of voice commands, tailoring learning experiences to individual needs, and integrating virtual expert guidance within the application. </a:t>
            </a:r>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r>
              <a:rPr lang="en-US" spc="-20"/>
              <a:t>x</a:t>
            </a:r>
          </a:p>
          <a:p>
            <a:pPr>
              <a:spcBef>
                <a:spcPts val="0"/>
              </a:spcBef>
            </a:pPr>
            <a:endParaRPr lang="en-US" spc="-20"/>
          </a:p>
          <a:p>
            <a:pPr>
              <a:spcBef>
                <a:spcPts val="0"/>
              </a:spcBef>
            </a:pPr>
            <a:endParaRPr lang="en-US" spc="-20"/>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89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VOICE</a:t>
            </a:r>
            <a:r>
              <a:rPr lang="en-US"/>
              <a:t> COMMANDS</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60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41471" b="19425"/>
          <a:stretch/>
        </p:blipFill>
        <p:spPr>
          <a:xfrm>
            <a:off x="0" y="0"/>
            <a:ext cx="6858000" cy="2011680"/>
          </a:xfrm>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a:xfrm>
            <a:off x="0" y="2221991"/>
            <a:ext cx="2286000" cy="1389889"/>
          </a:xfrm>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a:xfrm>
            <a:off x="2468880" y="2194561"/>
            <a:ext cx="4002804" cy="4371340"/>
          </a:xfrm>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31" r="31"/>
          <a:stretch/>
        </p:blipFill>
        <p:spPr>
          <a:xfrm>
            <a:off x="0" y="1"/>
            <a:ext cx="6858000" cy="6722076"/>
          </a:xfrm>
        </p:spPr>
      </p:pic>
      <p:sp>
        <p:nvSpPr>
          <p:cNvPr id="6" name="HeaderGradient">
            <a:extLst>
              <a:ext uri="{FF2B5EF4-FFF2-40B4-BE49-F238E27FC236}">
                <a16:creationId xmlns:a16="http://schemas.microsoft.com/office/drawing/2014/main" id="{A365F801-E559-473B-AF2D-42FA337B0A94}"/>
              </a:ext>
            </a:extLst>
          </p:cNvPr>
          <p:cNvSpPr/>
          <p:nvPr/>
        </p:nvSpPr>
        <p:spPr>
          <a:xfrm>
            <a:off x="0" y="4710397"/>
            <a:ext cx="6857999" cy="2011680"/>
          </a:xfrm>
          <a:prstGeom prst="rect">
            <a:avLst/>
          </a:prstGeom>
          <a:gradFill flip="none" rotWithShape="1">
            <a:gsLst>
              <a:gs pos="0">
                <a:schemeClr val="tx2">
                  <a:lumMod val="10000"/>
                  <a:alpha val="79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Familiarization</a:t>
            </a:r>
            <a:r>
              <a:rPr lang="en-US"/>
              <a:t> Tutorial</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EDIT tag" hidden="1">
            <a:extLst>
              <a:ext uri="{FF2B5EF4-FFF2-40B4-BE49-F238E27FC236}">
                <a16:creationId xmlns:a16="http://schemas.microsoft.com/office/drawing/2014/main" id="{920D67B1-3CBC-184C-0D5B-92EFC5E1263C}"/>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7" name="TextBox 6">
            <a:extLst>
              <a:ext uri="{FF2B5EF4-FFF2-40B4-BE49-F238E27FC236}">
                <a16:creationId xmlns:a16="http://schemas.microsoft.com/office/drawing/2014/main" id="{9CAF6C93-E0F8-F7CF-2232-1CA85AE8A16C}"/>
              </a:ext>
            </a:extLst>
          </p:cNvPr>
          <p:cNvSpPr txBox="1"/>
          <p:nvPr/>
        </p:nvSpPr>
        <p:spPr>
          <a:xfrm>
            <a:off x="457200" y="6903720"/>
            <a:ext cx="1871368" cy="992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Boosts Confidence</a:t>
            </a:r>
          </a:p>
        </p:txBody>
      </p:sp>
      <p:sp>
        <p:nvSpPr>
          <p:cNvPr id="9" name="TextBox 8">
            <a:extLst>
              <a:ext uri="{FF2B5EF4-FFF2-40B4-BE49-F238E27FC236}">
                <a16:creationId xmlns:a16="http://schemas.microsoft.com/office/drawing/2014/main" id="{35EC2330-200D-775D-72A8-B720D47A444C}"/>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Ensures Proficiency</a:t>
            </a:r>
          </a:p>
        </p:txBody>
      </p:sp>
      <p:sp>
        <p:nvSpPr>
          <p:cNvPr id="10" name="TextBox 9">
            <a:extLst>
              <a:ext uri="{FF2B5EF4-FFF2-40B4-BE49-F238E27FC236}">
                <a16:creationId xmlns:a16="http://schemas.microsoft.com/office/drawing/2014/main" id="{9D0412E9-3C46-9C63-F032-98D76CC339AD}"/>
              </a:ext>
            </a:extLst>
          </p:cNvPr>
          <p:cNvSpPr txBox="1"/>
          <p:nvPr/>
        </p:nvSpPr>
        <p:spPr>
          <a:xfrm>
            <a:off x="2493316" y="6903720"/>
            <a:ext cx="1871367" cy="10024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Practical Experience</a:t>
            </a:r>
          </a:p>
        </p:txBody>
      </p:sp>
      <p:pic>
        <p:nvPicPr>
          <p:cNvPr id="16" name="Graphic 15" descr="Rocket outline">
            <a:extLst>
              <a:ext uri="{FF2B5EF4-FFF2-40B4-BE49-F238E27FC236}">
                <a16:creationId xmlns:a16="http://schemas.microsoft.com/office/drawing/2014/main" id="{0308CC37-573C-70FF-4428-487627B93E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45705"/>
            <a:ext cx="822960" cy="822960"/>
          </a:xfrm>
          <a:prstGeom prst="rect">
            <a:avLst/>
          </a:prstGeom>
        </p:spPr>
      </p:pic>
      <p:pic>
        <p:nvPicPr>
          <p:cNvPr id="18" name="Graphic 17" descr="Steering Wheel outline">
            <a:extLst>
              <a:ext uri="{FF2B5EF4-FFF2-40B4-BE49-F238E27FC236}">
                <a16:creationId xmlns:a16="http://schemas.microsoft.com/office/drawing/2014/main" id="{0397B992-DD3F-CE7C-21AE-EBFEDA0EED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545705"/>
            <a:ext cx="822960" cy="822960"/>
          </a:xfrm>
          <a:prstGeom prst="rect">
            <a:avLst/>
          </a:prstGeom>
        </p:spPr>
      </p:pic>
      <p:pic>
        <p:nvPicPr>
          <p:cNvPr id="20" name="Graphic 19" descr="Ribbon outline">
            <a:extLst>
              <a:ext uri="{FF2B5EF4-FFF2-40B4-BE49-F238E27FC236}">
                <a16:creationId xmlns:a16="http://schemas.microsoft.com/office/drawing/2014/main" id="{7846ACE0-DE2E-1364-9259-9C8FE3EC59C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053636" y="7545705"/>
            <a:ext cx="822960" cy="822960"/>
          </a:xfrm>
          <a:prstGeom prst="rect">
            <a:avLst/>
          </a:prstGeom>
        </p:spPr>
      </p:pic>
    </p:spTree>
    <p:extLst>
      <p:ext uri="{BB962C8B-B14F-4D97-AF65-F5344CB8AC3E}">
        <p14:creationId xmlns:p14="http://schemas.microsoft.com/office/powerpoint/2010/main" val="2527401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E7F5-1AE4-8B79-43FC-01896E9961C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AA2EDAFA-664C-8CEC-042F-4CF96CC94E2C}"/>
              </a:ext>
            </a:extLst>
          </p:cNvPr>
          <p:cNvPicPr>
            <a:picLocks noGrp="1" noChangeAspect="1"/>
          </p:cNvPicPr>
          <p:nvPr>
            <p:ph type="pic" sz="quarter" idx="10"/>
          </p:nvPr>
        </p:nvPicPr>
        <p:blipFill>
          <a:blip r:embed="rId2"/>
          <a:srcRect t="23930" b="23930"/>
          <a:stretch/>
        </p:blipFill>
        <p:spPr/>
      </p:pic>
      <p:sp>
        <p:nvSpPr>
          <p:cNvPr id="11" name="Text Placeholder 10">
            <a:extLst>
              <a:ext uri="{FF2B5EF4-FFF2-40B4-BE49-F238E27FC236}">
                <a16:creationId xmlns:a16="http://schemas.microsoft.com/office/drawing/2014/main" id="{45C7DC8D-130D-4E96-7060-B90C79DD76AC}"/>
              </a:ext>
            </a:extLst>
          </p:cNvPr>
          <p:cNvSpPr>
            <a:spLocks noGrp="1"/>
          </p:cNvSpPr>
          <p:nvPr>
            <p:ph type="body" sz="quarter" idx="15"/>
          </p:nvPr>
        </p:nvSpPr>
        <p:spPr/>
        <p:txBody>
          <a:bodyPr/>
          <a:lstStyle/>
          <a:p>
            <a:r>
              <a:rPr lang="en-US"/>
              <a:t>Quickly </a:t>
            </a:r>
          </a:p>
          <a:p>
            <a:r>
              <a:rPr lang="en-US"/>
              <a:t>Mastering </a:t>
            </a:r>
          </a:p>
          <a:p>
            <a:r>
              <a:rPr lang="en-US"/>
              <a:t>the Virtual Interface</a:t>
            </a:r>
          </a:p>
        </p:txBody>
      </p:sp>
      <p:sp>
        <p:nvSpPr>
          <p:cNvPr id="12" name="Text Placeholder 11">
            <a:extLst>
              <a:ext uri="{FF2B5EF4-FFF2-40B4-BE49-F238E27FC236}">
                <a16:creationId xmlns:a16="http://schemas.microsoft.com/office/drawing/2014/main" id="{0980673B-8BFF-ED22-7F02-E96B47B87018}"/>
              </a:ext>
            </a:extLst>
          </p:cNvPr>
          <p:cNvSpPr>
            <a:spLocks noGrp="1"/>
          </p:cNvSpPr>
          <p:nvPr>
            <p:ph type="body" sz="quarter" idx="16"/>
          </p:nvPr>
        </p:nvSpPr>
        <p:spPr/>
        <p:txBody>
          <a:bodyPr/>
          <a:lstStyle/>
          <a:p>
            <a:pPr>
              <a:spcBef>
                <a:spcPts val="0"/>
              </a:spcBef>
            </a:pPr>
            <a:r>
              <a:rPr lang="en-US" sz="1200"/>
              <a:t>Our training simulators include a Familiarization Tutorial which is designed to ensure users quickly adapt to and excel in a virtual environment. Here’s what it includes:</a:t>
            </a:r>
          </a:p>
          <a:p>
            <a:pPr lvl="1">
              <a:spcBef>
                <a:spcPts val="0"/>
              </a:spcBef>
            </a:pPr>
            <a:r>
              <a:rPr lang="en-US" sz="1200" b="1"/>
              <a:t>Intuitive User Interface Navigation:</a:t>
            </a:r>
            <a:r>
              <a:rPr lang="en-US" sz="1200"/>
              <a:t> Our tutorial begins with an in-depth guide on navigating the user interface. This feature is crucial for empowering users to move seamlessly within the virtual world, boosting their confidence and efficiency from the start. The intuitive design reduces the learning curve, enabling users to focus on training objectives rather than mechanics.</a:t>
            </a:r>
          </a:p>
          <a:p>
            <a:pPr lvl="1">
              <a:spcBef>
                <a:spcPts val="0"/>
              </a:spcBef>
            </a:pPr>
            <a:r>
              <a:rPr lang="en-US" sz="1200" b="1"/>
              <a:t>Practical Experience with an Example Model:</a:t>
            </a:r>
            <a:r>
              <a:rPr lang="en-US" sz="1200"/>
              <a:t> We introduce an example model for hands-on practice. This model is representative of real-world scenarios, providing users with a safe and controlled environment to apply their skills. This practical approach not only reinforces learning but also enhances the users’ ability to handle complex tasks in real situations, bridging the gap between simulation and actual application.</a:t>
            </a:r>
          </a:p>
          <a:p>
            <a:pPr lvl="1">
              <a:spcBef>
                <a:spcPts val="0"/>
              </a:spcBef>
            </a:pPr>
            <a:r>
              <a:rPr lang="en-US" sz="1200" b="1"/>
              <a:t>Training in Hand or Control Interaction: </a:t>
            </a:r>
            <a:r>
              <a:rPr lang="en-US" sz="1200"/>
              <a:t>The tutorial trains users in interacting with virtual models using their hands or provided controls. This training is vital for developing fine motor skills and precision in a virtual setting. Users gain the ability to perform intricate tasks with accuracy, greatly enhancing their operational competence in real-world applications.</a:t>
            </a:r>
          </a:p>
          <a:p>
            <a:pPr>
              <a:spcBef>
                <a:spcPts val="0"/>
              </a:spcBef>
            </a:pPr>
            <a:r>
              <a:rPr lang="en-US" sz="1200"/>
              <a:t>Our Familiarization Tutorial is designed not just to acquaint users with the VR system, but to equip them with the skills and confidence needed for proficient operation in their respective fields, ensuring a smooth transition from virtual to real-world applications.</a:t>
            </a:r>
          </a:p>
        </p:txBody>
      </p:sp>
      <p:sp>
        <p:nvSpPr>
          <p:cNvPr id="15" name="HeaderGradient">
            <a:extLst>
              <a:ext uri="{FF2B5EF4-FFF2-40B4-BE49-F238E27FC236}">
                <a16:creationId xmlns:a16="http://schemas.microsoft.com/office/drawing/2014/main" id="{DECAC97D-3D8C-4FA5-1BC4-4F8D39CC7E49}"/>
              </a:ext>
            </a:extLst>
          </p:cNvPr>
          <p:cNvSpPr/>
          <p:nvPr/>
        </p:nvSpPr>
        <p:spPr>
          <a:xfrm>
            <a:off x="1" y="0"/>
            <a:ext cx="6857999" cy="2011680"/>
          </a:xfrm>
          <a:prstGeom prst="rect">
            <a:avLst/>
          </a:prstGeom>
          <a:gradFill flip="none" rotWithShape="1">
            <a:gsLst>
              <a:gs pos="0">
                <a:schemeClr val="tx1">
                  <a:lumMod val="95000"/>
                  <a:lumOff val="5000"/>
                  <a:alpha val="61000"/>
                </a:schemeClr>
              </a:gs>
              <a:gs pos="2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5B9C898-C05A-18C3-0232-7A6C8BF360D8}"/>
              </a:ext>
            </a:extLst>
          </p:cNvPr>
          <p:cNvSpPr>
            <a:spLocks noGrp="1"/>
          </p:cNvSpPr>
          <p:nvPr>
            <p:ph type="title"/>
          </p:nvPr>
        </p:nvSpPr>
        <p:spPr/>
        <p:txBody>
          <a:bodyPr/>
          <a:lstStyle/>
          <a:p>
            <a:r>
              <a:rPr lang="en-US">
                <a:solidFill>
                  <a:schemeClr val="bg1"/>
                </a:solidFill>
              </a:rPr>
              <a:t>Familiarization</a:t>
            </a:r>
            <a:r>
              <a:rPr lang="en-US"/>
              <a:t> Tutorial</a:t>
            </a:r>
          </a:p>
        </p:txBody>
      </p:sp>
    </p:spTree>
    <p:extLst>
      <p:ext uri="{BB962C8B-B14F-4D97-AF65-F5344CB8AC3E}">
        <p14:creationId xmlns:p14="http://schemas.microsoft.com/office/powerpoint/2010/main" val="215436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449034" cy="1063436"/>
          </a:xfrm>
        </p:spPr>
        <p:txBody>
          <a:bodyPr/>
          <a:lstStyle/>
          <a:p>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901609" cy="1366638"/>
          </a:xfrm>
        </p:spPr>
        <p:txBody>
          <a:bodyPr/>
          <a:lstStyle/>
          <a:p>
            <a:r>
              <a:rPr lang="en-US">
                <a:solidFill>
                  <a:schemeClr val="tx1"/>
                </a:solidFill>
              </a:rPr>
              <a:t>Multi-User</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grpSp>
        <p:nvGrpSpPr>
          <p:cNvPr id="23" name="graphic 3">
            <a:extLst>
              <a:ext uri="{FF2B5EF4-FFF2-40B4-BE49-F238E27FC236}">
                <a16:creationId xmlns:a16="http://schemas.microsoft.com/office/drawing/2014/main" id="{362539BE-109F-5B8F-B814-CF63196FB5C7}"/>
              </a:ext>
            </a:extLst>
          </p:cNvPr>
          <p:cNvGrpSpPr/>
          <p:nvPr/>
        </p:nvGrpSpPr>
        <p:grpSpPr>
          <a:xfrm>
            <a:off x="4999295" y="2547111"/>
            <a:ext cx="833016" cy="542494"/>
            <a:chOff x="4993772" y="2157046"/>
            <a:chExt cx="833016" cy="542494"/>
          </a:xfrm>
        </p:grpSpPr>
        <p:sp>
          <p:nvSpPr>
            <p:cNvPr id="17" name="Rectangle 16">
              <a:extLst>
                <a:ext uri="{FF2B5EF4-FFF2-40B4-BE49-F238E27FC236}">
                  <a16:creationId xmlns:a16="http://schemas.microsoft.com/office/drawing/2014/main" id="{DA450AEA-C978-8E19-A27D-2141D4F3DBEE}"/>
                </a:ext>
              </a:extLst>
            </p:cNvPr>
            <p:cNvSpPr/>
            <p:nvPr/>
          </p:nvSpPr>
          <p:spPr>
            <a:xfrm>
              <a:off x="5102629" y="2257530"/>
              <a:ext cx="626347" cy="341644"/>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1E66C6C-10FE-D6A5-1AD8-D02AC0EF78B4}"/>
                </a:ext>
              </a:extLst>
            </p:cNvPr>
            <p:cNvCxnSpPr/>
            <p:nvPr/>
          </p:nvCxnSpPr>
          <p:spPr>
            <a:xfrm flipH="1">
              <a:off x="5726304"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452463C-386F-AC15-CA4C-B85F0B5FC304}"/>
                </a:ext>
              </a:extLst>
            </p:cNvPr>
            <p:cNvCxnSpPr>
              <a:cxnSpLocks/>
            </p:cNvCxnSpPr>
            <p:nvPr/>
          </p:nvCxnSpPr>
          <p:spPr>
            <a:xfrm>
              <a:off x="4997959"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CF6AA63-4134-55FD-7F5A-FD60D15DA350}"/>
                </a:ext>
              </a:extLst>
            </p:cNvPr>
            <p:cNvCxnSpPr>
              <a:cxnSpLocks/>
            </p:cNvCxnSpPr>
            <p:nvPr/>
          </p:nvCxnSpPr>
          <p:spPr>
            <a:xfrm flipH="1" flipV="1">
              <a:off x="5726304"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F04D256-4C32-B175-09BA-7979C6351583}"/>
                </a:ext>
              </a:extLst>
            </p:cNvPr>
            <p:cNvCxnSpPr>
              <a:cxnSpLocks/>
            </p:cNvCxnSpPr>
            <p:nvPr/>
          </p:nvCxnSpPr>
          <p:spPr>
            <a:xfrm flipV="1">
              <a:off x="4993772"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Graphic 2" descr="Users outline">
            <a:extLst>
              <a:ext uri="{FF2B5EF4-FFF2-40B4-BE49-F238E27FC236}">
                <a16:creationId xmlns:a16="http://schemas.microsoft.com/office/drawing/2014/main" id="{B4D01939-E1D3-B67F-E184-E97C8A4472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71800" y="1524345"/>
            <a:ext cx="914400" cy="914400"/>
          </a:xfrm>
          <a:prstGeom prst="rect">
            <a:avLst/>
          </a:prstGeom>
        </p:spPr>
      </p:pic>
      <p:pic>
        <p:nvPicPr>
          <p:cNvPr id="13" name="Graphic 1">
            <a:extLst>
              <a:ext uri="{FF2B5EF4-FFF2-40B4-BE49-F238E27FC236}">
                <a16:creationId xmlns:a16="http://schemas.microsoft.com/office/drawing/2014/main" id="{423AE7DA-C1A1-1D4E-9B74-42760B6461C6}"/>
              </a:ext>
            </a:extLst>
          </p:cNvPr>
          <p:cNvPicPr>
            <a:picLocks noChangeAspect="1"/>
          </p:cNvPicPr>
          <p:nvPr/>
        </p:nvPicPr>
        <p:blipFill>
          <a:blip r:embed="rId4"/>
          <a:stretch>
            <a:fillRect/>
          </a:stretch>
        </p:blipFill>
        <p:spPr>
          <a:xfrm>
            <a:off x="1058022" y="760305"/>
            <a:ext cx="768350" cy="659501"/>
          </a:xfrm>
          <a:prstGeom prst="rect">
            <a:avLst/>
          </a:prstGeom>
          <a:noFill/>
        </p:spPr>
      </p:pic>
      <p:sp>
        <p:nvSpPr>
          <p:cNvPr id="7" name="Text 3">
            <a:extLst>
              <a:ext uri="{FF2B5EF4-FFF2-40B4-BE49-F238E27FC236}">
                <a16:creationId xmlns:a16="http://schemas.microsoft.com/office/drawing/2014/main" id="{A4E03EEC-1CD5-3731-798F-A43A95921D02}"/>
              </a:ext>
            </a:extLst>
          </p:cNvPr>
          <p:cNvSpPr/>
          <p:nvPr/>
        </p:nvSpPr>
        <p:spPr>
          <a:xfrm>
            <a:off x="4430806" y="30896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Shared Environment</a:t>
            </a:r>
          </a:p>
        </p:txBody>
      </p:sp>
      <p:sp>
        <p:nvSpPr>
          <p:cNvPr id="6" name="Text 2">
            <a:extLst>
              <a:ext uri="{FF2B5EF4-FFF2-40B4-BE49-F238E27FC236}">
                <a16:creationId xmlns:a16="http://schemas.microsoft.com/office/drawing/2014/main" id="{DAB3B562-FC80-5A2C-37BB-E236FB59A77D}"/>
              </a:ext>
            </a:extLst>
          </p:cNvPr>
          <p:cNvSpPr/>
          <p:nvPr/>
        </p:nvSpPr>
        <p:spPr>
          <a:xfrm>
            <a:off x="2444003" y="22547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Collaborative Learning</a:t>
            </a:r>
          </a:p>
        </p:txBody>
      </p:sp>
      <p:sp>
        <p:nvSpPr>
          <p:cNvPr id="4" name="Text 1">
            <a:extLst>
              <a:ext uri="{FF2B5EF4-FFF2-40B4-BE49-F238E27FC236}">
                <a16:creationId xmlns:a16="http://schemas.microsoft.com/office/drawing/2014/main" id="{ADAB6344-426A-66D1-9049-877E1DD2FF50}"/>
              </a:ext>
            </a:extLst>
          </p:cNvPr>
          <p:cNvSpPr/>
          <p:nvPr/>
        </p:nvSpPr>
        <p:spPr>
          <a:xfrm>
            <a:off x="457200" y="1419806"/>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Realtime Communication</a:t>
            </a:r>
          </a:p>
        </p:txBody>
      </p:sp>
    </p:spTree>
    <p:extLst>
      <p:ext uri="{BB962C8B-B14F-4D97-AF65-F5344CB8AC3E}">
        <p14:creationId xmlns:p14="http://schemas.microsoft.com/office/powerpoint/2010/main" val="2973312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DFC28-C504-B5BE-DAF0-13D85513B87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5E74765-72D6-6470-FE7C-1C573FB6CB22}"/>
              </a:ext>
            </a:extLst>
          </p:cNvPr>
          <p:cNvPicPr>
            <a:picLocks noGrp="1" noChangeAspect="1"/>
          </p:cNvPicPr>
          <p:nvPr>
            <p:ph type="pic" sz="quarter" idx="10"/>
          </p:nvPr>
        </p:nvPicPr>
        <p:blipFill rotWithShape="1">
          <a:blip r:embed="rId2"/>
          <a:srcRect t="8446" r="6159" b="42618"/>
          <a:stretch/>
        </p:blipFill>
        <p:spPr>
          <a:xfrm>
            <a:off x="0" y="0"/>
            <a:ext cx="6858000" cy="2011680"/>
          </a:xfrm>
        </p:spPr>
      </p:pic>
      <p:sp>
        <p:nvSpPr>
          <p:cNvPr id="12" name="Text Placeholder 11">
            <a:extLst>
              <a:ext uri="{FF2B5EF4-FFF2-40B4-BE49-F238E27FC236}">
                <a16:creationId xmlns:a16="http://schemas.microsoft.com/office/drawing/2014/main" id="{FDBA9680-7F2D-5920-510B-4C6D70D8D880}"/>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3E6BBB91-DA1C-9B02-DEBC-B6B415158402}"/>
              </a:ext>
            </a:extLst>
          </p:cNvPr>
          <p:cNvSpPr>
            <a:spLocks noGrp="1"/>
          </p:cNvSpPr>
          <p:nvPr>
            <p:ph type="body" sz="quarter" idx="13"/>
          </p:nvPr>
        </p:nvSpPr>
        <p:spPr/>
        <p:txBody>
          <a:bodyPr/>
          <a:lstStyle/>
          <a:p>
            <a:endParaRPr lang="en-US"/>
          </a:p>
        </p:txBody>
      </p:sp>
      <p:pic>
        <p:nvPicPr>
          <p:cNvPr id="18" name="Picture Placeholder 17" hidden="1">
            <a:extLst>
              <a:ext uri="{FF2B5EF4-FFF2-40B4-BE49-F238E27FC236}">
                <a16:creationId xmlns:a16="http://schemas.microsoft.com/office/drawing/2014/main" id="{35DF9E8D-0701-DB93-D9DC-E54447FE6438}"/>
              </a:ext>
            </a:extLst>
          </p:cNvPr>
          <p:cNvPicPr>
            <a:picLocks noGrp="1" noChangeAspect="1"/>
          </p:cNvPicPr>
          <p:nvPr>
            <p:ph type="pic" sz="quarter" idx="17"/>
          </p:nvPr>
        </p:nvPicPr>
        <p:blipFill rotWithShape="1">
          <a:blip r:embed="rId3"/>
          <a:srcRect l="18172" r="18172"/>
          <a:stretch/>
        </p:blipFill>
        <p:spPr/>
      </p:pic>
      <p:sp>
        <p:nvSpPr>
          <p:cNvPr id="13" name="Text Placeholder 12">
            <a:extLst>
              <a:ext uri="{FF2B5EF4-FFF2-40B4-BE49-F238E27FC236}">
                <a16:creationId xmlns:a16="http://schemas.microsoft.com/office/drawing/2014/main" id="{41AF2DE9-97ED-EE56-481A-44D72B325C5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Networked Training for Collaborative Learning</a:t>
            </a:r>
          </a:p>
          <a:p>
            <a:endParaRPr lang="en-US"/>
          </a:p>
        </p:txBody>
      </p:sp>
      <p:sp>
        <p:nvSpPr>
          <p:cNvPr id="15" name="Text Placeholder 14">
            <a:extLst>
              <a:ext uri="{FF2B5EF4-FFF2-40B4-BE49-F238E27FC236}">
                <a16:creationId xmlns:a16="http://schemas.microsoft.com/office/drawing/2014/main" id="{CC2F09BE-4765-CCEF-4AC0-CADD68650113}"/>
              </a:ext>
            </a:extLst>
          </p:cNvPr>
          <p:cNvSpPr>
            <a:spLocks noGrp="1"/>
          </p:cNvSpPr>
          <p:nvPr>
            <p:ph type="body" sz="quarter" idx="16"/>
          </p:nvPr>
        </p:nvSpPr>
        <p:spPr>
          <a:xfrm>
            <a:off x="2468879" y="2194561"/>
            <a:ext cx="3988627" cy="4371340"/>
          </a:xfrm>
        </p:spPr>
        <p:txBody>
          <a:bodyPr/>
          <a:lstStyle/>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will succeed in the goal to revolutionize the way training is conducted by providing a networked multi-user training system. This enables simultaneous training of multiple users in a shared virtual environment, fostering collaboration and real-time interaction among both students and trainers. This system is designed to support various types of training structures: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One-On-One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Direct interaction between a single trainee and trainer, allowing for personalized instruction and immediate feedback.</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One-To-Many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Instructors can guide multiple trainees simultaneously, promoting an efficient use of resources.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the system include: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Interaction: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can interact with each other and their instructors in real-time within the virtual environment. This fosters teamwork and enhances development of problem-solving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Shared Virtual Environment: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Allows for both collaboration on tasks or observing others’ actions.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VoIP Communication: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Voice over Internet Protocol (VoIP) technology for natural verbal communication among users.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ForgeFX’s extensive experience in developing multi-user VR simulations, the simulator will offer an immersive, interactive platform that enhances engagement and knowledge retention.</a:t>
            </a:r>
          </a:p>
          <a:p>
            <a:pPr>
              <a:spcBef>
                <a:spcPts val="0"/>
              </a:spcBef>
            </a:pPr>
            <a:endParaRPr lang="en-US" sz="1200" spc="-20"/>
          </a:p>
        </p:txBody>
      </p:sp>
      <p:sp>
        <p:nvSpPr>
          <p:cNvPr id="11" name="HeaderGradient">
            <a:extLst>
              <a:ext uri="{FF2B5EF4-FFF2-40B4-BE49-F238E27FC236}">
                <a16:creationId xmlns:a16="http://schemas.microsoft.com/office/drawing/2014/main" id="{42E364EA-109B-62BE-7CE9-A525C94036DA}"/>
              </a:ext>
            </a:extLst>
          </p:cNvPr>
          <p:cNvSpPr/>
          <p:nvPr/>
        </p:nvSpPr>
        <p:spPr>
          <a:xfrm>
            <a:off x="0" y="862330"/>
            <a:ext cx="6857999" cy="1149350"/>
          </a:xfrm>
          <a:prstGeom prst="rect">
            <a:avLst/>
          </a:prstGeom>
          <a:gradFill flip="none" rotWithShape="1">
            <a:gsLst>
              <a:gs pos="0">
                <a:schemeClr val="tx1">
                  <a:lumMod val="95000"/>
                  <a:lumOff val="5000"/>
                  <a:alpha val="75000"/>
                </a:schemeClr>
              </a:gs>
              <a:gs pos="55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E09FFE-1060-4A3B-704E-057096A65DD5}"/>
              </a:ext>
            </a:extLst>
          </p:cNvPr>
          <p:cNvSpPr>
            <a:spLocks noGrp="1"/>
          </p:cNvSpPr>
          <p:nvPr>
            <p:ph type="title"/>
          </p:nvPr>
        </p:nvSpPr>
        <p:spPr/>
        <p:txBody>
          <a:bodyPr/>
          <a:lstStyle/>
          <a:p>
            <a:r>
              <a:rPr lang="en-US">
                <a:solidFill>
                  <a:schemeClr val="bg1"/>
                </a:solidFill>
              </a:rPr>
              <a:t>Multi-User</a:t>
            </a:r>
            <a:r>
              <a:rPr lang="en-US"/>
              <a:t> Training</a:t>
            </a:r>
          </a:p>
        </p:txBody>
      </p:sp>
      <p:sp>
        <p:nvSpPr>
          <p:cNvPr id="7" name="SidebarText">
            <a:extLst>
              <a:ext uri="{FF2B5EF4-FFF2-40B4-BE49-F238E27FC236}">
                <a16:creationId xmlns:a16="http://schemas.microsoft.com/office/drawing/2014/main" id="{3AB37F5E-D579-3D1B-6296-B10955089CDD}"/>
              </a:ext>
            </a:extLst>
          </p:cNvPr>
          <p:cNvSpPr txBox="1"/>
          <p:nvPr/>
        </p:nvSpPr>
        <p:spPr>
          <a:xfrm>
            <a:off x="1" y="5733915"/>
            <a:ext cx="2285989" cy="282385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p>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CBRND </a:t>
            </a:r>
            <a:r>
              <a:rPr lang="en-US" sz="1100" cap="all" spc="15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endPar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Past projects such as the HoloTrainer for JPEO-CBRND, which includes multiuser telepresence functionality, ensure that ForgeFX is well-equipped to deliver on this aspect of the project.</a:t>
            </a:r>
          </a:p>
          <a:p>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SidebarImage">
            <a:extLst>
              <a:ext uri="{FF2B5EF4-FFF2-40B4-BE49-F238E27FC236}">
                <a16:creationId xmlns:a16="http://schemas.microsoft.com/office/drawing/2014/main" id="{ABBCAF19-A3D0-014F-F576-02A612674B47}"/>
              </a:ext>
            </a:extLst>
          </p:cNvPr>
          <p:cNvPicPr>
            <a:picLocks noChangeAspect="1"/>
          </p:cNvPicPr>
          <p:nvPr/>
        </p:nvPicPr>
        <p:blipFill rotWithShape="1">
          <a:blip r:embed="rId4"/>
          <a:srcRect l="14204" t="11375" r="14204" b="1698"/>
          <a:stretch/>
        </p:blipFill>
        <p:spPr>
          <a:xfrm>
            <a:off x="1" y="4383762"/>
            <a:ext cx="2285259" cy="2169100"/>
          </a:xfrm>
          <a:prstGeom prst="rect">
            <a:avLst/>
          </a:prstGeom>
        </p:spPr>
      </p:pic>
      <p:sp>
        <p:nvSpPr>
          <p:cNvPr id="2" name="Rectangle 1">
            <a:extLst>
              <a:ext uri="{FF2B5EF4-FFF2-40B4-BE49-F238E27FC236}">
                <a16:creationId xmlns:a16="http://schemas.microsoft.com/office/drawing/2014/main" id="{AAA7654A-FAF8-0D55-252E-31B7C44531F6}"/>
              </a:ext>
            </a:extLst>
          </p:cNvPr>
          <p:cNvSpPr/>
          <p:nvPr/>
        </p:nvSpPr>
        <p:spPr>
          <a:xfrm>
            <a:off x="2468870" y="7975600"/>
            <a:ext cx="3937718" cy="582165"/>
          </a:xfrm>
          <a:prstGeom prst="rect">
            <a:avLst/>
          </a:prstGeom>
          <a:gradFill>
            <a:gsLst>
              <a:gs pos="0">
                <a:schemeClr val="accent1">
                  <a:lumMod val="5000"/>
                  <a:lumOff val="95000"/>
                </a:schemeClr>
              </a:gs>
              <a:gs pos="74000">
                <a:schemeClr val="accent1">
                  <a:lumMod val="45000"/>
                  <a:lumOff val="55000"/>
                </a:schemeClr>
              </a:gs>
              <a:gs pos="100000">
                <a:schemeClr val="accent1">
                  <a:lumMod val="45000"/>
                  <a:lumOff val="55000"/>
                </a:schemeClr>
              </a:gs>
            </a:gsLst>
            <a:lin ang="15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tIns="91440" rIns="0" bIns="182880" rtlCol="0" anchor="t" anchorCtr="0"/>
          <a:lstStyle/>
          <a:p>
            <a:r>
              <a:rPr lang="en-US" sz="1100">
                <a:solidFill>
                  <a:schemeClr val="tx1">
                    <a:lumMod val="65000"/>
                    <a:lumOff val="35000"/>
                  </a:schemeClr>
                </a:solidFill>
              </a:rPr>
              <a:t>Note: Multi-user functionality will require a yearly support subscription. Please see the Scope &amp; Cost Options page for details. </a:t>
            </a:r>
          </a:p>
        </p:txBody>
      </p:sp>
    </p:spTree>
    <p:extLst>
      <p:ext uri="{BB962C8B-B14F-4D97-AF65-F5344CB8AC3E}">
        <p14:creationId xmlns:p14="http://schemas.microsoft.com/office/powerpoint/2010/main" val="3372684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LmS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Familiar</a:t>
            </a:r>
          </a:p>
        </p:txBody>
      </p:sp>
      <p:sp>
        <p:nvSpPr>
          <p:cNvPr id="10" name="TextBox 9">
            <a:extLst>
              <a:ext uri="{FF2B5EF4-FFF2-40B4-BE49-F238E27FC236}">
                <a16:creationId xmlns:a16="http://schemas.microsoft.com/office/drawing/2014/main" id="{F685A2A1-0D53-7461-BD60-D79BF68978C2}"/>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Motivating</a:t>
            </a:r>
          </a:p>
        </p:txBody>
      </p:sp>
      <p:sp>
        <p:nvSpPr>
          <p:cNvPr id="11" name="TextBox 10">
            <a:extLst>
              <a:ext uri="{FF2B5EF4-FFF2-40B4-BE49-F238E27FC236}">
                <a16:creationId xmlns:a16="http://schemas.microsoft.com/office/drawing/2014/main" id="{FBBAA69C-D4D0-0239-DB72-10D147A6686E}"/>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Efficient</a:t>
            </a:r>
          </a:p>
        </p:txBody>
      </p:sp>
      <p:pic>
        <p:nvPicPr>
          <p:cNvPr id="4" name="Graphic 3" descr="Run outline">
            <a:extLst>
              <a:ext uri="{FF2B5EF4-FFF2-40B4-BE49-F238E27FC236}">
                <a16:creationId xmlns:a16="http://schemas.microsoft.com/office/drawing/2014/main" id="{68EBE906-E27E-3237-4B66-34F98D1E453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290033"/>
            <a:ext cx="822960" cy="822960"/>
          </a:xfrm>
          <a:prstGeom prst="rect">
            <a:avLst/>
          </a:prstGeom>
        </p:spPr>
      </p:pic>
      <p:pic>
        <p:nvPicPr>
          <p:cNvPr id="7" name="Graphic 6" descr="Home outline">
            <a:extLst>
              <a:ext uri="{FF2B5EF4-FFF2-40B4-BE49-F238E27FC236}">
                <a16:creationId xmlns:a16="http://schemas.microsoft.com/office/drawing/2014/main" id="{859282EA-47C0-C54B-7AEA-7ACA355FF6C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1405" y="7290033"/>
            <a:ext cx="822960" cy="822960"/>
          </a:xfrm>
          <a:prstGeom prst="rect">
            <a:avLst/>
          </a:prstGeom>
        </p:spPr>
      </p:pic>
      <p:pic>
        <p:nvPicPr>
          <p:cNvPr id="13" name="Graphic 12" descr="Stopwatch outline">
            <a:extLst>
              <a:ext uri="{FF2B5EF4-FFF2-40B4-BE49-F238E27FC236}">
                <a16:creationId xmlns:a16="http://schemas.microsoft.com/office/drawing/2014/main" id="{91454514-0973-635F-8B33-B8A998E4E3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17520" y="7290033"/>
            <a:ext cx="822960" cy="822960"/>
          </a:xfrm>
          <a:prstGeom prst="rect">
            <a:avLst/>
          </a:prstGeom>
        </p:spPr>
      </p:pic>
    </p:spTree>
    <p:extLst>
      <p:ext uri="{BB962C8B-B14F-4D97-AF65-F5344CB8AC3E}">
        <p14:creationId xmlns:p14="http://schemas.microsoft.com/office/powerpoint/2010/main" val="3351463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26E4-8F19-1451-B06E-F42E8D6F7C0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927A7EA-1A23-01D0-EDCA-426E7D0EAA92}"/>
              </a:ext>
            </a:extLst>
          </p:cNvPr>
          <p:cNvPicPr>
            <a:picLocks noGrp="1" noChangeAspect="1"/>
          </p:cNvPicPr>
          <p:nvPr>
            <p:ph type="pic" sz="quarter" idx="10"/>
          </p:nvPr>
        </p:nvPicPr>
        <p:blipFill>
          <a:blip r:embed="rId2"/>
          <a:srcRect l="750" r="750"/>
          <a:stretch/>
        </p:blipFill>
        <p:spPr/>
      </p:pic>
      <p:sp>
        <p:nvSpPr>
          <p:cNvPr id="9" name="Text Placeholder 8">
            <a:extLst>
              <a:ext uri="{FF2B5EF4-FFF2-40B4-BE49-F238E27FC236}">
                <a16:creationId xmlns:a16="http://schemas.microsoft.com/office/drawing/2014/main" id="{B12D096B-F0D8-217C-EAE1-EFE6AFC878BC}"/>
              </a:ext>
            </a:extLst>
          </p:cNvPr>
          <p:cNvSpPr>
            <a:spLocks noGrp="1"/>
          </p:cNvSpPr>
          <p:nvPr>
            <p:ph type="body" sz="quarter" idx="13"/>
          </p:nvPr>
        </p:nvSpPr>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p:txBody>
      </p:sp>
      <p:pic>
        <p:nvPicPr>
          <p:cNvPr id="17" name="Picture Placeholder 16">
            <a:extLst>
              <a:ext uri="{FF2B5EF4-FFF2-40B4-BE49-F238E27FC236}">
                <a16:creationId xmlns:a16="http://schemas.microsoft.com/office/drawing/2014/main" id="{58817B17-EAE6-E206-DB27-4F742B8670FE}"/>
              </a:ext>
            </a:extLst>
          </p:cNvPr>
          <p:cNvPicPr>
            <a:picLocks noGrp="1" noChangeAspect="1"/>
          </p:cNvPicPr>
          <p:nvPr>
            <p:ph type="pic" sz="quarter" idx="17"/>
          </p:nvPr>
        </p:nvPicPr>
        <p:blipFill rotWithShape="1">
          <a:blip r:embed="rId3"/>
          <a:srcRect l="310" r="2575"/>
          <a:stretch/>
        </p:blipFill>
        <p:spPr>
          <a:xfrm>
            <a:off x="-1" y="4959619"/>
            <a:ext cx="2285972" cy="1205835"/>
          </a:xfrm>
        </p:spPr>
      </p:pic>
      <p:sp>
        <p:nvSpPr>
          <p:cNvPr id="14" name="Text Placeholder 13">
            <a:extLst>
              <a:ext uri="{FF2B5EF4-FFF2-40B4-BE49-F238E27FC236}">
                <a16:creationId xmlns:a16="http://schemas.microsoft.com/office/drawing/2014/main" id="{0101950A-DAC2-B47A-64A3-D7487CB09707}"/>
              </a:ext>
            </a:extLst>
          </p:cNvPr>
          <p:cNvSpPr>
            <a:spLocks noGrp="1"/>
          </p:cNvSpPr>
          <p:nvPr>
            <p:ph type="body" sz="quarter" idx="15"/>
          </p:nvPr>
        </p:nvSpPr>
        <p:spPr>
          <a:prstGeom prst="rect">
            <a:avLst/>
          </a:prstGeom>
        </p:spPr>
        <p:txBody>
          <a:bodyPr/>
          <a:lstStyle/>
          <a:p>
            <a:r>
              <a:rPr lang="en-US"/>
              <a:t>Using Data </a:t>
            </a:r>
          </a:p>
          <a:p>
            <a:r>
              <a:rPr lang="en-US"/>
              <a:t>to shape </a:t>
            </a:r>
          </a:p>
          <a:p>
            <a:r>
              <a:rPr lang="en-US"/>
              <a:t>the perfect curriculum</a:t>
            </a:r>
          </a:p>
        </p:txBody>
      </p:sp>
      <p:sp>
        <p:nvSpPr>
          <p:cNvPr id="3" name="Title 2">
            <a:extLst>
              <a:ext uri="{FF2B5EF4-FFF2-40B4-BE49-F238E27FC236}">
                <a16:creationId xmlns:a16="http://schemas.microsoft.com/office/drawing/2014/main" id="{22EDE895-C5DD-40BF-6FBB-E81DBE1FCCEC}"/>
              </a:ext>
            </a:extLst>
          </p:cNvPr>
          <p:cNvSpPr>
            <a:spLocks noGrp="1"/>
          </p:cNvSpPr>
          <p:nvPr>
            <p:ph type="title"/>
          </p:nvPr>
        </p:nvSpPr>
        <p:spPr>
          <a:xfrm>
            <a:off x="457200" y="1696598"/>
            <a:ext cx="5787655" cy="315083"/>
          </a:xfrm>
        </p:spPr>
        <p:txBody>
          <a:bodyPr/>
          <a:lstStyle/>
          <a:p>
            <a:r>
              <a:rPr lang="en-US" sz="1600">
                <a:solidFill>
                  <a:schemeClr val="bg1"/>
                </a:solidFill>
              </a:rPr>
              <a:t>Learning Management System</a:t>
            </a:r>
            <a:r>
              <a:rPr lang="en-US" sz="1600"/>
              <a:t> </a:t>
            </a:r>
            <a:r>
              <a:rPr lang="en-US" sz="1800"/>
              <a:t>Integration</a:t>
            </a:r>
            <a:endParaRPr lang="en-US"/>
          </a:p>
        </p:txBody>
      </p:sp>
      <p:sp>
        <p:nvSpPr>
          <p:cNvPr id="11" name="HeaderGradient" hidden="1">
            <a:extLst>
              <a:ext uri="{FF2B5EF4-FFF2-40B4-BE49-F238E27FC236}">
                <a16:creationId xmlns:a16="http://schemas.microsoft.com/office/drawing/2014/main" id="{0E013C9D-2AB3-A62C-1B4F-E44559C7F15A}"/>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idebarText" hidden="1">
            <a:extLst>
              <a:ext uri="{FF2B5EF4-FFF2-40B4-BE49-F238E27FC236}">
                <a16:creationId xmlns:a16="http://schemas.microsoft.com/office/drawing/2014/main" id="{258E5A70-2D72-7CA0-D0D8-967F03334D71}"/>
              </a:ext>
            </a:extLst>
          </p:cNvPr>
          <p:cNvSpPr txBox="1"/>
          <p:nvPr/>
        </p:nvSpPr>
        <p:spPr>
          <a:xfrm>
            <a:off x="1" y="5818971"/>
            <a:ext cx="2285989" cy="274320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a:p>
            <a:pPr>
              <a:lnSpc>
                <a:spcPct val="110000"/>
              </a:lnSpc>
              <a:spcAft>
                <a:spcPts val="600"/>
              </a:spcAft>
              <a:defRPr/>
            </a:pP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pPr>
              <a:lnSpc>
                <a:spcPct val="110000"/>
              </a:lnSpc>
              <a:spcAft>
                <a:spcPts val="600"/>
              </a:spcAft>
              <a:defRPr/>
            </a:pPr>
            <a:b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58094D39-52C4-2D5B-822E-739EEED2CD91}"/>
              </a:ext>
            </a:extLst>
          </p:cNvPr>
          <p:cNvSpPr>
            <a:spLocks noGrp="1"/>
          </p:cNvSpPr>
          <p:nvPr>
            <p:ph type="body" sz="quarter" idx="14"/>
          </p:nvPr>
        </p:nvSpPr>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endParaRPr lang="en-US"/>
          </a:p>
        </p:txBody>
      </p:sp>
      <p:sp>
        <p:nvSpPr>
          <p:cNvPr id="20" name="Text Placeholder 3">
            <a:extLst>
              <a:ext uri="{FF2B5EF4-FFF2-40B4-BE49-F238E27FC236}">
                <a16:creationId xmlns:a16="http://schemas.microsoft.com/office/drawing/2014/main" id="{F44791D7-ECF9-B915-4389-DF65A0F49710}"/>
              </a:ext>
            </a:extLst>
          </p:cNvPr>
          <p:cNvSpPr>
            <a:spLocks noGrp="1"/>
          </p:cNvSpPr>
          <p:nvPr>
            <p:ph type="body" sz="quarter" idx="16"/>
          </p:nvPr>
        </p:nvSpPr>
        <p:spPr>
          <a:xfrm>
            <a:off x="2468563" y="2193925"/>
            <a:ext cx="3932237" cy="6319454"/>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recognizes the importance of integrating our training applications with Learning Management Systems (LMS) for our clients.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Web-based performance monitoring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offers trainers a user-friendly, and familiar, web-based portal to monitor trainees’ performance and progress.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Efficient learning management: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LMS integration facilitates the management of training activities, reducing the administrative burden of manual tracking and reporting.</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engagement and motivation: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Progress-over-time tracking introduces an element of gamification, enhancing engagement and motivation levels.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this potential integration will include: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User Authentication: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will utilize either the LMS’s user authentication system or an independent authentication system to ensure secure access to training sessions. This flexible approach allows for a tailored solution that aligns with specific requirements and preferences.</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Session Records: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Upon completion of each training session, a detailed performance analysis report will be generated by the simulator. This report can then be uploaded to the LMS, providing an easily accessible record of each trainees’ progress over time.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Progress Tracking: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integrated system will allow trainers to monitor trainee progress over time, identifying areas of strength and areas needing improvement. This data-driven approach can inform future training strategies and contribute to continuous improvement in training outcomes.</a:t>
            </a:r>
          </a:p>
          <a:p>
            <a:endParaRPr lang="en-US"/>
          </a:p>
        </p:txBody>
      </p:sp>
    </p:spTree>
    <p:extLst>
      <p:ext uri="{BB962C8B-B14F-4D97-AF65-F5344CB8AC3E}">
        <p14:creationId xmlns:p14="http://schemas.microsoft.com/office/powerpoint/2010/main" val="39185177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l="10423" t="2914" r="25653" b="3100"/>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6215826" cy="1366638"/>
          </a:xfrm>
        </p:spPr>
        <p:txBody>
          <a:bodyPr/>
          <a:lstStyle/>
          <a:p>
            <a:r>
              <a:rPr lang="en-US">
                <a:solidFill>
                  <a:schemeClr val="tx1"/>
                </a:solidFill>
              </a:rPr>
              <a:t>Multi-Language</a:t>
            </a:r>
            <a:r>
              <a:rPr lang="en-US"/>
              <a:t> Support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9" name="Graphic 8" descr="Handwash outline">
            <a:extLst>
              <a:ext uri="{FF2B5EF4-FFF2-40B4-BE49-F238E27FC236}">
                <a16:creationId xmlns:a16="http://schemas.microsoft.com/office/drawing/2014/main" id="{74091B71-2BE2-F6CC-2390-43A613A4D53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9396" y="3702744"/>
            <a:ext cx="822960" cy="822960"/>
          </a:xfrm>
          <a:prstGeom prst="rect">
            <a:avLst/>
          </a:prstGeom>
        </p:spPr>
      </p:pic>
      <p:pic>
        <p:nvPicPr>
          <p:cNvPr id="10" name="Graphic 2" descr="Cheers outline">
            <a:extLst>
              <a:ext uri="{FF2B5EF4-FFF2-40B4-BE49-F238E27FC236}">
                <a16:creationId xmlns:a16="http://schemas.microsoft.com/office/drawing/2014/main" id="{A9A4AE22-3BC8-5FF7-A801-8A9F433445E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785616" y="3749040"/>
            <a:ext cx="822960" cy="822960"/>
          </a:xfrm>
          <a:prstGeom prst="rect">
            <a:avLst/>
          </a:prstGeom>
        </p:spPr>
      </p:pic>
      <p:pic>
        <p:nvPicPr>
          <p:cNvPr id="11" name="Graphic 1" descr="Handshake outline">
            <a:extLst>
              <a:ext uri="{FF2B5EF4-FFF2-40B4-BE49-F238E27FC236}">
                <a16:creationId xmlns:a16="http://schemas.microsoft.com/office/drawing/2014/main" id="{7FEE1F98-DA8E-F248-84A2-9E230FC7DB0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151836" y="3714318"/>
            <a:ext cx="822960" cy="822960"/>
          </a:xfrm>
          <a:prstGeom prst="rect">
            <a:avLst/>
          </a:prstGeom>
        </p:spPr>
      </p:pic>
      <p:sp>
        <p:nvSpPr>
          <p:cNvPr id="12" name="TextBox 3">
            <a:extLst>
              <a:ext uri="{FF2B5EF4-FFF2-40B4-BE49-F238E27FC236}">
                <a16:creationId xmlns:a16="http://schemas.microsoft.com/office/drawing/2014/main" id="{1EBB227A-26AC-B9A3-59C6-FF55B076C004}"/>
              </a:ext>
            </a:extLst>
          </p:cNvPr>
          <p:cNvSpPr txBox="1"/>
          <p:nvPr/>
        </p:nvSpPr>
        <p:spPr>
          <a:xfrm>
            <a:off x="4895193" y="3428158"/>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Immersive</a:t>
            </a:r>
          </a:p>
        </p:txBody>
      </p:sp>
      <p:sp>
        <p:nvSpPr>
          <p:cNvPr id="13" name="TextBox 2">
            <a:extLst>
              <a:ext uri="{FF2B5EF4-FFF2-40B4-BE49-F238E27FC236}">
                <a16:creationId xmlns:a16="http://schemas.microsoft.com/office/drawing/2014/main" id="{6849D5D3-285C-EFD2-3FC7-F6733CD07BA8}"/>
              </a:ext>
            </a:extLst>
          </p:cNvPr>
          <p:cNvSpPr txBox="1"/>
          <p:nvPr/>
        </p:nvSpPr>
        <p:spPr>
          <a:xfrm>
            <a:off x="3261413"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Collaborative</a:t>
            </a:r>
          </a:p>
        </p:txBody>
      </p:sp>
      <p:sp>
        <p:nvSpPr>
          <p:cNvPr id="14" name="TextBox 1">
            <a:extLst>
              <a:ext uri="{FF2B5EF4-FFF2-40B4-BE49-F238E27FC236}">
                <a16:creationId xmlns:a16="http://schemas.microsoft.com/office/drawing/2014/main" id="{65214D98-3C4B-D030-F808-C2485F59D9DE}"/>
              </a:ext>
            </a:extLst>
          </p:cNvPr>
          <p:cNvSpPr txBox="1"/>
          <p:nvPr/>
        </p:nvSpPr>
        <p:spPr>
          <a:xfrm>
            <a:off x="1627632"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Inclusive</a:t>
            </a:r>
          </a:p>
        </p:txBody>
      </p:sp>
    </p:spTree>
    <p:extLst>
      <p:ext uri="{BB962C8B-B14F-4D97-AF65-F5344CB8AC3E}">
        <p14:creationId xmlns:p14="http://schemas.microsoft.com/office/powerpoint/2010/main" val="29922462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ACD2-1A5D-0E12-048B-BDE6903C93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3FFED0D-FD0A-3E0E-4F73-0865E08F5072}"/>
              </a:ext>
            </a:extLst>
          </p:cNvPr>
          <p:cNvPicPr>
            <a:picLocks noGrp="1" noChangeAspect="1"/>
          </p:cNvPicPr>
          <p:nvPr>
            <p:ph type="pic" sz="quarter" idx="10"/>
          </p:nvPr>
        </p:nvPicPr>
        <p:blipFill rotWithShape="1">
          <a:blip r:embed="rId2"/>
          <a:srcRect l="750" r="750"/>
          <a:stretch/>
        </p:blipFill>
        <p:spPr/>
      </p:pic>
      <p:sp>
        <p:nvSpPr>
          <p:cNvPr id="3" name="Text Placeholder 2">
            <a:extLst>
              <a:ext uri="{FF2B5EF4-FFF2-40B4-BE49-F238E27FC236}">
                <a16:creationId xmlns:a16="http://schemas.microsoft.com/office/drawing/2014/main" id="{F9BEECCE-AF3E-7D14-426F-8B3FEA4BE22B}"/>
              </a:ext>
            </a:extLst>
          </p:cNvPr>
          <p:cNvSpPr>
            <a:spLocks noGrp="1"/>
          </p:cNvSpPr>
          <p:nvPr>
            <p:ph type="body" sz="quarter" idx="13"/>
          </p:nvPr>
        </p:nvSpPr>
        <p:spPr>
          <a:xfrm>
            <a:off x="182879" y="6319281"/>
            <a:ext cx="2014515" cy="1548812"/>
          </a:xfrm>
        </p:spPr>
        <p:txBody>
          <a:bodyPr/>
          <a:lstStyle/>
          <a:p>
            <a:pPr>
              <a:spcAft>
                <a:spcPts val="600"/>
              </a:spcAft>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CATERPILLAR</a:t>
            </a:r>
          </a:p>
          <a:p>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Though the feature was not implemented in the final release application, the Caterpillar simulator was originally designed to include both English and </a:t>
            </a:r>
            <a:b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Spanish text.</a:t>
            </a:r>
            <a:endParaRPr lang="en-US" cap="none" spc="0"/>
          </a:p>
        </p:txBody>
      </p:sp>
      <p:sp>
        <p:nvSpPr>
          <p:cNvPr id="5" name="Text Placeholder 4">
            <a:extLst>
              <a:ext uri="{FF2B5EF4-FFF2-40B4-BE49-F238E27FC236}">
                <a16:creationId xmlns:a16="http://schemas.microsoft.com/office/drawing/2014/main" id="{6A4582A9-B59D-7048-75E7-595102CF4FC1}"/>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Global Reach </a:t>
            </a:r>
          </a:p>
          <a:p>
            <a:pPr algn="r" defTabSz="457200"/>
            <a:r>
              <a:rPr lang="en-US" sz="1800" cap="all">
                <a:latin typeface="Roboto Condensed" panose="02000000000000000000" pitchFamily="2" charset="0"/>
                <a:ea typeface="Roboto Condensed" panose="02000000000000000000" pitchFamily="2" charset="0"/>
              </a:rPr>
              <a:t>with a </a:t>
            </a:r>
          </a:p>
          <a:p>
            <a:pPr algn="r" defTabSz="457200"/>
            <a:r>
              <a:rPr lang="en-US" sz="1800" cap="all">
                <a:latin typeface="Roboto Condensed" panose="02000000000000000000" pitchFamily="2" charset="0"/>
                <a:ea typeface="Roboto Condensed" panose="02000000000000000000" pitchFamily="2" charset="0"/>
              </a:rPr>
              <a:t>Local Touch</a:t>
            </a:r>
          </a:p>
          <a:p>
            <a:endParaRPr lang="en-US"/>
          </a:p>
        </p:txBody>
      </p:sp>
      <p:sp>
        <p:nvSpPr>
          <p:cNvPr id="16" name="Text Placeholder 15">
            <a:extLst>
              <a:ext uri="{FF2B5EF4-FFF2-40B4-BE49-F238E27FC236}">
                <a16:creationId xmlns:a16="http://schemas.microsoft.com/office/drawing/2014/main" id="{3BAD613A-C23E-E0A3-C973-09E894974A05}"/>
              </a:ext>
            </a:extLst>
          </p:cNvPr>
          <p:cNvSpPr>
            <a:spLocks noGrp="1"/>
          </p:cNvSpPr>
          <p:nvPr>
            <p:ph type="body" sz="quarter" idx="16"/>
          </p:nvPr>
        </p:nvSpPr>
        <p:spPr>
          <a:xfrm>
            <a:off x="2468880" y="2194560"/>
            <a:ext cx="3931920" cy="5772769"/>
          </a:xfrm>
        </p:spPr>
        <p:txBody>
          <a:bodyPr/>
          <a:lstStyle/>
          <a:p>
            <a:pPr>
              <a:spcBef>
                <a:spcPts val="0"/>
              </a:spcBef>
            </a:pPr>
            <a:r>
              <a:rPr lang="en-US" sz="1200"/>
              <a:t>Supporting multiple languages in a virtual reality (VR) training simulator offers a range of benefits that enhance the learning experience and accessibility for users globally. </a:t>
            </a:r>
          </a:p>
          <a:p>
            <a:pPr lvl="1">
              <a:spcBef>
                <a:spcPts val="0"/>
              </a:spcBef>
            </a:pPr>
            <a:r>
              <a:rPr lang="en-US" sz="1200" b="1"/>
              <a:t>Inclusivity:</a:t>
            </a:r>
            <a:r>
              <a:rPr lang="en-US" sz="1200"/>
              <a:t> Users from different linguistic backgrounds can engage with the training content in their native language, which significantly improves comprehension and retention. This is particularly important in complex or technical training scenarios, where understanding nuances is crucial.</a:t>
            </a:r>
          </a:p>
          <a:p>
            <a:pPr lvl="1">
              <a:spcBef>
                <a:spcPts val="0"/>
              </a:spcBef>
            </a:pPr>
            <a:r>
              <a:rPr lang="en-US" sz="1200" b="1"/>
              <a:t>Global collaboration: </a:t>
            </a:r>
            <a:r>
              <a:rPr lang="en-US" sz="1200"/>
              <a:t>Trainees from various parts of the world can participate in the same training sessions, promoting a more integrated and diverse learning environment. This aspect is especially beneficial for multinational corporations and organizations that operate across different countries, as it ensures consistent training standards and experiences for all employees.</a:t>
            </a:r>
          </a:p>
          <a:p>
            <a:pPr lvl="1">
              <a:spcBef>
                <a:spcPts val="0"/>
              </a:spcBef>
            </a:pPr>
            <a:r>
              <a:rPr lang="en-US" sz="1200" b="1"/>
              <a:t>Scalability:</a:t>
            </a:r>
            <a:r>
              <a:rPr lang="en-US" sz="1200"/>
              <a:t> Organizations may deploy the same training content across multiple regions without the need for customization. This not only saves time and resources but also ensures that the quality and consistency of the training content are maintained across different languages.</a:t>
            </a:r>
          </a:p>
          <a:p>
            <a:pPr lvl="1">
              <a:spcBef>
                <a:spcPts val="0"/>
              </a:spcBef>
            </a:pPr>
            <a:r>
              <a:rPr lang="en-US" sz="1200" b="1"/>
              <a:t>Cognitive engagement and immersion: </a:t>
            </a:r>
            <a:r>
              <a:rPr lang="en-US" sz="1200"/>
              <a:t>When users interact with the simulator in their native language, they are more likely to be fully engaged and immersed in the training scenario. This heightened level of engagement enhances the effectiveness of the training, as users are more focused and motivated to learn.</a:t>
            </a:r>
          </a:p>
          <a:p>
            <a:pPr>
              <a:spcBef>
                <a:spcPts val="0"/>
              </a:spcBef>
            </a:pPr>
            <a:endParaRPr lang="en-US" sz="1200"/>
          </a:p>
          <a:p>
            <a:endParaRPr lang="en-US"/>
          </a:p>
        </p:txBody>
      </p:sp>
      <p:sp>
        <p:nvSpPr>
          <p:cNvPr id="15" name="HeaderGradient">
            <a:extLst>
              <a:ext uri="{FF2B5EF4-FFF2-40B4-BE49-F238E27FC236}">
                <a16:creationId xmlns:a16="http://schemas.microsoft.com/office/drawing/2014/main" id="{E30788F0-586F-E969-506B-E40166F7B6EE}"/>
              </a:ext>
            </a:extLst>
          </p:cNvPr>
          <p:cNvSpPr/>
          <p:nvPr/>
        </p:nvSpPr>
        <p:spPr>
          <a:xfrm>
            <a:off x="0" y="0"/>
            <a:ext cx="6857999" cy="2011680"/>
          </a:xfrm>
          <a:prstGeom prst="rect">
            <a:avLst/>
          </a:prstGeom>
          <a:gradFill flip="none" rotWithShape="1">
            <a:gsLst>
              <a:gs pos="0">
                <a:schemeClr val="tx2">
                  <a:lumMod val="50000"/>
                  <a:alpha val="79000"/>
                </a:schemeClr>
              </a:gs>
              <a:gs pos="34000">
                <a:schemeClr val="tx2">
                  <a:lumMod val="5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FBF7631-17D7-EC4D-2954-FAA8A2E0E7A8}"/>
              </a:ext>
            </a:extLst>
          </p:cNvPr>
          <p:cNvSpPr>
            <a:spLocks noGrp="1"/>
          </p:cNvSpPr>
          <p:nvPr>
            <p:ph type="title"/>
          </p:nvPr>
        </p:nvSpPr>
        <p:spPr/>
        <p:txBody>
          <a:bodyPr/>
          <a:lstStyle/>
          <a:p>
            <a:r>
              <a:rPr lang="en-US">
                <a:solidFill>
                  <a:schemeClr val="bg1"/>
                </a:solidFill>
              </a:rPr>
              <a:t>Multi-Language</a:t>
            </a:r>
            <a:r>
              <a:rPr lang="en-US"/>
              <a:t> Support</a:t>
            </a:r>
          </a:p>
        </p:txBody>
      </p:sp>
      <p:sp>
        <p:nvSpPr>
          <p:cNvPr id="2" name="EDIT tag" hidden="1">
            <a:extLst>
              <a:ext uri="{FF2B5EF4-FFF2-40B4-BE49-F238E27FC236}">
                <a16:creationId xmlns:a16="http://schemas.microsoft.com/office/drawing/2014/main" id="{9BA2F833-A740-506F-8A5A-328785F1D78C}"/>
              </a:ext>
            </a:extLst>
          </p:cNvPr>
          <p:cNvSpPr txBox="1"/>
          <p:nvPr/>
        </p:nvSpPr>
        <p:spPr>
          <a:xfrm rot="20805525">
            <a:off x="1449190" y="3904695"/>
            <a:ext cx="2674641" cy="1015663"/>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pic>
        <p:nvPicPr>
          <p:cNvPr id="6" name="Picture 5">
            <a:extLst>
              <a:ext uri="{FF2B5EF4-FFF2-40B4-BE49-F238E27FC236}">
                <a16:creationId xmlns:a16="http://schemas.microsoft.com/office/drawing/2014/main" id="{3BF20B4A-2A8C-6C30-55B3-EB7AF84CB532}"/>
              </a:ext>
            </a:extLst>
          </p:cNvPr>
          <p:cNvPicPr>
            <a:picLocks noChangeAspect="1"/>
          </p:cNvPicPr>
          <p:nvPr/>
        </p:nvPicPr>
        <p:blipFill rotWithShape="1">
          <a:blip r:embed="rId3"/>
          <a:srcRect l="11831" t="37647" r="54836" b="1670"/>
          <a:stretch/>
        </p:blipFill>
        <p:spPr>
          <a:xfrm>
            <a:off x="0" y="3863662"/>
            <a:ext cx="2286000" cy="2340936"/>
          </a:xfrm>
          <a:prstGeom prst="rect">
            <a:avLst/>
          </a:prstGeom>
        </p:spPr>
      </p:pic>
    </p:spTree>
    <p:extLst>
      <p:ext uri="{BB962C8B-B14F-4D97-AF65-F5344CB8AC3E}">
        <p14:creationId xmlns:p14="http://schemas.microsoft.com/office/powerpoint/2010/main" val="25558961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0879" t="3300" b="14178"/>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199" y="6949440"/>
            <a:ext cx="7195931" cy="1366638"/>
          </a:xfrm>
        </p:spPr>
        <p:txBody>
          <a:bodyPr/>
          <a:lstStyle/>
          <a:p>
            <a:r>
              <a:rPr lang="en-US" sz="3600">
                <a:solidFill>
                  <a:schemeClr val="tx1"/>
                </a:solidFill>
              </a:rPr>
              <a:t>Real-World Controls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WRITE tag" hidden="1">
            <a:extLst>
              <a:ext uri="{FF2B5EF4-FFF2-40B4-BE49-F238E27FC236}">
                <a16:creationId xmlns:a16="http://schemas.microsoft.com/office/drawing/2014/main" id="{4E628AF4-5755-4B51-C256-4291DC4D71A3}"/>
              </a:ext>
            </a:extLst>
          </p:cNvPr>
          <p:cNvSpPr txBox="1"/>
          <p:nvPr/>
        </p:nvSpPr>
        <p:spPr>
          <a:xfrm rot="20805525">
            <a:off x="2203824" y="4139705"/>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6325439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CF2F-EF5C-4E59-C67B-931F18820060}"/>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8E3FF29-9D42-DAB1-8CF5-AC784F865224}"/>
              </a:ext>
            </a:extLst>
          </p:cNvPr>
          <p:cNvPicPr>
            <a:picLocks noGrp="1" noChangeAspect="1"/>
          </p:cNvPicPr>
          <p:nvPr>
            <p:ph type="pic" sz="quarter" idx="10"/>
          </p:nvPr>
        </p:nvPicPr>
        <p:blipFill rotWithShape="1">
          <a:blip r:embed="rId2"/>
          <a:srcRect t="26605" b="5093"/>
          <a:stretch/>
        </p:blipFill>
        <p:spPr>
          <a:xfrm>
            <a:off x="0" y="0"/>
            <a:ext cx="6858000" cy="2011680"/>
          </a:xfrm>
        </p:spPr>
      </p:pic>
      <p:sp>
        <p:nvSpPr>
          <p:cNvPr id="11" name="HeaderGradient">
            <a:extLst>
              <a:ext uri="{FF2B5EF4-FFF2-40B4-BE49-F238E27FC236}">
                <a16:creationId xmlns:a16="http://schemas.microsoft.com/office/drawing/2014/main" id="{8FE4E80E-B435-F583-1CC6-1CAB3ED377B0}"/>
              </a:ext>
            </a:extLst>
          </p:cNvPr>
          <p:cNvSpPr/>
          <p:nvPr/>
        </p:nvSpPr>
        <p:spPr>
          <a:xfrm>
            <a:off x="0" y="0"/>
            <a:ext cx="6857999" cy="2011680"/>
          </a:xfrm>
          <a:prstGeom prst="rect">
            <a:avLst/>
          </a:prstGeom>
          <a:gradFill flip="none" rotWithShape="1">
            <a:gsLst>
              <a:gs pos="0">
                <a:schemeClr val="tx1">
                  <a:lumMod val="95000"/>
                  <a:lumOff val="5000"/>
                  <a:alpha val="57000"/>
                </a:schemeClr>
              </a:gs>
              <a:gs pos="3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FEA08D1-BE8F-9DE2-185A-4C64E9D706B1}"/>
              </a:ext>
            </a:extLst>
          </p:cNvPr>
          <p:cNvSpPr>
            <a:spLocks noGrp="1"/>
          </p:cNvSpPr>
          <p:nvPr>
            <p:ph type="title"/>
          </p:nvPr>
        </p:nvSpPr>
        <p:spPr>
          <a:xfrm>
            <a:off x="457200" y="1600201"/>
            <a:ext cx="6319284" cy="411480"/>
          </a:xfrm>
        </p:spPr>
        <p:txBody>
          <a:bodyPr/>
          <a:lstStyle/>
          <a:p>
            <a:r>
              <a:rPr lang="en-US">
                <a:solidFill>
                  <a:schemeClr val="bg1"/>
                </a:solidFill>
              </a:rPr>
              <a:t>Real-World</a:t>
            </a:r>
            <a:r>
              <a:rPr lang="en-US"/>
              <a:t> </a:t>
            </a:r>
            <a:r>
              <a:rPr lang="en-US">
                <a:solidFill>
                  <a:schemeClr val="bg1"/>
                </a:solidFill>
              </a:rPr>
              <a:t>Controls</a:t>
            </a:r>
            <a:r>
              <a:rPr lang="en-US"/>
              <a:t> Integration</a:t>
            </a:r>
          </a:p>
        </p:txBody>
      </p:sp>
      <p:pic>
        <p:nvPicPr>
          <p:cNvPr id="18" name="Picture Placeholder 17">
            <a:extLst>
              <a:ext uri="{FF2B5EF4-FFF2-40B4-BE49-F238E27FC236}">
                <a16:creationId xmlns:a16="http://schemas.microsoft.com/office/drawing/2014/main" id="{641D8B90-3E9F-CE2B-8437-7600C30078C5}"/>
              </a:ext>
            </a:extLst>
          </p:cNvPr>
          <p:cNvPicPr>
            <a:picLocks noGrp="1" noChangeAspect="1"/>
          </p:cNvPicPr>
          <p:nvPr>
            <p:ph type="pic" sz="quarter" idx="17"/>
          </p:nvPr>
        </p:nvPicPr>
        <p:blipFill rotWithShape="1">
          <a:blip r:embed="rId3"/>
          <a:srcRect l="11270" t="2039" r="12220" b="13630"/>
          <a:stretch/>
        </p:blipFill>
        <p:spPr>
          <a:xfrm flipH="1">
            <a:off x="-1" y="3798556"/>
            <a:ext cx="2285972" cy="2821984"/>
          </a:xfrm>
        </p:spPr>
      </p:pic>
      <p:sp>
        <p:nvSpPr>
          <p:cNvPr id="8" name="Text Placeholder 7">
            <a:extLst>
              <a:ext uri="{FF2B5EF4-FFF2-40B4-BE49-F238E27FC236}">
                <a16:creationId xmlns:a16="http://schemas.microsoft.com/office/drawing/2014/main" id="{14B174CA-ECF3-559D-3B9F-0DC0376BB41A}"/>
              </a:ext>
            </a:extLst>
          </p:cNvPr>
          <p:cNvSpPr>
            <a:spLocks noGrp="1"/>
          </p:cNvSpPr>
          <p:nvPr>
            <p:ph type="body" sz="quarter" idx="15"/>
          </p:nvPr>
        </p:nvSpPr>
        <p:spPr/>
        <p:txBody>
          <a:bodyPr/>
          <a:lstStyle/>
          <a:p>
            <a:r>
              <a:rPr lang="en-US"/>
              <a:t>Real controls,</a:t>
            </a:r>
          </a:p>
          <a:p>
            <a:r>
              <a:rPr lang="en-US"/>
              <a:t>Real skills</a:t>
            </a:r>
          </a:p>
        </p:txBody>
      </p:sp>
      <p:sp>
        <p:nvSpPr>
          <p:cNvPr id="15" name="Text Placeholder 14">
            <a:extLst>
              <a:ext uri="{FF2B5EF4-FFF2-40B4-BE49-F238E27FC236}">
                <a16:creationId xmlns:a16="http://schemas.microsoft.com/office/drawing/2014/main" id="{F5C64421-469B-A99E-2AC2-7AA57C49D440}"/>
              </a:ext>
            </a:extLst>
          </p:cNvPr>
          <p:cNvSpPr>
            <a:spLocks noGrp="1"/>
          </p:cNvSpPr>
          <p:nvPr>
            <p:ph type="body" sz="quarter" idx="16"/>
          </p:nvPr>
        </p:nvSpPr>
        <p:spPr/>
        <p:txBody>
          <a:bodyPr/>
          <a:lstStyle/>
          <a:p>
            <a:r>
              <a:rPr lang="en-US" sz="1200"/>
              <a:t>The simulator will be designed with the option to integrate with real-world physical cab controls. This option is a significant aspect of the simulator's design, with benefits including:</a:t>
            </a:r>
          </a:p>
          <a:p>
            <a:pPr lvl="1"/>
            <a:r>
              <a:rPr lang="en-US" sz="1200" b="1"/>
              <a:t>Enhanced Realism: </a:t>
            </a:r>
            <a:r>
              <a:rPr lang="en-US" sz="1200"/>
              <a:t>In addition to the robust virtual control setup, the supplementary physical controls feature further enhances the realism of the training experience. Integrating these controls using a CANBUS to USB system supports the seamless blend between virtual and physical elements in the simulator.</a:t>
            </a:r>
          </a:p>
          <a:p>
            <a:pPr lvl="1"/>
            <a:r>
              <a:rPr lang="en-US" sz="1200" b="1"/>
              <a:t>Seamless Transition and Practical Skills: </a:t>
            </a:r>
            <a:r>
              <a:rPr lang="en-US" sz="1200"/>
              <a:t>Whether trainees practice with virtual controls or physical controls, the focus remains on ensuring a smooth transition to real-world operations. Virtual controls provide a solid foundation, while the physical controls build upon this base to familiarize trainees with the feel of the physical equipment they will use in the field.</a:t>
            </a:r>
          </a:p>
          <a:p>
            <a:pPr lvl="1"/>
            <a:r>
              <a:rPr lang="en-US" sz="1200" b="1"/>
              <a:t>Adaptable and Comprehensive Training Solution:</a:t>
            </a:r>
            <a:r>
              <a:rPr lang="en-US" sz="1200"/>
              <a:t> </a:t>
            </a:r>
            <a:r>
              <a:rPr lang="en-US" sz="1200">
                <a:solidFill>
                  <a:srgbClr val="595959"/>
                </a:solidFill>
              </a:rPr>
              <a:t>The simulator will provide a comprehensive and adaptable training solution. The virtual controls serve as the core of the training experience, versatile enough to be effective in various training contexts. The optional physical controls are an enhancement, offering an additional layer of realism for those who seek a more hands-on approach.</a:t>
            </a:r>
          </a:p>
          <a:p>
            <a:endParaRPr lang="en-US" sz="1200"/>
          </a:p>
        </p:txBody>
      </p:sp>
      <p:sp>
        <p:nvSpPr>
          <p:cNvPr id="16" name="Text Placeholder 15">
            <a:extLst>
              <a:ext uri="{FF2B5EF4-FFF2-40B4-BE49-F238E27FC236}">
                <a16:creationId xmlns:a16="http://schemas.microsoft.com/office/drawing/2014/main" id="{8E1AAE1F-4B80-7E8F-0360-1C8A74B4329C}"/>
              </a:ext>
            </a:extLst>
          </p:cNvPr>
          <p:cNvSpPr>
            <a:spLocks noGrp="1"/>
          </p:cNvSpPr>
          <p:nvPr>
            <p:ph type="body" sz="quarter" idx="14"/>
          </p:nvPr>
        </p:nvSpPr>
        <p:spPr>
          <a:xfrm>
            <a:off x="182880" y="7067932"/>
            <a:ext cx="1918970" cy="1422030"/>
          </a:xfrm>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joystick controllers integrated </a:t>
            </a:r>
            <a:r>
              <a:rPr lang="en-US"/>
              <a:t>with our training simulator for GGS play a crucial role in building deicing skills, helping the trainee build muscle memory that translated directly to real-world equipment.</a:t>
            </a:r>
          </a:p>
        </p:txBody>
      </p:sp>
      <p:sp>
        <p:nvSpPr>
          <p:cNvPr id="19" name="Text Placeholder 18">
            <a:extLst>
              <a:ext uri="{FF2B5EF4-FFF2-40B4-BE49-F238E27FC236}">
                <a16:creationId xmlns:a16="http://schemas.microsoft.com/office/drawing/2014/main" id="{C676D3BD-B629-E4C3-A27A-A0CDCA9FBD96}"/>
              </a:ext>
            </a:extLst>
          </p:cNvPr>
          <p:cNvSpPr>
            <a:spLocks noGrp="1"/>
          </p:cNvSpPr>
          <p:nvPr>
            <p:ph type="body" sz="quarter" idx="13"/>
          </p:nvPr>
        </p:nvSpPr>
        <p:spPr>
          <a:xfrm>
            <a:off x="182880" y="6634324"/>
            <a:ext cx="1918970" cy="433608"/>
          </a:xfrm>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Global Ground Support</a:t>
            </a:r>
          </a:p>
        </p:txBody>
      </p:sp>
    </p:spTree>
    <p:extLst>
      <p:ext uri="{BB962C8B-B14F-4D97-AF65-F5344CB8AC3E}">
        <p14:creationId xmlns:p14="http://schemas.microsoft.com/office/powerpoint/2010/main" val="28040577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7428" r="15184"/>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Lesson </a:t>
            </a:r>
            <a:br>
              <a:rPr lang="en-US">
                <a:solidFill>
                  <a:schemeClr val="tx1"/>
                </a:solidFill>
              </a:rPr>
            </a:br>
            <a:r>
              <a:rPr lang="en-US"/>
              <a:t>Builder</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hidden="1">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hidden="1">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hidden="1">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hidden="1">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550823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C763-B080-4DA3-E39B-342A46366CE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2C86242B-E282-82BF-A72B-B17A0CCBB27D}"/>
              </a:ext>
            </a:extLst>
          </p:cNvPr>
          <p:cNvPicPr>
            <a:picLocks noGrp="1" noChangeAspect="1"/>
          </p:cNvPicPr>
          <p:nvPr>
            <p:ph type="pic" sz="quarter" idx="10"/>
          </p:nvPr>
        </p:nvPicPr>
        <p:blipFill>
          <a:blip r:embed="rId3"/>
          <a:srcRect t="26" b="26"/>
          <a:stretch/>
        </p:blipFill>
        <p:spPr/>
      </p:pic>
      <p:sp>
        <p:nvSpPr>
          <p:cNvPr id="5" name="Text Placeholder 4">
            <a:extLst>
              <a:ext uri="{FF2B5EF4-FFF2-40B4-BE49-F238E27FC236}">
                <a16:creationId xmlns:a16="http://schemas.microsoft.com/office/drawing/2014/main" id="{196B6604-8AF7-5E92-7215-F2BA588B25D3}"/>
              </a:ext>
            </a:extLst>
          </p:cNvPr>
          <p:cNvSpPr>
            <a:spLocks noGrp="1"/>
          </p:cNvSpPr>
          <p:nvPr>
            <p:ph type="body" sz="quarter" idx="15"/>
          </p:nvPr>
        </p:nvSpPr>
        <p:spPr/>
        <p:txBody>
          <a:bodyPr/>
          <a:lstStyle/>
          <a:p>
            <a:pPr algn="r" defTabSz="457200"/>
            <a:r>
              <a:rPr lang="en-US"/>
              <a:t>Buildable lessons, infinite possibilities</a:t>
            </a:r>
            <a:endParaRPr lang="en-US" sz="1800" cap="all">
              <a:latin typeface="Roboto Condensed" panose="02000000000000000000" pitchFamily="2" charset="0"/>
              <a:ea typeface="Roboto Condensed" panose="02000000000000000000" pitchFamily="2" charset="0"/>
            </a:endParaRPr>
          </a:p>
          <a:p>
            <a:endParaRPr lang="en-US"/>
          </a:p>
        </p:txBody>
      </p:sp>
      <p:sp>
        <p:nvSpPr>
          <p:cNvPr id="12" name="Text Placeholder 11">
            <a:extLst>
              <a:ext uri="{FF2B5EF4-FFF2-40B4-BE49-F238E27FC236}">
                <a16:creationId xmlns:a16="http://schemas.microsoft.com/office/drawing/2014/main" id="{38A5C57B-88A3-1E94-C59F-E00D8AC5B327}"/>
              </a:ext>
            </a:extLst>
          </p:cNvPr>
          <p:cNvSpPr>
            <a:spLocks noGrp="1"/>
          </p:cNvSpPr>
          <p:nvPr>
            <p:ph type="body" sz="quarter" idx="16"/>
          </p:nvPr>
        </p:nvSpPr>
        <p:spPr/>
        <p:txBody>
          <a:bodyPr/>
          <a:lstStyle/>
          <a:p>
            <a:pPr>
              <a:spcBef>
                <a:spcPts val="0"/>
              </a:spcBef>
            </a:pPr>
            <a:r>
              <a:rPr lang="en-US" sz="1050"/>
              <a:t>The Lesson Builder is a no-code authoring tool that enables trainers and instructors to create custom training lessons using predefined assets, environments, and interactive elements—all within the simulator’s framework. Users can configure objectives, define step-by-step instructions, and set pass/fail conditions through a user-friendly interface without requiring programming skills. Lessons can be saved locally or shared via an online library, allowing users to browse, download, and integrate community-developed modules. This fosters knowledge sharing and continuous improvement, giving organizations access to a growing repository of ready-to-use training content without extensive development effort. Here's how it works.</a:t>
            </a:r>
          </a:p>
          <a:p>
            <a:pPr lvl="1">
              <a:spcBef>
                <a:spcPts val="0"/>
              </a:spcBef>
            </a:pPr>
            <a:r>
              <a:rPr lang="en-US" sz="1050" b="1"/>
              <a:t>No-Code Lesson Creation: </a:t>
            </a:r>
            <a:r>
              <a:rPr lang="en-US" sz="1050"/>
              <a:t>Users can build custom training scenarios using an intuitive drag-and-drop interface without requiring programming skills.</a:t>
            </a:r>
          </a:p>
          <a:p>
            <a:pPr lvl="1">
              <a:spcBef>
                <a:spcPts val="0"/>
              </a:spcBef>
            </a:pPr>
            <a:r>
              <a:rPr lang="en-US" sz="1050" b="1"/>
              <a:t>Predefined Assets &amp; Environments: </a:t>
            </a:r>
            <a:r>
              <a:rPr lang="en-US" sz="1050"/>
              <a:t>Leverage built-in simulator assets, environments, and interactive elements to construct realistic training scenarios.</a:t>
            </a:r>
          </a:p>
          <a:p>
            <a:pPr lvl="1">
              <a:spcBef>
                <a:spcPts val="0"/>
              </a:spcBef>
            </a:pPr>
            <a:r>
              <a:rPr lang="en-US" sz="1050" b="1"/>
              <a:t>Step-by-Step Instructions: </a:t>
            </a:r>
            <a:r>
              <a:rPr lang="en-US" sz="1050"/>
              <a:t>Define structured workflows, including instructional prompts, tool usage steps, and decision points.</a:t>
            </a:r>
          </a:p>
          <a:p>
            <a:pPr lvl="1">
              <a:spcBef>
                <a:spcPts val="0"/>
              </a:spcBef>
            </a:pPr>
            <a:r>
              <a:rPr lang="en-US" sz="1050" b="1"/>
              <a:t>Pass/Fail Conditions: </a:t>
            </a:r>
            <a:r>
              <a:rPr lang="en-US" sz="1050"/>
              <a:t>Set performance criteria, such as time limits, accuracy requirements, or task completion metrics.</a:t>
            </a:r>
          </a:p>
          <a:p>
            <a:pPr lvl="1">
              <a:spcBef>
                <a:spcPts val="0"/>
              </a:spcBef>
            </a:pPr>
            <a:r>
              <a:rPr lang="en-US" sz="1050" b="1"/>
              <a:t>Assessment &amp; Feedback:</a:t>
            </a:r>
            <a:r>
              <a:rPr lang="en-US" sz="1050"/>
              <a:t> Integrate automatic performance tracking with real-time feedback and post-lesson evaluation.</a:t>
            </a:r>
          </a:p>
          <a:p>
            <a:pPr lvl="1">
              <a:spcBef>
                <a:spcPts val="0"/>
              </a:spcBef>
            </a:pPr>
            <a:r>
              <a:rPr lang="en-US" sz="1050" b="1"/>
              <a:t>Scenario Testing &amp; Preview: </a:t>
            </a:r>
            <a:r>
              <a:rPr lang="en-US" sz="1050"/>
              <a:t>Run and test lessons within the simulator before saving and publishing.</a:t>
            </a:r>
          </a:p>
          <a:p>
            <a:pPr lvl="1">
              <a:spcBef>
                <a:spcPts val="0"/>
              </a:spcBef>
            </a:pPr>
            <a:r>
              <a:rPr lang="en-US" sz="1050" b="1"/>
              <a:t>Online Lesson Library: </a:t>
            </a:r>
            <a:r>
              <a:rPr lang="en-US" sz="1050"/>
              <a:t>Browse, download, and utilize lessons created by other users, fostering knowledge exchange and best practices.</a:t>
            </a:r>
          </a:p>
          <a:p>
            <a:pPr lvl="1">
              <a:spcBef>
                <a:spcPts val="0"/>
              </a:spcBef>
            </a:pPr>
            <a:r>
              <a:rPr lang="en-US" sz="1050" b="1"/>
              <a:t>Multi Edit Access:</a:t>
            </a:r>
            <a:r>
              <a:rPr lang="en-US" sz="1050"/>
              <a:t> Enable training team members to access, use, and edit created lessons, facilitating collaboration and refinement.</a:t>
            </a:r>
          </a:p>
          <a:p>
            <a:pPr lvl="1">
              <a:spcBef>
                <a:spcPts val="0"/>
              </a:spcBef>
            </a:pPr>
            <a:r>
              <a:rPr lang="en-US" sz="1050" b="1"/>
              <a:t>Version Control &amp; Updates: </a:t>
            </a:r>
            <a:r>
              <a:rPr lang="en-US" sz="1050"/>
              <a:t>Allow lesson creators to update and improve their lessons over time, with version tracking for transparency</a:t>
            </a:r>
          </a:p>
          <a:p>
            <a:endParaRPr lang="en-US" sz="1100"/>
          </a:p>
        </p:txBody>
      </p:sp>
      <p:sp>
        <p:nvSpPr>
          <p:cNvPr id="15" name="HeaderGradient">
            <a:extLst>
              <a:ext uri="{FF2B5EF4-FFF2-40B4-BE49-F238E27FC236}">
                <a16:creationId xmlns:a16="http://schemas.microsoft.com/office/drawing/2014/main" id="{2AFD8F79-2598-A450-EAA5-72E5F5BCAEE6}"/>
              </a:ext>
            </a:extLst>
          </p:cNvPr>
          <p:cNvSpPr/>
          <p:nvPr/>
        </p:nvSpPr>
        <p:spPr>
          <a:xfrm>
            <a:off x="0" y="0"/>
            <a:ext cx="6857999" cy="2011680"/>
          </a:xfrm>
          <a:prstGeom prst="rect">
            <a:avLst/>
          </a:prstGeom>
          <a:gradFill flip="none" rotWithShape="1">
            <a:gsLst>
              <a:gs pos="0">
                <a:schemeClr val="tx1">
                  <a:lumMod val="95000"/>
                  <a:lumOff val="5000"/>
                  <a:alpha val="60000"/>
                </a:schemeClr>
              </a:gs>
              <a:gs pos="43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22E295C-4D90-1E6C-A88E-7D2D48DA43C3}"/>
              </a:ext>
            </a:extLst>
          </p:cNvPr>
          <p:cNvSpPr>
            <a:spLocks noGrp="1"/>
          </p:cNvSpPr>
          <p:nvPr>
            <p:ph type="title"/>
          </p:nvPr>
        </p:nvSpPr>
        <p:spPr/>
        <p:txBody>
          <a:bodyPr/>
          <a:lstStyle/>
          <a:p>
            <a:r>
              <a:rPr lang="en-US">
                <a:solidFill>
                  <a:schemeClr val="bg1"/>
                </a:solidFill>
              </a:rPr>
              <a:t>Lesson</a:t>
            </a:r>
            <a:r>
              <a:rPr lang="en-US"/>
              <a:t> Builder</a:t>
            </a:r>
          </a:p>
        </p:txBody>
      </p:sp>
    </p:spTree>
    <p:extLst>
      <p:ext uri="{BB962C8B-B14F-4D97-AF65-F5344CB8AC3E}">
        <p14:creationId xmlns:p14="http://schemas.microsoft.com/office/powerpoint/2010/main" val="22681359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pic>
        <p:nvPicPr>
          <p:cNvPr id="13" name="Picture 12" descr="A person in safety vest and helmet standing next to a mannequin&#10;&#10;Description automatically generated">
            <a:extLst>
              <a:ext uri="{FF2B5EF4-FFF2-40B4-BE49-F238E27FC236}">
                <a16:creationId xmlns:a16="http://schemas.microsoft.com/office/drawing/2014/main" id="{D4FF4398-CD9D-640D-738C-326306F47B70}"/>
              </a:ext>
            </a:extLst>
          </p:cNvPr>
          <p:cNvPicPr>
            <a:picLocks noChangeAspect="1"/>
          </p:cNvPicPr>
          <p:nvPr/>
        </p:nvPicPr>
        <p:blipFill>
          <a:blip r:embed="rId3"/>
          <a:stretch>
            <a:fillRect/>
          </a:stretch>
        </p:blipFill>
        <p:spPr>
          <a:xfrm>
            <a:off x="0" y="20564"/>
            <a:ext cx="6858000" cy="6813283"/>
          </a:xfrm>
          <a:prstGeom prst="rect">
            <a:avLst/>
          </a:prstGeo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noRot="1" noMove="1" noResize="1" noEditPoints="1" noAdjustHandles="1" noChangeArrowheads="1" noChangeShapeType="1"/>
          </p:cNvSpPr>
          <p:nvPr>
            <p:ph type="title"/>
          </p:nvPr>
        </p:nvSpPr>
        <p:spPr>
          <a:xfrm>
            <a:off x="457200" y="5303520"/>
            <a:ext cx="5227983" cy="1366638"/>
          </a:xfrm>
        </p:spPr>
        <p:txBody>
          <a:bodyPr/>
          <a:lstStyle/>
          <a:p>
            <a:r>
              <a:rPr lang="en-US" sz="4000">
                <a:solidFill>
                  <a:schemeClr val="tx1"/>
                </a:solidFill>
              </a:rPr>
              <a:t>Avatar</a:t>
            </a:r>
            <a:r>
              <a:rPr lang="en-US" sz="4000"/>
              <a:t> </a:t>
            </a:r>
            <a:br>
              <a:rPr lang="en-US" sz="4000"/>
            </a:br>
            <a:r>
              <a:rPr lang="en-US" sz="4000"/>
              <a:t>Virtual Presence</a:t>
            </a:r>
          </a:p>
        </p:txBody>
      </p:sp>
      <p:sp>
        <p:nvSpPr>
          <p:cNvPr id="5" name="Text Placeholder 4" hidden="1">
            <a:extLst>
              <a:ext uri="{FF2B5EF4-FFF2-40B4-BE49-F238E27FC236}">
                <a16:creationId xmlns:a16="http://schemas.microsoft.com/office/drawing/2014/main" id="{3141B27B-6DCE-4684-9EF2-60A86338410B}"/>
              </a:ext>
            </a:extLst>
          </p:cNvPr>
          <p:cNvSpPr>
            <a:spLocks noGrp="1" noRot="1" noMove="1" noResize="1" noEditPoints="1" noAdjustHandles="1" noChangeArrowheads="1" noChangeShapeType="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noRot="1" noMove="1" noResize="1" noEditPoints="1" noAdjustHandles="1" noChangeArrowheads="1" noChangeShapeType="1"/>
          </p:cNvSpPr>
          <p:nvPr>
            <p:ph type="body" sz="quarter" idx="13"/>
          </p:nvPr>
        </p:nvSpPr>
        <p:spPr/>
        <p:txBody>
          <a:bodyPr/>
          <a:lstStyle/>
          <a:p>
            <a:endParaRPr lang="en-US"/>
          </a:p>
        </p:txBody>
      </p:sp>
      <p:pic>
        <p:nvPicPr>
          <p:cNvPr id="14" name="Graphic 3" descr="Chat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976037" y="7262743"/>
            <a:ext cx="900559" cy="900559"/>
          </a:xfrm>
          <a:prstGeom prst="rect">
            <a:avLst/>
          </a:prstGeom>
        </p:spPr>
      </p:pic>
      <p:pic>
        <p:nvPicPr>
          <p:cNvPr id="12" name="Graphic 2" descr="Dance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002091" y="7286114"/>
            <a:ext cx="853816" cy="853816"/>
          </a:xfrm>
          <a:prstGeom prst="rect">
            <a:avLst/>
          </a:prstGeom>
        </p:spPr>
      </p:pic>
      <p:pic>
        <p:nvPicPr>
          <p:cNvPr id="11" name="Graphic 1" descr="Head with gears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81404" y="73015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7" name="TextBox 2">
            <a:extLst>
              <a:ext uri="{FF2B5EF4-FFF2-40B4-BE49-F238E27FC236}">
                <a16:creationId xmlns:a16="http://schemas.microsoft.com/office/drawing/2014/main" id="{DDAF803F-B6DB-7A40-6410-E78CACA03500}"/>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Relatable</a:t>
            </a:r>
          </a:p>
        </p:txBody>
      </p:sp>
      <p:sp>
        <p:nvSpPr>
          <p:cNvPr id="4" name="TextBox 1">
            <a:extLst>
              <a:ext uri="{FF2B5EF4-FFF2-40B4-BE49-F238E27FC236}">
                <a16:creationId xmlns:a16="http://schemas.microsoft.com/office/drawing/2014/main" id="{7454D562-1FBD-3CB3-78C7-15B871FDAB36}"/>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Impactful</a:t>
            </a:r>
          </a:p>
        </p:txBody>
      </p:sp>
    </p:spTree>
    <p:extLst>
      <p:ext uri="{BB962C8B-B14F-4D97-AF65-F5344CB8AC3E}">
        <p14:creationId xmlns:p14="http://schemas.microsoft.com/office/powerpoint/2010/main" val="2996650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l="31065" t="11812" b="67832"/>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pPr marL="457200"/>
            <a:r>
              <a:rPr lang="en-US" sz="1700"/>
              <a:t>Customized</a:t>
            </a:r>
          </a:p>
          <a:p>
            <a:pPr marL="457200"/>
            <a:r>
              <a:rPr lang="en-US" sz="1700"/>
              <a:t>avatars</a:t>
            </a:r>
            <a:br>
              <a:rPr lang="en-US" sz="1700"/>
            </a:br>
            <a:r>
              <a:rPr lang="en-US" sz="1700"/>
              <a:t>revolutionized impact</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The</a:t>
            </a:r>
            <a:r>
              <a:rPr lang="en-US" spc="-20">
                <a:solidFill>
                  <a:srgbClr val="FF0000"/>
                </a:solidFill>
              </a:rPr>
              <a:t> </a:t>
            </a:r>
            <a:r>
              <a:rPr lang="en-US" spc="-20" err="1">
                <a:solidFill>
                  <a:srgbClr val="FF0000"/>
                </a:solidFill>
              </a:rPr>
              <a:t>xxxxx</a:t>
            </a:r>
            <a:r>
              <a:rPr lang="en-US" spc="-20">
                <a:solidFill>
                  <a:srgbClr val="FF0000"/>
                </a:solidFill>
              </a:rPr>
              <a:t> </a:t>
            </a:r>
            <a:r>
              <a:rPr lang="en-US" spc="-20"/>
              <a:t>Simulator’s Avatar or team of Avatars will be invaluable for teaching soft skills to hard workers. ForgeFX will custom-create an avatar that virtually embodies the</a:t>
            </a:r>
            <a:r>
              <a:rPr lang="en-US" spc="-20">
                <a:solidFill>
                  <a:srgbClr val="FF0000"/>
                </a:solidFill>
              </a:rPr>
              <a:t> </a:t>
            </a:r>
            <a:r>
              <a:rPr lang="en-US" spc="-20" err="1">
                <a:solidFill>
                  <a:srgbClr val="FF0000"/>
                </a:solidFill>
              </a:rPr>
              <a:t>xxxxxxx</a:t>
            </a:r>
            <a:r>
              <a:rPr lang="en-US" spc="-20">
                <a:solidFill>
                  <a:srgbClr val="FF0000"/>
                </a:solidFill>
              </a:rPr>
              <a:t>  </a:t>
            </a:r>
            <a:r>
              <a:rPr lang="en-US" spc="-20"/>
              <a:t>standards, from its appearance to its language.</a:t>
            </a:r>
          </a:p>
          <a:p>
            <a:pPr>
              <a:spcBef>
                <a:spcPts val="0"/>
              </a:spcBef>
            </a:pPr>
            <a:r>
              <a:rPr lang="en-US" b="1" spc="-20"/>
              <a:t>Key features of this capability include:</a:t>
            </a:r>
          </a:p>
          <a:p>
            <a:pPr marL="171450" indent="-171450">
              <a:spcBef>
                <a:spcPts val="0"/>
              </a:spcBef>
              <a:buClr>
                <a:schemeClr val="accent1"/>
              </a:buClr>
              <a:buFont typeface="Wingdings" panose="05000000000000000000" pitchFamily="2" charset="2"/>
              <a:buChar char="§"/>
            </a:pPr>
            <a:r>
              <a:rPr lang="en-US" b="1" spc="-20"/>
              <a:t>Customizable Realism: </a:t>
            </a:r>
            <a:r>
              <a:rPr lang="en-US" spc="-20"/>
              <a:t>The simulator’s avatars can range from stylized to photographic realism, allowing the avatars’ appearances to be most relatable to teams and enhancing the overall immersive experience.</a:t>
            </a:r>
          </a:p>
          <a:p>
            <a:pPr marL="171450" indent="-171450">
              <a:spcBef>
                <a:spcPts val="0"/>
              </a:spcBef>
              <a:buClr>
                <a:schemeClr val="accent1"/>
              </a:buClr>
              <a:buFont typeface="Wingdings" panose="05000000000000000000" pitchFamily="2" charset="2"/>
              <a:buChar char="§"/>
            </a:pPr>
            <a:r>
              <a:rPr lang="en-US" b="1" spc="-20"/>
              <a:t>Advanced AI Integration:</a:t>
            </a:r>
            <a:r>
              <a:rPr lang="en-US" spc="-20"/>
              <a:t>  </a:t>
            </a:r>
            <a:r>
              <a:rPr lang="en-US" spc="-20" err="1">
                <a:solidFill>
                  <a:srgbClr val="FF0000"/>
                </a:solidFill>
              </a:rPr>
              <a:t>xxxxxxx</a:t>
            </a:r>
            <a:r>
              <a:rPr lang="en-US" spc="-20">
                <a:solidFill>
                  <a:srgbClr val="FF0000"/>
                </a:solidFill>
              </a:rPr>
              <a:t>  </a:t>
            </a:r>
            <a:r>
              <a:rPr lang="en-US" spc="-20"/>
              <a:t>Simulator’s avatars will utilize the latest advancements in character design software and AI-generated human features, enabling realistic human appearances and behaviors.</a:t>
            </a:r>
          </a:p>
          <a:p>
            <a:pPr marL="171450" indent="-171450">
              <a:spcBef>
                <a:spcPts val="0"/>
              </a:spcBef>
              <a:buClr>
                <a:schemeClr val="accent1"/>
              </a:buClr>
              <a:buFont typeface="Wingdings" panose="05000000000000000000" pitchFamily="2" charset="2"/>
              <a:buChar char="§"/>
            </a:pPr>
            <a:r>
              <a:rPr lang="en-US" b="1" spc="-20"/>
              <a:t>Standardized Interaction Programming: </a:t>
            </a:r>
            <a:r>
              <a:rPr lang="en-US" spc="-20"/>
              <a:t>The ability to program avatars to interact and respond based on</a:t>
            </a:r>
            <a:r>
              <a:rPr lang="en-US" spc="-20">
                <a:solidFill>
                  <a:srgbClr val="FF0000"/>
                </a:solidFill>
              </a:rPr>
              <a:t> </a:t>
            </a:r>
            <a:r>
              <a:rPr lang="en-US" spc="-20" err="1">
                <a:solidFill>
                  <a:srgbClr val="FF0000"/>
                </a:solidFill>
              </a:rPr>
              <a:t>xxxxx</a:t>
            </a:r>
            <a:r>
              <a:rPr lang="en-US" spc="-20">
                <a:solidFill>
                  <a:srgbClr val="FF0000"/>
                </a:solidFill>
              </a:rPr>
              <a:t>  </a:t>
            </a:r>
            <a:r>
              <a:rPr lang="en-US" spc="-20"/>
              <a:t>standardized communication expectations ensures that the training scenarios are relevant and impactful. </a:t>
            </a:r>
          </a:p>
          <a:p>
            <a:pPr>
              <a:spcBef>
                <a:spcPts val="0"/>
              </a:spcBef>
              <a:buClr>
                <a:schemeClr val="accent1"/>
              </a:buClr>
            </a:pPr>
            <a:r>
              <a:rPr lang="en-US" spc="-20"/>
              <a:t>ForgeFX offers expert guidance to ensure the selected avatar features align perfectly with training objectives, maximizing the effectiveness of the simulation. By working closely with</a:t>
            </a:r>
            <a:r>
              <a:rPr lang="en-US" spc="-20">
                <a:solidFill>
                  <a:srgbClr val="FF0000"/>
                </a:solidFill>
              </a:rPr>
              <a:t> </a:t>
            </a:r>
            <a:r>
              <a:rPr lang="en-US" spc="-20" err="1">
                <a:solidFill>
                  <a:srgbClr val="FF0000"/>
                </a:solidFill>
              </a:rPr>
              <a:t>xxxxxxxx</a:t>
            </a:r>
            <a:r>
              <a:rPr lang="en-US" spc="-20">
                <a:solidFill>
                  <a:srgbClr val="FF0000"/>
                </a:solidFill>
              </a:rPr>
              <a:t> </a:t>
            </a:r>
            <a:r>
              <a:rPr lang="en-US" spc="-20"/>
              <a:t>ForgeFX will create avatars that are visually realistic and capable of delivering the training interactions desired.</a:t>
            </a: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5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Avatar</a:t>
            </a:r>
            <a:r>
              <a:rPr lang="en-US"/>
              <a:t> Virtual Presence</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9221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Defining</a:t>
            </a:r>
          </a:p>
          <a:p>
            <a:pPr algn="r" defTabSz="457200"/>
            <a:r>
              <a:rPr lang="en-US" sz="1800" cap="all">
                <a:latin typeface="Roboto Condensed" panose="02000000000000000000" pitchFamily="2" charset="0"/>
                <a:ea typeface="Roboto Condensed" panose="02000000000000000000" pitchFamily="2" charset="0"/>
              </a:rPr>
              <a:t>Simulator-based lessons</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278107"/>
          </a:xfrm>
        </p:spPr>
        <p:txBody>
          <a:bodyPr/>
          <a:lstStyle/>
          <a:p>
            <a:pPr marL="0" marR="0" lvl="0" indent="0" defTabSz="685800" fontAlgn="auto">
              <a:lnSpc>
                <a:spcPct val="110000"/>
              </a:lnSpc>
              <a:spcAft>
                <a:spcPts val="0"/>
              </a:spcAft>
              <a:buClrTx/>
              <a:buSzTx/>
              <a:buFontTx/>
              <a:buNone/>
              <a:tabLst/>
              <a:defRPr/>
            </a:pPr>
            <a:r>
              <a:rPr lang="en-US"/>
              <a:t>The simulator </a:t>
            </a:r>
            <a:r>
              <a:rPr lang="en-US">
                <a:solidFill>
                  <a:schemeClr val="tx1">
                    <a:lumMod val="65000"/>
                    <a:lumOff val="35000"/>
                  </a:schemeClr>
                </a:solidFill>
                <a:latin typeface="Calibri" panose="020F0502020204030204" pitchFamily="34" charset="0"/>
                <a:cs typeface="Calibri" panose="020F0502020204030204" pitchFamily="34" charset="0"/>
              </a:rPr>
              <a:t>training </a:t>
            </a:r>
            <a:r>
              <a:rPr lang="en-US"/>
              <a:t>lessons</a:t>
            </a:r>
            <a:r>
              <a:rPr lang="en-US">
                <a:solidFill>
                  <a:schemeClr val="tx1">
                    <a:lumMod val="65000"/>
                    <a:lumOff val="35000"/>
                  </a:schemeClr>
                </a:solidFill>
                <a:latin typeface="Calibri" panose="020F0502020204030204" pitchFamily="34" charset="0"/>
                <a:cs typeface="Calibri" panose="020F0502020204030204" pitchFamily="34" charset="0"/>
              </a:rPr>
              <a:t> </a:t>
            </a:r>
            <a:r>
              <a:rPr lang="en-US"/>
              <a:t>are tailored to meet your initiative’s training requirements. The lesson framework supports selecting and including content based on specific training needs and offers the flexibility to expand and integrate additional lessons as the program progresses.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Objective, Overview, and Learning Outcomes: </a:t>
            </a:r>
            <a:r>
              <a:rPr lang="en-US"/>
              <a:t>The simulator lesson will outline what the learner will achieve by the end of the lesson, summarizing the key content, skills, and knowledge areas covered. It will provide a clear statement of the intended learning goals and the specific, measurable outcomes that will indicate the learner’s competence.</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Immersive Instructional Content and Lesson Flow:</a:t>
            </a:r>
            <a:r>
              <a:rPr lang="en-US" b="1"/>
              <a:t> </a:t>
            </a:r>
            <a:r>
              <a:rPr lang="en-US"/>
              <a:t> A typical lesson comprises 10-15 steps, and learners will be guided through these steps using virtual prompts, ensuring a smooth and coherent flow throughout the lesson. The instructional content includes interactive exercises and real-time feedback, all within the simulated environment.</a:t>
            </a: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Assessment and Feedback: </a:t>
            </a:r>
            <a:r>
              <a:rPr lang="en-US"/>
              <a:t>In the virtual training lesson, assessment and feedback are seamlessly integrated throughout the experience. As learners progress through each step, the simulation automatically provides real-time assessment, offering feedback on their performance where required. At the end of the lesson, a performance summary report will provide a comprehensive overview of the learner's progress. </a:t>
            </a:r>
            <a:r>
              <a:rPr lang="en-US" sz="1200">
                <a:solidFill>
                  <a:schemeClr val="tx1">
                    <a:lumMod val="65000"/>
                    <a:lumOff val="35000"/>
                  </a:schemeClr>
                </a:solidFill>
                <a:latin typeface="Calibri" panose="020F0502020204030204" pitchFamily="34" charset="0"/>
                <a:cs typeface="Calibri" panose="020F0502020204030204" pitchFamily="34" charset="0"/>
              </a:rPr>
              <a:t> </a:t>
            </a:r>
            <a:endParaRPr lang="en-US" sz="1200"/>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36702970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R="0" lvl="0" fontAlgn="auto">
              <a:spcAft>
                <a:spcPts val="0"/>
              </a:spcAft>
              <a:buClr>
                <a:schemeClr val="accent1"/>
              </a:buClr>
              <a:buSzTx/>
              <a:tabLst/>
              <a:defRPr/>
            </a:pPr>
            <a:r>
              <a:rPr lang="en-US" sz="1100" dirty="0"/>
              <a:t>To support the training goals, the simulator will feature a variety of lesson types tailored to different stages of skill development. From low-pressure equipment familiarization to high-impact operational tasks and fault diagnosis, each lesson type is designed to reinforce safe habits, build confidence, and prepare trainees for real-world performance. These formats ensure training is both scalable and adaptive, meeting students where they are in their learning journey.</a:t>
            </a:r>
            <a:endParaRPr lang="en-US" sz="1100" b="1" dirty="0"/>
          </a:p>
          <a:p>
            <a:pPr marL="228600" marR="0" lvl="0" indent="-228600" fontAlgn="auto">
              <a:spcAft>
                <a:spcPts val="0"/>
              </a:spcAft>
              <a:buClr>
                <a:schemeClr val="accent1"/>
              </a:buClr>
              <a:buSzTx/>
              <a:buFont typeface="Wingdings" panose="05000000000000000000" pitchFamily="2" charset="2"/>
              <a:buChar char="§"/>
              <a:tabLst/>
              <a:defRPr/>
            </a:pPr>
            <a:r>
              <a:rPr lang="en-US" sz="1100" b="1" dirty="0"/>
              <a:t>Familiarization Lessons: </a:t>
            </a:r>
            <a:r>
              <a:rPr lang="en-US" sz="1100" dirty="0"/>
              <a:t>These introductory lessons let trainees explore equipment layouts and UI elements through interactive hotspots, giving them contextual information in a low-pressure environment. They prepare users for hands-on tasks by visually demonstrating controls and system interfaces, eliminating the need for procedural actions.</a:t>
            </a:r>
          </a:p>
          <a:p>
            <a:pPr marL="228600" indent="-228600">
              <a:spcAft>
                <a:spcPts val="0"/>
              </a:spcAft>
              <a:buClr>
                <a:schemeClr val="accent1"/>
              </a:buClr>
              <a:buFont typeface="Wingdings" panose="05000000000000000000" pitchFamily="2" charset="2"/>
              <a:buChar char="§"/>
              <a:defRPr/>
            </a:pPr>
            <a:r>
              <a:rPr lang="en-US" sz="1100" b="1" dirty="0"/>
              <a:t>Operational and Procedural Lessons: </a:t>
            </a:r>
            <a:r>
              <a:rPr lang="en-US" sz="1100" dirty="0"/>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Ultimately, they receive an automated scorecard with assessment and feedback.</a:t>
            </a:r>
          </a:p>
          <a:p>
            <a:pPr marL="228600" marR="0" lvl="0" indent="-228600" fontAlgn="auto">
              <a:spcAft>
                <a:spcPts val="0"/>
              </a:spcAft>
              <a:buClr>
                <a:schemeClr val="accent1"/>
              </a:buClr>
              <a:buSzTx/>
              <a:buFont typeface="Wingdings" panose="05000000000000000000" pitchFamily="2" charset="2"/>
              <a:buChar char="§"/>
              <a:tabLst/>
              <a:defRPr/>
            </a:pPr>
            <a:r>
              <a:rPr lang="en-US" sz="1100" b="1" dirty="0"/>
              <a:t>Guided Troubleshooting Lessons: </a:t>
            </a:r>
            <a:r>
              <a:rPr lang="en-US" sz="1100" dirty="0"/>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p>
          <a:p>
            <a:pPr marL="228600" marR="0" lvl="0" indent="-228600" fontAlgn="auto">
              <a:spcAft>
                <a:spcPts val="0"/>
              </a:spcAft>
              <a:buClr>
                <a:schemeClr val="accent1"/>
              </a:buClr>
              <a:buSzTx/>
              <a:buFont typeface="Wingdings" panose="05000000000000000000" pitchFamily="2" charset="2"/>
              <a:buChar char="§"/>
              <a:tabLst/>
              <a:defRPr/>
            </a:pPr>
            <a:r>
              <a:rPr lang="en-US" sz="1100" b="1" dirty="0"/>
              <a:t> Pre-Programmed Fault Simulations: </a:t>
            </a:r>
            <a:r>
              <a:rPr lang="en-US" sz="1100" dirty="0"/>
              <a:t>In these unguided lesson scenarios, fault conditions are embedded into the virtual procedure, requiring users to detect and resolve issues without external prompts. The system evaluates their real-time actions, tracking safety, efficiency, and accuracy.</a:t>
            </a:r>
          </a:p>
          <a:p>
            <a:pPr marR="0" lvl="0" defTabSz="685800" fontAlgn="auto">
              <a:lnSpc>
                <a:spcPct val="110000"/>
              </a:lnSpc>
              <a:spcAft>
                <a:spcPts val="0"/>
              </a:spcAft>
              <a:buClr>
                <a:schemeClr val="accent1"/>
              </a:buClr>
              <a:buSzTx/>
              <a:tabLst/>
              <a:defRPr/>
            </a:pPr>
            <a:endParaRPr lang="en-US" sz="1100" dirty="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dirty="0">
                <a:solidFill>
                  <a:schemeClr val="bg1"/>
                </a:solidFill>
              </a:rPr>
              <a:t>Lesson</a:t>
            </a:r>
            <a:r>
              <a:rPr lang="en-US" dirty="0"/>
              <a:t> Types</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8053281" y="5684844"/>
            <a:ext cx="3429000" cy="253916"/>
          </a:xfrm>
          <a:prstGeom prst="rect">
            <a:avLst/>
          </a:prstGeom>
          <a:noFill/>
        </p:spPr>
        <p:txBody>
          <a:bodyPr wrap="square">
            <a:spAutoFit/>
          </a:bodyPr>
          <a:lstStyle/>
          <a:p>
            <a:pPr marL="0" lvl="1" indent="0" algn="r">
              <a:spcBef>
                <a:spcPts val="0"/>
              </a:spcBef>
              <a:buNone/>
            </a:pPr>
            <a:r>
              <a:rPr lang="en-US" sz="10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6046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3F84-B585-D64A-C716-D4CD0BEC77DA}"/>
            </a:ext>
          </a:extLst>
        </p:cNvPr>
        <p:cNvGrpSpPr/>
        <p:nvPr/>
      </p:nvGrpSpPr>
      <p:grpSpPr>
        <a:xfrm>
          <a:off x="0" y="0"/>
          <a:ext cx="0" cy="0"/>
          <a:chOff x="0" y="0"/>
          <a:chExt cx="0" cy="0"/>
        </a:xfrm>
      </p:grpSpPr>
      <p:pic>
        <p:nvPicPr>
          <p:cNvPr id="20" name="road">
            <a:extLst>
              <a:ext uri="{FF2B5EF4-FFF2-40B4-BE49-F238E27FC236}">
                <a16:creationId xmlns:a16="http://schemas.microsoft.com/office/drawing/2014/main" id="{8DF3A47F-0D4B-84C2-D443-C464DBB95D23}"/>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F81D7A13-AEBE-96C2-DAAD-0C75E688C9F3}"/>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BDAF074C-565C-E827-CE05-9D242C7FEB0A}"/>
              </a:ext>
            </a:extLst>
          </p:cNvPr>
          <p:cNvSpPr txBox="1"/>
          <p:nvPr/>
        </p:nvSpPr>
        <p:spPr>
          <a:xfrm>
            <a:off x="1224304" y="6105482"/>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Familiarization</a:t>
            </a:r>
            <a:endPar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introductory modules let trainees explore equipment layouts and UI elements through interactive hotspots, giving them contextual information in a low-pressure environment. They prepare users for hands-on tasks by visually demonstrating controls and system interfaces without requiring procedural actions</a:t>
            </a:r>
            <a:r>
              <a:rPr lang="en-US" sz="11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lang="en-US" sz="1100" b="1" dirty="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B12">
            <a:extLst>
              <a:ext uri="{FF2B5EF4-FFF2-40B4-BE49-F238E27FC236}">
                <a16:creationId xmlns:a16="http://schemas.microsoft.com/office/drawing/2014/main" id="{62CC3232-842A-D294-6AE1-987E528457BE}"/>
              </a:ext>
            </a:extLst>
          </p:cNvPr>
          <p:cNvSpPr>
            <a:spLocks/>
          </p:cNvSpPr>
          <p:nvPr/>
        </p:nvSpPr>
        <p:spPr>
          <a:xfrm>
            <a:off x="311871" y="5529431"/>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B11">
            <a:extLst>
              <a:ext uri="{FF2B5EF4-FFF2-40B4-BE49-F238E27FC236}">
                <a16:creationId xmlns:a16="http://schemas.microsoft.com/office/drawing/2014/main" id="{3739D307-6360-F730-679A-152F4F35EA7E}"/>
              </a:ext>
            </a:extLst>
          </p:cNvPr>
          <p:cNvSpPr>
            <a:spLocks/>
          </p:cNvSpPr>
          <p:nvPr/>
        </p:nvSpPr>
        <p:spPr>
          <a:xfrm>
            <a:off x="405811" y="5614458"/>
            <a:ext cx="533295" cy="581248"/>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B10">
            <a:extLst>
              <a:ext uri="{FF2B5EF4-FFF2-40B4-BE49-F238E27FC236}">
                <a16:creationId xmlns:a16="http://schemas.microsoft.com/office/drawing/2014/main" id="{6DEBE189-DA80-5815-CE39-94C8C4F64A8C}"/>
              </a:ext>
            </a:extLst>
          </p:cNvPr>
          <p:cNvSpPr txBox="1">
            <a:spLocks/>
          </p:cNvSpPr>
          <p:nvPr/>
        </p:nvSpPr>
        <p:spPr>
          <a:xfrm>
            <a:off x="490949" y="5625091"/>
            <a:ext cx="324726" cy="490664"/>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A1">
            <a:extLst>
              <a:ext uri="{FF2B5EF4-FFF2-40B4-BE49-F238E27FC236}">
                <a16:creationId xmlns:a16="http://schemas.microsoft.com/office/drawing/2014/main" id="{636D90D0-A64A-9ECC-A48A-A3689F3B72B1}"/>
              </a:ext>
            </a:extLst>
          </p:cNvPr>
          <p:cNvSpPr txBox="1"/>
          <p:nvPr/>
        </p:nvSpPr>
        <p:spPr>
          <a:xfrm>
            <a:off x="1033047" y="7439929"/>
            <a:ext cx="3816275" cy="848037"/>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Sets the stage with a tappable 3D model experience—letting visitors explore components, layouts, and features in context</a:t>
            </a:r>
            <a:r>
              <a:rPr kumimoji="0" lang="en-US" sz="1100" b="1" i="0" u="none" strike="noStrike" kern="1200" cap="none" spc="0" normalizeH="0" baseline="0" noProof="0" dirty="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en-US" sz="1100" b="1" i="0"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1100" b="1"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A12">
            <a:extLst>
              <a:ext uri="{FF2B5EF4-FFF2-40B4-BE49-F238E27FC236}">
                <a16:creationId xmlns:a16="http://schemas.microsoft.com/office/drawing/2014/main" id="{B805699D-F359-A6BF-5977-231C84A85DC3}"/>
              </a:ext>
            </a:extLst>
          </p:cNvPr>
          <p:cNvSpPr/>
          <p:nvPr/>
        </p:nvSpPr>
        <p:spPr>
          <a:xfrm>
            <a:off x="140212" y="7104454"/>
            <a:ext cx="721177" cy="8343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A11">
            <a:extLst>
              <a:ext uri="{FF2B5EF4-FFF2-40B4-BE49-F238E27FC236}">
                <a16:creationId xmlns:a16="http://schemas.microsoft.com/office/drawing/2014/main" id="{F1C49AEB-6F86-C0FE-EFE2-1AD30FA9F7DE}"/>
              </a:ext>
            </a:extLst>
          </p:cNvPr>
          <p:cNvSpPr/>
          <p:nvPr/>
        </p:nvSpPr>
        <p:spPr>
          <a:xfrm>
            <a:off x="200490" y="7198954"/>
            <a:ext cx="600620" cy="556055"/>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Box A10">
            <a:extLst>
              <a:ext uri="{FF2B5EF4-FFF2-40B4-BE49-F238E27FC236}">
                <a16:creationId xmlns:a16="http://schemas.microsoft.com/office/drawing/2014/main" id="{C1DB1A93-510A-D5E9-F565-DF4C5517A34A}"/>
              </a:ext>
            </a:extLst>
          </p:cNvPr>
          <p:cNvSpPr txBox="1"/>
          <p:nvPr/>
        </p:nvSpPr>
        <p:spPr>
          <a:xfrm>
            <a:off x="211707" y="7132284"/>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5FC2C099-5D42-0513-1C95-2447631A6AD3}"/>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dirty="0">
                <a:ln>
                  <a:noFill/>
                </a:ln>
                <a:solidFill>
                  <a:prstClr val="white"/>
                </a:solidFill>
                <a:effectLst/>
                <a:uLnTx/>
                <a:uFillTx/>
                <a:latin typeface="Lato Black"/>
                <a:ea typeface="+mj-ea"/>
                <a:cs typeface="+mj-cs"/>
              </a:rPr>
              <a:t>Lesson </a:t>
            </a:r>
            <a:r>
              <a:rPr kumimoji="0" lang="en-US" sz="2400" b="0" i="0" u="none" strike="noStrike" kern="1200" cap="all" spc="0" normalizeH="0" baseline="0" noProof="0" dirty="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Types</a:t>
            </a:r>
          </a:p>
        </p:txBody>
      </p:sp>
      <p:sp>
        <p:nvSpPr>
          <p:cNvPr id="39" name="Project Title Placeholder">
            <a:extLst>
              <a:ext uri="{FF2B5EF4-FFF2-40B4-BE49-F238E27FC236}">
                <a16:creationId xmlns:a16="http://schemas.microsoft.com/office/drawing/2014/main" id="{C37D6C5C-B415-7B40-E784-29AE170D148F}"/>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dirty="0">
                <a:ln>
                  <a:noFill/>
                </a:ln>
                <a:solidFill>
                  <a:srgbClr val="FF0000"/>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dirty="0" err="1">
                <a:ln>
                  <a:noFill/>
                </a:ln>
                <a:solidFill>
                  <a:srgbClr val="FF0000"/>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dirty="0">
                <a:ln>
                  <a:noFill/>
                </a:ln>
                <a:solidFill>
                  <a:srgbClr val="FF0000"/>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F8AA740E-282A-053F-0D37-20B2D8E01E25}"/>
              </a:ext>
            </a:extLst>
          </p:cNvPr>
          <p:cNvSpPr txBox="1"/>
          <p:nvPr/>
        </p:nvSpPr>
        <p:spPr>
          <a:xfrm>
            <a:off x="456618" y="846898"/>
            <a:ext cx="2236451" cy="1400822"/>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section outlines the core lesson types available within the simulation, each designed to adapt to your specific training requirements. A complete virtual reality training solution typically includes a combination of lesson types.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7720948E-CEAC-30D5-5C74-B017246BA211}"/>
              </a:ext>
            </a:extLst>
          </p:cNvPr>
          <p:cNvSpPr txBox="1"/>
          <p:nvPr/>
        </p:nvSpPr>
        <p:spPr>
          <a:xfrm>
            <a:off x="1624792" y="4676000"/>
            <a:ext cx="422361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t>Operational and Procedural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At the end, they receive an automated scorecard with assessment and feedback</a:t>
            </a:r>
            <a:r>
              <a:rPr lang="en-US" sz="11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 </a:t>
            </a:r>
            <a:endParaRPr kumimoji="0" lang="en-US" sz="100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C12">
            <a:extLst>
              <a:ext uri="{FF2B5EF4-FFF2-40B4-BE49-F238E27FC236}">
                <a16:creationId xmlns:a16="http://schemas.microsoft.com/office/drawing/2014/main" id="{6AC8755D-7ECB-91BF-0648-94CC5D204E5E}"/>
              </a:ext>
            </a:extLst>
          </p:cNvPr>
          <p:cNvSpPr/>
          <p:nvPr/>
        </p:nvSpPr>
        <p:spPr>
          <a:xfrm>
            <a:off x="737772" y="4039435"/>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C11">
            <a:extLst>
              <a:ext uri="{FF2B5EF4-FFF2-40B4-BE49-F238E27FC236}">
                <a16:creationId xmlns:a16="http://schemas.microsoft.com/office/drawing/2014/main" id="{0354FBA0-972E-D0FD-591F-AFF71A9A17CD}"/>
              </a:ext>
            </a:extLst>
          </p:cNvPr>
          <p:cNvSpPr/>
          <p:nvPr/>
        </p:nvSpPr>
        <p:spPr>
          <a:xfrm>
            <a:off x="795352" y="4119940"/>
            <a:ext cx="601426" cy="556060"/>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C10">
            <a:extLst>
              <a:ext uri="{FF2B5EF4-FFF2-40B4-BE49-F238E27FC236}">
                <a16:creationId xmlns:a16="http://schemas.microsoft.com/office/drawing/2014/main" id="{797212BB-6D35-240A-4A19-6FF82C296333}"/>
              </a:ext>
            </a:extLst>
          </p:cNvPr>
          <p:cNvSpPr txBox="1"/>
          <p:nvPr/>
        </p:nvSpPr>
        <p:spPr>
          <a:xfrm>
            <a:off x="782809" y="4142943"/>
            <a:ext cx="603969" cy="49536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4" name="Freeform 50">
            <a:extLst>
              <a:ext uri="{FF2B5EF4-FFF2-40B4-BE49-F238E27FC236}">
                <a16:creationId xmlns:a16="http://schemas.microsoft.com/office/drawing/2014/main" id="{5ED1F483-A4AE-8A8E-73C8-E12E60C5C47A}"/>
              </a:ext>
            </a:extLst>
          </p:cNvPr>
          <p:cNvSpPr/>
          <p:nvPr/>
        </p:nvSpPr>
        <p:spPr>
          <a:xfrm>
            <a:off x="2754636" y="1482670"/>
            <a:ext cx="716410" cy="7650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0" name="Freeform E11">
            <a:extLst>
              <a:ext uri="{FF2B5EF4-FFF2-40B4-BE49-F238E27FC236}">
                <a16:creationId xmlns:a16="http://schemas.microsoft.com/office/drawing/2014/main" id="{430F4C2B-5048-B122-5E7C-2C0AD3412142}"/>
              </a:ext>
            </a:extLst>
          </p:cNvPr>
          <p:cNvSpPr/>
          <p:nvPr/>
        </p:nvSpPr>
        <p:spPr>
          <a:xfrm>
            <a:off x="2819161" y="1536971"/>
            <a:ext cx="587360" cy="56977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E10">
            <a:extLst>
              <a:ext uri="{FF2B5EF4-FFF2-40B4-BE49-F238E27FC236}">
                <a16:creationId xmlns:a16="http://schemas.microsoft.com/office/drawing/2014/main" id="{58D56D9A-69B0-EE6D-565F-64422C9DCE54}"/>
              </a:ext>
            </a:extLst>
          </p:cNvPr>
          <p:cNvSpPr txBox="1"/>
          <p:nvPr/>
        </p:nvSpPr>
        <p:spPr>
          <a:xfrm>
            <a:off x="2841640" y="151205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3" name="Freeform D12">
            <a:extLst>
              <a:ext uri="{FF2B5EF4-FFF2-40B4-BE49-F238E27FC236}">
                <a16:creationId xmlns:a16="http://schemas.microsoft.com/office/drawing/2014/main" id="{626E0BDF-95AF-0787-0A5A-3DC3E3366DB8}"/>
              </a:ext>
            </a:extLst>
          </p:cNvPr>
          <p:cNvSpPr/>
          <p:nvPr/>
        </p:nvSpPr>
        <p:spPr>
          <a:xfrm>
            <a:off x="1562728" y="2635316"/>
            <a:ext cx="718720" cy="75711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9" name="Freeform D11">
            <a:extLst>
              <a:ext uri="{FF2B5EF4-FFF2-40B4-BE49-F238E27FC236}">
                <a16:creationId xmlns:a16="http://schemas.microsoft.com/office/drawing/2014/main" id="{DD5B1DB2-CE2B-FA02-86BA-8416C256D6F6}"/>
              </a:ext>
            </a:extLst>
          </p:cNvPr>
          <p:cNvSpPr/>
          <p:nvPr/>
        </p:nvSpPr>
        <p:spPr>
          <a:xfrm>
            <a:off x="1624792" y="2719679"/>
            <a:ext cx="594591" cy="51285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D10">
            <a:extLst>
              <a:ext uri="{FF2B5EF4-FFF2-40B4-BE49-F238E27FC236}">
                <a16:creationId xmlns:a16="http://schemas.microsoft.com/office/drawing/2014/main" id="{5DD0E6C3-86B2-720B-DAE2-1B0A5A618CCC}"/>
              </a:ext>
            </a:extLst>
          </p:cNvPr>
          <p:cNvSpPr txBox="1"/>
          <p:nvPr/>
        </p:nvSpPr>
        <p:spPr>
          <a:xfrm>
            <a:off x="1612108" y="2684269"/>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6" name="TextBox 3B">
            <a:extLst>
              <a:ext uri="{FF2B5EF4-FFF2-40B4-BE49-F238E27FC236}">
                <a16:creationId xmlns:a16="http://schemas.microsoft.com/office/drawing/2014/main" id="{0F226137-7F83-7786-8338-70ADA4E8B027}"/>
              </a:ext>
            </a:extLst>
          </p:cNvPr>
          <p:cNvSpPr txBox="1"/>
          <p:nvPr/>
        </p:nvSpPr>
        <p:spPr>
          <a:xfrm>
            <a:off x="2335401" y="3308065"/>
            <a:ext cx="4186179" cy="128175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t>Troubleshooting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r>
              <a:rPr lang="en-US" sz="12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3B">
            <a:extLst>
              <a:ext uri="{FF2B5EF4-FFF2-40B4-BE49-F238E27FC236}">
                <a16:creationId xmlns:a16="http://schemas.microsoft.com/office/drawing/2014/main" id="{572AD7F7-2D4F-469E-B68C-080802DA0895}"/>
              </a:ext>
            </a:extLst>
          </p:cNvPr>
          <p:cNvSpPr txBox="1"/>
          <p:nvPr/>
        </p:nvSpPr>
        <p:spPr>
          <a:xfrm>
            <a:off x="3614734" y="2003968"/>
            <a:ext cx="3243265" cy="1106648"/>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t>Fault Simulation</a:t>
            </a:r>
            <a:b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br>
            <a:r>
              <a:rPr lang="en-US" sz="1050" b="1" dirty="0">
                <a:solidFill>
                  <a:srgbClr val="FFC000"/>
                </a:solidFill>
                <a:latin typeface="Open Sans" panose="020B0606030504020204" pitchFamily="34" charset="0"/>
                <a:ea typeface="Open Sans" panose="020B0606030504020204" pitchFamily="34" charset="0"/>
                <a:cs typeface="Open Sans" panose="020B0606030504020204" pitchFamily="34" charset="0"/>
              </a:rPr>
              <a:t>In these unguided lesson scenarios, fault conditions </a:t>
            </a:r>
            <a:r>
              <a:rPr lang="en-US" sz="1100" b="1" dirty="0">
                <a:solidFill>
                  <a:srgbClr val="FFC000"/>
                </a:solidFill>
                <a:latin typeface="Open Sans" panose="020B0606030504020204" pitchFamily="34" charset="0"/>
                <a:ea typeface="Open Sans" panose="020B0606030504020204" pitchFamily="34" charset="0"/>
                <a:cs typeface="Open Sans" panose="020B0606030504020204" pitchFamily="34" charset="0"/>
              </a:rPr>
              <a:t>are embedded into the virtual procedure, requiring users to detect and resolve issues without prompts. The system evaluates their real-time actions, tracking safety, efficiency, and accuracy</a:t>
            </a:r>
            <a:r>
              <a:rPr lang="en-US" sz="1050" b="1" dirty="0">
                <a:solidFill>
                  <a:srgbClr val="FFC000"/>
                </a:solidFill>
                <a:latin typeface="Open Sans" panose="020B0606030504020204" pitchFamily="34" charset="0"/>
                <a:ea typeface="Open Sans" panose="020B0606030504020204" pitchFamily="34" charset="0"/>
                <a:cs typeface="Open Sans" panose="020B0606030504020204" pitchFamily="34" charset="0"/>
              </a:rPr>
              <a:t>.</a:t>
            </a:r>
            <a:endParaRPr lang="en-US" sz="1050" b="1"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50">
            <a:extLst>
              <a:ext uri="{FF2B5EF4-FFF2-40B4-BE49-F238E27FC236}">
                <a16:creationId xmlns:a16="http://schemas.microsoft.com/office/drawing/2014/main" id="{0F7F05C9-0B77-AC5D-CD13-9A408286672E}"/>
              </a:ext>
            </a:extLst>
          </p:cNvPr>
          <p:cNvSpPr/>
          <p:nvPr/>
        </p:nvSpPr>
        <p:spPr>
          <a:xfrm>
            <a:off x="4040939" y="729677"/>
            <a:ext cx="856046" cy="830056"/>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tx1">
              <a:lumMod val="85000"/>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F1807007-8E80-744B-847C-67F66A4AB474}"/>
              </a:ext>
            </a:extLst>
          </p:cNvPr>
          <p:cNvSpPr txBox="1"/>
          <p:nvPr/>
        </p:nvSpPr>
        <p:spPr>
          <a:xfrm>
            <a:off x="5020979" y="836339"/>
            <a:ext cx="1584216" cy="646331"/>
          </a:xfrm>
          <a:prstGeom prst="rect">
            <a:avLst/>
          </a:prstGeom>
          <a:noFill/>
        </p:spPr>
        <p:txBody>
          <a:bodyPr wrap="square" rtlCol="0">
            <a:spAutoFit/>
          </a:bodyPr>
          <a:lstStyle/>
          <a:p>
            <a:r>
              <a:rPr lang="en-US" dirty="0"/>
              <a:t>Lesson builder…?</a:t>
            </a:r>
          </a:p>
        </p:txBody>
      </p:sp>
    </p:spTree>
    <p:extLst>
      <p:ext uri="{BB962C8B-B14F-4D97-AF65-F5344CB8AC3E}">
        <p14:creationId xmlns:p14="http://schemas.microsoft.com/office/powerpoint/2010/main" val="31497128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the  Content with immersive quality</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p:txBody>
          <a:bodyPr/>
          <a:lstStyle/>
          <a:p>
            <a:pPr>
              <a:spcBef>
                <a:spcPts val="0"/>
              </a:spcBef>
            </a:pPr>
            <a:r>
              <a:rPr lang="en-US" sz="1200" dirty="0"/>
              <a:t>The </a:t>
            </a:r>
            <a:r>
              <a:rPr lang="en-US" dirty="0">
                <a:highlight>
                  <a:srgbClr val="FFFF00"/>
                </a:highlight>
              </a:rPr>
              <a:t>(</a:t>
            </a:r>
            <a:r>
              <a:rPr lang="en-US" dirty="0" err="1">
                <a:highlight>
                  <a:srgbClr val="FFFF00"/>
                </a:highlight>
              </a:rPr>
              <a:t>xxxxx</a:t>
            </a:r>
            <a:r>
              <a:rPr lang="en-US" dirty="0">
                <a:highlight>
                  <a:srgbClr val="FFFF00"/>
                </a:highlight>
              </a:rPr>
              <a:t>)</a:t>
            </a:r>
            <a:r>
              <a:rPr lang="en-US" dirty="0"/>
              <a:t>trainin</a:t>
            </a:r>
            <a:r>
              <a:rPr lang="en-US" sz="1200" dirty="0"/>
              <a:t>g simulator curriculum will be designed to capture the critical details and nuanced features of the </a:t>
            </a:r>
            <a:r>
              <a:rPr lang="en-US" sz="1200" dirty="0">
                <a:highlight>
                  <a:srgbClr val="FFFF00"/>
                </a:highlight>
              </a:rPr>
              <a:t>(</a:t>
            </a:r>
            <a:r>
              <a:rPr lang="en-US" sz="1200" dirty="0" err="1">
                <a:highlight>
                  <a:srgbClr val="FFFF00"/>
                </a:highlight>
              </a:rPr>
              <a:t>xxxxxxxx</a:t>
            </a:r>
            <a:r>
              <a:rPr lang="en-US" sz="1200" dirty="0">
                <a:highlight>
                  <a:srgbClr val="FFFF00"/>
                </a:highlight>
              </a:rPr>
              <a:t>) </a:t>
            </a:r>
            <a:r>
              <a:rPr lang="en-US" sz="1200" dirty="0"/>
              <a:t>machine. B</a:t>
            </a:r>
            <a:r>
              <a:rPr lang="en-US" dirty="0"/>
              <a:t>ased on the training goals shared by the </a:t>
            </a:r>
            <a:r>
              <a:rPr lang="en-US" dirty="0">
                <a:highlight>
                  <a:srgbClr val="FFFF00"/>
                </a:highlight>
              </a:rPr>
              <a:t>(Company) </a:t>
            </a:r>
            <a:r>
              <a:rPr lang="en-US" dirty="0"/>
              <a:t>training team, h</a:t>
            </a:r>
            <a:r>
              <a:rPr lang="en-US" sz="1200" dirty="0"/>
              <a:t>ere is a </a:t>
            </a:r>
            <a:r>
              <a:rPr lang="en-US" dirty="0"/>
              <a:t>revisable, partial </a:t>
            </a:r>
            <a:r>
              <a:rPr lang="en-US" sz="1200" dirty="0"/>
              <a:t>list of potential </a:t>
            </a:r>
            <a:r>
              <a:rPr lang="en-US" dirty="0"/>
              <a:t>lessons:</a:t>
            </a:r>
            <a:endParaRPr lang="en-US" sz="1200" dirty="0"/>
          </a:p>
          <a:p>
            <a:pPr marL="228600" lvl="1" indent="-228600">
              <a:spcBef>
                <a:spcPts val="0"/>
              </a:spcBef>
              <a:buFont typeface="+mj-lt"/>
              <a:buAutoNum type="arabicPeriod"/>
            </a:pPr>
            <a:r>
              <a:rPr lang="en-US" b="1" dirty="0"/>
              <a:t>Lesson One: </a:t>
            </a:r>
            <a:r>
              <a:rPr lang="en-US" dirty="0"/>
              <a:t>This lesson comprehensively overviews the main components and their functions within the </a:t>
            </a:r>
            <a:r>
              <a:rPr lang="en-US" dirty="0">
                <a:highlight>
                  <a:srgbClr val="FFFF00"/>
                </a:highlight>
              </a:rPr>
              <a:t>(Model/ process</a:t>
            </a:r>
            <a:r>
              <a:rPr lang="en-US" dirty="0"/>
              <a:t>).</a:t>
            </a:r>
            <a:endParaRPr lang="en-US" sz="1200" dirty="0">
              <a:highlight>
                <a:srgbClr val="FFFF00"/>
              </a:highlight>
            </a:endParaRPr>
          </a:p>
          <a:p>
            <a:pPr marL="228600" lvl="1" indent="-228600">
              <a:spcBef>
                <a:spcPts val="0"/>
              </a:spcBef>
              <a:buFont typeface="+mj-lt"/>
              <a:buAutoNum type="arabicPeriod"/>
            </a:pPr>
            <a:r>
              <a:rPr lang="en-US" b="1" dirty="0"/>
              <a:t>Lesson Two</a:t>
            </a:r>
            <a:r>
              <a:rPr lang="en-US" sz="1200" b="1" dirty="0"/>
              <a:t>: </a:t>
            </a:r>
            <a:r>
              <a:rPr lang="en-US" sz="1200" dirty="0"/>
              <a:t>This lesson guides trainees through the various features and controls of the machine's control panel and interface</a:t>
            </a:r>
            <a:r>
              <a:rPr lang="en-US" dirty="0"/>
              <a:t>.</a:t>
            </a:r>
            <a:endParaRPr lang="en-US" sz="1200" dirty="0"/>
          </a:p>
          <a:p>
            <a:pPr marL="228600" lvl="1" indent="-228600">
              <a:spcBef>
                <a:spcPts val="0"/>
              </a:spcBef>
              <a:buFont typeface="+mj-lt"/>
              <a:buAutoNum type="arabicPeriod"/>
            </a:pPr>
            <a:r>
              <a:rPr lang="en-US" b="1" dirty="0"/>
              <a:t>Lesson Three</a:t>
            </a:r>
            <a:r>
              <a:rPr lang="en-US" sz="1200" b="1" dirty="0"/>
              <a:t>: </a:t>
            </a:r>
            <a:r>
              <a:rPr lang="en-US" sz="1200" dirty="0"/>
              <a:t>This lesson helps trainees identify and understand the different tooling parts used in the machine and their specific functions</a:t>
            </a:r>
            <a:r>
              <a:rPr lang="en-US" dirty="0"/>
              <a:t>.</a:t>
            </a:r>
            <a:endParaRPr lang="en-US" sz="1200" dirty="0"/>
          </a:p>
          <a:p>
            <a:pPr marL="228600" lvl="1" indent="-228600">
              <a:spcBef>
                <a:spcPts val="0"/>
              </a:spcBef>
              <a:buFont typeface="+mj-lt"/>
              <a:buAutoNum type="arabicPeriod"/>
            </a:pPr>
            <a:r>
              <a:rPr lang="en-US" b="1" dirty="0"/>
              <a:t>Lesson Four</a:t>
            </a:r>
            <a:r>
              <a:rPr lang="en-US" sz="1200" b="1" dirty="0"/>
              <a:t>:</a:t>
            </a:r>
            <a:r>
              <a:rPr lang="en-US" sz="1200" dirty="0"/>
              <a:t> This lesson outlines essential safety procedures and best practices for handling and maintaining tooling to ensure the safe operation and longevity of the equipment.</a:t>
            </a:r>
          </a:p>
          <a:p>
            <a:pPr marL="228600" lvl="1" indent="-228600">
              <a:spcBef>
                <a:spcPts val="0"/>
              </a:spcBef>
              <a:buFont typeface="+mj-lt"/>
              <a:buAutoNum type="arabicPeriod"/>
            </a:pPr>
            <a:r>
              <a:rPr lang="en-US" b="1" dirty="0"/>
              <a:t>Lesson Five</a:t>
            </a:r>
            <a:r>
              <a:rPr lang="en-US" sz="1200" b="1" dirty="0"/>
              <a:t>:</a:t>
            </a:r>
            <a:r>
              <a:rPr lang="en-US" sz="1200" dirty="0"/>
              <a:t> </a:t>
            </a:r>
            <a:r>
              <a:rPr lang="en-US" dirty="0"/>
              <a:t>This lesson teaches how to ensure the machine is ready for the next job.</a:t>
            </a:r>
            <a:endParaRPr lang="en-US" sz="1200" dirty="0"/>
          </a:p>
          <a:p>
            <a:pPr marL="0" lvl="1" indent="0">
              <a:spcBef>
                <a:spcPts val="0"/>
              </a:spcBef>
              <a:buNone/>
            </a:pPr>
            <a:br>
              <a:rPr lang="en-US" dirty="0"/>
            </a:br>
            <a:endParaRPr lang="en-US" sz="1200" dirty="0"/>
          </a:p>
          <a:p>
            <a:endParaRPr lang="en-US" sz="1200" dirty="0"/>
          </a:p>
        </p:txBody>
      </p:sp>
      <p:sp>
        <p:nvSpPr>
          <p:cNvPr id="5" name="HeaderGradient" hidden="1">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None/>
            </a:pPr>
            <a:r>
              <a:rPr lang="en-US" sz="1100" i="1">
                <a:latin typeface="Calibri"/>
                <a:ea typeface="Calibri"/>
                <a:cs typeface="Calibri"/>
              </a:rPr>
              <a:t>Note:</a:t>
            </a:r>
            <a:r>
              <a:rPr lang="en-US" sz="1100" i="1"/>
              <a:t> This is a broad-strokes lesson description. Final training content will be developed working closely with your subject matter experts.</a:t>
            </a:r>
            <a:endParaRPr lang="en-US"/>
          </a:p>
          <a:p>
            <a:endParaRPr lang="en-US"/>
          </a:p>
        </p:txBody>
      </p:sp>
      <p:sp>
        <p:nvSpPr>
          <p:cNvPr id="2" name="EDIT tag">
            <a:extLst>
              <a:ext uri="{FF2B5EF4-FFF2-40B4-BE49-F238E27FC236}">
                <a16:creationId xmlns:a16="http://schemas.microsoft.com/office/drawing/2014/main" id="{2F92A307-B53B-C47A-EA84-E7699A14AE9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7754994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95F3-7D2F-103C-F38E-E2AAD5D4DFDD}"/>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2624C1C-DB7B-93A7-04A7-4F0A465E66D6}"/>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43CFC929-61E5-9232-1E16-67E29294DFB1}"/>
              </a:ext>
            </a:extLst>
          </p:cNvPr>
          <p:cNvPicPr>
            <a:picLocks noChangeAspect="1"/>
          </p:cNvPicPr>
          <p:nvPr/>
        </p:nvPicPr>
        <p:blipFill>
          <a:blip r:embed="rId4"/>
          <a:srcRect/>
          <a:stretch/>
        </p:blipFill>
        <p:spPr>
          <a:xfrm>
            <a:off x="0" y="0"/>
            <a:ext cx="6858000" cy="2011680"/>
          </a:xfrm>
          <a:prstGeom prst="rect">
            <a:avLst/>
          </a:prstGeom>
        </p:spPr>
      </p:pic>
      <p:sp>
        <p:nvSpPr>
          <p:cNvPr id="14" name="Text Placeholder 13">
            <a:extLst>
              <a:ext uri="{FF2B5EF4-FFF2-40B4-BE49-F238E27FC236}">
                <a16:creationId xmlns:a16="http://schemas.microsoft.com/office/drawing/2014/main" id="{7981387B-7DBF-594E-FDCB-BCBF43F27B71}"/>
              </a:ext>
            </a:extLst>
          </p:cNvPr>
          <p:cNvSpPr>
            <a:spLocks noGrp="1"/>
          </p:cNvSpPr>
          <p:nvPr>
            <p:ph type="body" sz="quarter" idx="15"/>
          </p:nvPr>
        </p:nvSpPr>
        <p:spPr/>
        <p:txBody>
          <a:bodyPr/>
          <a:lstStyle/>
          <a:p>
            <a:r>
              <a:rPr lang="en-US" sz="1600" dirty="0"/>
              <a:t>Generic Operational/ procedural example</a:t>
            </a:r>
          </a:p>
        </p:txBody>
      </p:sp>
      <p:sp>
        <p:nvSpPr>
          <p:cNvPr id="15" name="Text Placeholder 14" hidden="1">
            <a:extLst>
              <a:ext uri="{FF2B5EF4-FFF2-40B4-BE49-F238E27FC236}">
                <a16:creationId xmlns:a16="http://schemas.microsoft.com/office/drawing/2014/main" id="{80AC4654-1786-2853-68BE-4EBE1B24B46F}"/>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995DFE17-CF3E-8188-0E65-33A659488805}"/>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2E64B4D-1A3F-8DFB-F419-1092338749EB}"/>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D7D6D06F-F5D7-492E-BC1B-2DC487C3337E}"/>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440CB797-1757-B100-C136-DE71079EE871}"/>
              </a:ext>
            </a:extLst>
          </p:cNvPr>
          <p:cNvSpPr txBox="1">
            <a:spLocks/>
          </p:cNvSpPr>
          <p:nvPr/>
        </p:nvSpPr>
        <p:spPr>
          <a:xfrm>
            <a:off x="457200" y="3802417"/>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b="1" dirty="0"/>
              <a:t>Lesson 3 – Module 1: </a:t>
            </a:r>
            <a:r>
              <a:rPr lang="en-US" sz="1400" b="1" dirty="0">
                <a:highlight>
                  <a:srgbClr val="FFFF00"/>
                </a:highlight>
              </a:rPr>
              <a:t>operational/procedural lesson</a:t>
            </a:r>
            <a:endParaRPr lang="en-US" sz="1400" dirty="0">
              <a:highlight>
                <a:srgbClr val="FFFF00"/>
              </a:highlight>
            </a:endParaRPr>
          </a:p>
          <a:p>
            <a:pPr marL="228600" lvl="1" indent="-228600">
              <a:spcBef>
                <a:spcPts val="0"/>
              </a:spcBef>
              <a:buFont typeface="+mj-lt"/>
              <a:buAutoNum type="arabicPeriod"/>
            </a:pPr>
            <a:r>
              <a:rPr lang="en-US" b="1" dirty="0"/>
              <a:t>Initiate the Training: </a:t>
            </a:r>
            <a:r>
              <a:rPr lang="en-US" dirty="0"/>
              <a:t>The trainee begins by putting on the VR headset and selecting the </a:t>
            </a:r>
            <a:r>
              <a:rPr lang="en-US" dirty="0">
                <a:highlight>
                  <a:srgbClr val="FFFF00"/>
                </a:highlight>
              </a:rPr>
              <a:t>“BASIC Operational” </a:t>
            </a:r>
            <a:r>
              <a:rPr lang="en-US" dirty="0"/>
              <a:t>lesson from the floating menu. Once selected, the simulation transitions smoothly into a full-scale warehouse environment. The forklift appears in front of them, accurately modeled and ready for interaction. A brief orientation begins, delivered through voiceover and subtle visual cues, introducing the trainee to the task, available controls, and key safety reminders. The interface highlights the pallet’s location, designated placement zone, and the path they’ll follow, creating a clear and intuitive entry point into the lesson.</a:t>
            </a:r>
          </a:p>
          <a:p>
            <a:pPr marL="228600" lvl="1" indent="-228600">
              <a:spcBef>
                <a:spcPts val="0"/>
              </a:spcBef>
              <a:buFont typeface="+mj-lt"/>
              <a:buAutoNum type="arabicPeriod"/>
            </a:pPr>
            <a:r>
              <a:rPr lang="en-US" b="1" dirty="0"/>
              <a:t>Preparation and Step-by-Step Execution: </a:t>
            </a:r>
            <a:r>
              <a:rPr lang="en-US" dirty="0"/>
              <a:t>Each lesson is presented in a natural step sequence with strategic hints and intuitive flow. The trainee will engage in the lesson learning at their own pace, with the ability to repeat steps as needed</a:t>
            </a:r>
            <a:r>
              <a:rPr lang="en-US" b="1" dirty="0"/>
              <a:t>.</a:t>
            </a:r>
            <a:br>
              <a:rPr lang="en-US" b="1" dirty="0"/>
            </a:br>
            <a:r>
              <a:rPr lang="en-US" b="1" dirty="0">
                <a:highlight>
                  <a:srgbClr val="FFFF00"/>
                </a:highlight>
              </a:rPr>
              <a:t>Lesson Steps</a:t>
            </a:r>
            <a:r>
              <a:rPr lang="en-US" b="1" dirty="0"/>
              <a:t>:</a:t>
            </a:r>
            <a:endParaRPr lang="en-US" dirty="0"/>
          </a:p>
          <a:p>
            <a:pPr marL="627063" lvl="3" indent="-285750">
              <a:spcBef>
                <a:spcPts val="0"/>
              </a:spcBef>
              <a:spcAft>
                <a:spcPts val="200"/>
              </a:spcAft>
              <a:buClr>
                <a:schemeClr val="tx1">
                  <a:lumMod val="65000"/>
                  <a:lumOff val="35000"/>
                </a:schemeClr>
              </a:buClr>
              <a:buFont typeface="+mj-lt"/>
              <a:buAutoNum type="alphaLcPeriod"/>
            </a:pPr>
            <a:r>
              <a:rPr lang="en-US" dirty="0">
                <a:highlight>
                  <a:srgbClr val="FFFF00"/>
                </a:highlight>
              </a:rPr>
              <a:t>Approach the Pallet.</a:t>
            </a:r>
          </a:p>
          <a:p>
            <a:pPr lvl="4">
              <a:spcBef>
                <a:spcPts val="0"/>
              </a:spcBef>
              <a:spcAft>
                <a:spcPts val="200"/>
              </a:spcAft>
              <a:buClr>
                <a:schemeClr val="tx1">
                  <a:lumMod val="65000"/>
                  <a:lumOff val="35000"/>
                </a:schemeClr>
              </a:buClr>
            </a:pPr>
            <a:r>
              <a:rPr lang="en-US" dirty="0"/>
              <a:t>Identify the pallet’s position.</a:t>
            </a:r>
          </a:p>
          <a:p>
            <a:pPr lvl="4">
              <a:spcBef>
                <a:spcPts val="0"/>
              </a:spcBef>
              <a:spcAft>
                <a:spcPts val="200"/>
              </a:spcAft>
              <a:buClr>
                <a:schemeClr val="tx1">
                  <a:lumMod val="65000"/>
                  <a:lumOff val="35000"/>
                </a:schemeClr>
              </a:buClr>
            </a:pPr>
            <a:r>
              <a:rPr lang="en-US" dirty="0"/>
              <a:t>Line up forks while maintaining appropriate speed and spacing.</a:t>
            </a:r>
          </a:p>
          <a:p>
            <a:pPr marL="627063" lvl="3" indent="-285750">
              <a:spcBef>
                <a:spcPts val="0"/>
              </a:spcBef>
              <a:spcAft>
                <a:spcPts val="200"/>
              </a:spcAft>
              <a:buClr>
                <a:schemeClr val="tx1">
                  <a:lumMod val="65000"/>
                  <a:lumOff val="35000"/>
                </a:schemeClr>
              </a:buClr>
              <a:buFont typeface="+mj-lt"/>
              <a:buAutoNum type="alphaLcPeriod"/>
            </a:pPr>
            <a:r>
              <a:rPr lang="en-US" dirty="0">
                <a:highlight>
                  <a:srgbClr val="FFFF00"/>
                </a:highlight>
              </a:rPr>
              <a:t>Fork Adjustment and Insertion</a:t>
            </a:r>
            <a:r>
              <a:rPr lang="en-US" dirty="0"/>
              <a:t>.</a:t>
            </a:r>
          </a:p>
          <a:p>
            <a:pPr lvl="4">
              <a:spcBef>
                <a:spcPts val="0"/>
              </a:spcBef>
              <a:spcAft>
                <a:spcPts val="200"/>
              </a:spcAft>
              <a:buClr>
                <a:schemeClr val="tx1">
                  <a:lumMod val="65000"/>
                  <a:lumOff val="35000"/>
                </a:schemeClr>
              </a:buClr>
            </a:pPr>
            <a:r>
              <a:rPr lang="en-US" dirty="0"/>
              <a:t>Level and raise forks to proper height.</a:t>
            </a:r>
          </a:p>
          <a:p>
            <a:pPr lvl="4">
              <a:spcBef>
                <a:spcPts val="0"/>
              </a:spcBef>
              <a:spcAft>
                <a:spcPts val="200"/>
              </a:spcAft>
              <a:buClr>
                <a:schemeClr val="tx1">
                  <a:lumMod val="65000"/>
                  <a:lumOff val="35000"/>
                </a:schemeClr>
              </a:buClr>
            </a:pPr>
            <a:r>
              <a:rPr lang="en-US" dirty="0"/>
              <a:t>Insert forks fully beneath the pallet without shifting it.</a:t>
            </a:r>
          </a:p>
          <a:p>
            <a:pPr marL="341313" lvl="3" indent="0">
              <a:spcBef>
                <a:spcPts val="0"/>
              </a:spcBef>
              <a:spcAft>
                <a:spcPts val="200"/>
              </a:spcAft>
              <a:buClr>
                <a:schemeClr val="tx1">
                  <a:lumMod val="65000"/>
                  <a:lumOff val="35000"/>
                </a:schemeClr>
              </a:buClr>
              <a:buNone/>
            </a:pPr>
            <a:endParaRPr lang="en-US" dirty="0"/>
          </a:p>
          <a:p>
            <a:pPr>
              <a:spcBef>
                <a:spcPts val="0"/>
              </a:spcBef>
            </a:pPr>
            <a:endParaRPr lang="en-US" dirty="0"/>
          </a:p>
        </p:txBody>
      </p:sp>
      <p:sp>
        <p:nvSpPr>
          <p:cNvPr id="7" name="Text Placeholder 14">
            <a:extLst>
              <a:ext uri="{FF2B5EF4-FFF2-40B4-BE49-F238E27FC236}">
                <a16:creationId xmlns:a16="http://schemas.microsoft.com/office/drawing/2014/main" id="{871B54B5-D4B3-1452-2FF4-5CB862B71589}"/>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dirty="0"/>
              <a:t>This VR training lesson introduces new</a:t>
            </a:r>
            <a:r>
              <a:rPr lang="en-US" dirty="0">
                <a:highlight>
                  <a:srgbClr val="FFFF00"/>
                </a:highlight>
              </a:rPr>
              <a:t> (machine) </a:t>
            </a:r>
            <a:r>
              <a:rPr lang="en-US" dirty="0"/>
              <a:t>operators to one of the most fundamental procedures, safely picking up and staging an unloaded pallet. Designed to simulate the full physicality and presence of real-world </a:t>
            </a:r>
            <a:r>
              <a:rPr lang="en-US" dirty="0">
                <a:highlight>
                  <a:srgbClr val="FFFF00"/>
                </a:highlight>
              </a:rPr>
              <a:t>(machine)</a:t>
            </a:r>
            <a:r>
              <a:rPr lang="en-US" dirty="0"/>
              <a:t> work, the lesson immerses the trainee inside a life-sized virtual warehouse, where they practice using an interactive virtual </a:t>
            </a:r>
            <a:r>
              <a:rPr lang="en-US" dirty="0">
                <a:highlight>
                  <a:srgbClr val="FFFF00"/>
                </a:highlight>
              </a:rPr>
              <a:t>(machine)</a:t>
            </a:r>
            <a:r>
              <a:rPr lang="en-US" dirty="0"/>
              <a:t> in a realistic, mistake-tolerant environment.</a:t>
            </a:r>
          </a:p>
        </p:txBody>
      </p:sp>
      <p:sp>
        <p:nvSpPr>
          <p:cNvPr id="2" name="REVIEW tag" hidden="1">
            <a:extLst>
              <a:ext uri="{FF2B5EF4-FFF2-40B4-BE49-F238E27FC236}">
                <a16:creationId xmlns:a16="http://schemas.microsoft.com/office/drawing/2014/main" id="{DEBCD86C-7835-E350-972E-E907EF522953}"/>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F460BE9A-8E35-EE5B-F3C3-15B460C8CD70}"/>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7172081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marL="228600" lvl="1" indent="-228600">
              <a:spcBef>
                <a:spcPts val="0"/>
              </a:spcBef>
              <a:spcAft>
                <a:spcPts val="20"/>
              </a:spcAft>
              <a:buFont typeface="+mj-lt"/>
              <a:buAutoNum type="arabicPeriod" startAt="2"/>
            </a:pPr>
            <a:r>
              <a:rPr lang="en-US" b="1" dirty="0">
                <a:highlight>
                  <a:srgbClr val="FFFF00"/>
                </a:highlight>
              </a:rPr>
              <a:t>Preparation and Step-by-Step Execution: </a:t>
            </a:r>
            <a:r>
              <a:rPr lang="en-US" dirty="0">
                <a:highlight>
                  <a:srgbClr val="FFFF00"/>
                </a:highlight>
              </a:rPr>
              <a:t>Continued</a:t>
            </a:r>
          </a:p>
          <a:p>
            <a:pPr marL="0" lvl="1" indent="0">
              <a:spcBef>
                <a:spcPts val="0"/>
              </a:spcBef>
              <a:spcAft>
                <a:spcPts val="20"/>
              </a:spcAft>
              <a:buNone/>
            </a:pPr>
            <a:endParaRPr lang="en-US" dirty="0">
              <a:highlight>
                <a:srgbClr val="FFFF00"/>
              </a:highlight>
            </a:endParaRPr>
          </a:p>
          <a:p>
            <a:pPr marL="569913" lvl="3" indent="-228600">
              <a:spcBef>
                <a:spcPts val="0"/>
              </a:spcBef>
              <a:spcAft>
                <a:spcPts val="300"/>
              </a:spcAft>
              <a:buClr>
                <a:schemeClr val="tx1">
                  <a:lumMod val="65000"/>
                  <a:lumOff val="35000"/>
                </a:schemeClr>
              </a:buClr>
              <a:buFont typeface="+mj-lt"/>
              <a:buAutoNum type="alphaLcPeriod" startAt="3"/>
            </a:pPr>
            <a:r>
              <a:rPr lang="en-US" dirty="0">
                <a:highlight>
                  <a:srgbClr val="FFFF00"/>
                </a:highlight>
              </a:rPr>
              <a:t>Lift and Check</a:t>
            </a:r>
            <a:r>
              <a:rPr lang="en-US" dirty="0"/>
              <a:t>.</a:t>
            </a:r>
          </a:p>
          <a:p>
            <a:pPr lvl="4">
              <a:spcBef>
                <a:spcPts val="0"/>
              </a:spcBef>
              <a:spcAft>
                <a:spcPts val="200"/>
              </a:spcAft>
              <a:buClr>
                <a:schemeClr val="tx1">
                  <a:lumMod val="65000"/>
                  <a:lumOff val="35000"/>
                </a:schemeClr>
              </a:buClr>
            </a:pPr>
            <a:r>
              <a:rPr lang="en-US" dirty="0"/>
              <a:t>Raise the pallet slightly for transport.</a:t>
            </a:r>
          </a:p>
          <a:p>
            <a:pPr lvl="4">
              <a:spcBef>
                <a:spcPts val="0"/>
              </a:spcBef>
              <a:spcAft>
                <a:spcPts val="200"/>
              </a:spcAft>
              <a:buClr>
                <a:schemeClr val="tx1">
                  <a:lumMod val="65000"/>
                  <a:lumOff val="35000"/>
                </a:schemeClr>
              </a:buClr>
            </a:pPr>
            <a:r>
              <a:rPr lang="en-US" dirty="0"/>
              <a:t>Pause to verify stability and fork position.</a:t>
            </a:r>
          </a:p>
          <a:p>
            <a:pPr marL="569913" lvl="3" indent="-228600">
              <a:spcBef>
                <a:spcPts val="0"/>
              </a:spcBef>
              <a:spcAft>
                <a:spcPts val="300"/>
              </a:spcAft>
              <a:buClr>
                <a:schemeClr val="tx1">
                  <a:lumMod val="65000"/>
                  <a:lumOff val="35000"/>
                </a:schemeClr>
              </a:buClr>
              <a:buFont typeface="+mj-lt"/>
              <a:buAutoNum type="alphaLcPeriod" startAt="3"/>
            </a:pPr>
            <a:r>
              <a:rPr lang="en-US" dirty="0"/>
              <a:t>Transport to Designated Area.</a:t>
            </a:r>
          </a:p>
          <a:p>
            <a:pPr lvl="4">
              <a:spcBef>
                <a:spcPts val="0"/>
              </a:spcBef>
              <a:spcAft>
                <a:spcPts val="200"/>
              </a:spcAft>
              <a:buClr>
                <a:schemeClr val="tx1">
                  <a:lumMod val="65000"/>
                  <a:lumOff val="35000"/>
                </a:schemeClr>
              </a:buClr>
            </a:pPr>
            <a:r>
              <a:rPr lang="en-US" dirty="0"/>
              <a:t>Navigate the pallet to the designated area using smooth, controlled movement.</a:t>
            </a:r>
          </a:p>
          <a:p>
            <a:pPr lvl="4">
              <a:spcBef>
                <a:spcPts val="0"/>
              </a:spcBef>
              <a:spcAft>
                <a:spcPts val="200"/>
              </a:spcAft>
              <a:buClr>
                <a:schemeClr val="tx1">
                  <a:lumMod val="65000"/>
                  <a:lumOff val="35000"/>
                </a:schemeClr>
              </a:buClr>
            </a:pPr>
            <a:r>
              <a:rPr lang="en-US" dirty="0"/>
              <a:t>Maintain awareness of aisle boundaries and visibility limitations.</a:t>
            </a:r>
          </a:p>
          <a:p>
            <a:pPr marL="569913" lvl="3" indent="-228600">
              <a:spcBef>
                <a:spcPts val="0"/>
              </a:spcBef>
              <a:spcAft>
                <a:spcPts val="300"/>
              </a:spcAft>
              <a:buClr>
                <a:schemeClr val="tx1">
                  <a:lumMod val="65000"/>
                  <a:lumOff val="35000"/>
                </a:schemeClr>
              </a:buClr>
              <a:buFont typeface="+mj-lt"/>
              <a:buAutoNum type="alphaLcPeriod" startAt="3"/>
            </a:pPr>
            <a:r>
              <a:rPr lang="en-US" dirty="0"/>
              <a:t>Placement and Withdrawal.</a:t>
            </a:r>
          </a:p>
          <a:p>
            <a:pPr lvl="4">
              <a:spcBef>
                <a:spcPts val="0"/>
              </a:spcBef>
              <a:spcAft>
                <a:spcPts val="200"/>
              </a:spcAft>
              <a:buClr>
                <a:schemeClr val="tx1">
                  <a:lumMod val="65000"/>
                  <a:lumOff val="35000"/>
                </a:schemeClr>
              </a:buClr>
            </a:pPr>
            <a:r>
              <a:rPr lang="en-US" dirty="0"/>
              <a:t>Lower pallet to ground markers in the designated zone.</a:t>
            </a:r>
          </a:p>
          <a:p>
            <a:pPr lvl="4">
              <a:spcBef>
                <a:spcPts val="0"/>
              </a:spcBef>
              <a:spcAft>
                <a:spcPts val="300"/>
              </a:spcAft>
              <a:buClr>
                <a:schemeClr val="tx1">
                  <a:lumMod val="65000"/>
                  <a:lumOff val="35000"/>
                </a:schemeClr>
              </a:buClr>
            </a:pPr>
            <a:r>
              <a:rPr lang="en-US" dirty="0"/>
              <a:t>Back out the forks carefully and confirm correct alignment.</a:t>
            </a:r>
          </a:p>
          <a:p>
            <a:pPr marL="512763" lvl="4" indent="0">
              <a:spcBef>
                <a:spcPts val="0"/>
              </a:spcBef>
              <a:spcAft>
                <a:spcPts val="300"/>
              </a:spcAft>
              <a:buClr>
                <a:schemeClr val="tx1">
                  <a:lumMod val="65000"/>
                  <a:lumOff val="35000"/>
                </a:schemeClr>
              </a:buClr>
              <a:buNone/>
            </a:pPr>
            <a:r>
              <a:rPr lang="en-US" dirty="0"/>
              <a:t>	</a:t>
            </a:r>
          </a:p>
          <a:p>
            <a:pPr marL="228600" lvl="1" indent="-228600">
              <a:spcBef>
                <a:spcPts val="20"/>
              </a:spcBef>
              <a:buFont typeface="+mj-lt"/>
              <a:buAutoNum type="arabicPeriod" startAt="3"/>
            </a:pPr>
            <a:r>
              <a:rPr lang="en-US" b="1" dirty="0"/>
              <a:t>Lesson Completion:</a:t>
            </a:r>
            <a:r>
              <a:rPr lang="en-US" dirty="0"/>
              <a:t> </a:t>
            </a:r>
            <a:r>
              <a:rPr lang="en-US" sz="1200" dirty="0"/>
              <a:t>Once the lesson is complete, the trainee’s tracked lesson completion performance and real-time progress feedback data will be generated into a comprehensive report. The report's insight will allow the training team to review the trainee's success and identify areas that may need additional attention</a:t>
            </a:r>
            <a:r>
              <a:rPr lang="en-US" dirty="0"/>
              <a:t>.</a:t>
            </a:r>
          </a:p>
          <a:p>
            <a:pPr marL="341313" lvl="3" indent="0">
              <a:spcBef>
                <a:spcPts val="0"/>
              </a:spcBef>
              <a:buClr>
                <a:schemeClr val="tx1">
                  <a:lumMod val="65000"/>
                  <a:lumOff val="35000"/>
                </a:schemeClr>
              </a:buClr>
              <a:buNone/>
            </a:pPr>
            <a:endParaRPr lang="en-US" sz="1400" b="1" dirty="0"/>
          </a:p>
          <a:p>
            <a:pPr marL="0" lvl="3" indent="0">
              <a:spcBef>
                <a:spcPts val="0"/>
              </a:spcBef>
              <a:buClr>
                <a:schemeClr val="tx1">
                  <a:lumMod val="65000"/>
                  <a:lumOff val="35000"/>
                </a:schemeClr>
              </a:buClr>
              <a:buNone/>
            </a:pPr>
            <a:br>
              <a:rPr lang="en-US" sz="1400" dirty="0"/>
            </a:br>
            <a:br>
              <a:rPr lang="en-US" sz="1400" dirty="0"/>
            </a:br>
            <a:r>
              <a:rPr lang="en-US" i="1" dirty="0"/>
              <a:t>Note: This is a broad-strokes lesson description. Final training content will be developed working closely with your subject matter experts</a:t>
            </a:r>
            <a:r>
              <a:rPr lang="en-US" sz="1400" i="1" dirty="0"/>
              <a:t>.</a:t>
            </a:r>
          </a:p>
          <a:p>
            <a:pPr marL="341313" lvl="3" indent="0">
              <a:spcBef>
                <a:spcPts val="0"/>
              </a:spcBef>
              <a:buClr>
                <a:schemeClr val="tx1">
                  <a:lumMod val="65000"/>
                  <a:lumOff val="35000"/>
                </a:schemeClr>
              </a:buClr>
              <a:buNone/>
            </a:pPr>
            <a:endParaRPr lang="en-US" dirty="0"/>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7" name="EDIT tag">
            <a:extLst>
              <a:ext uri="{FF2B5EF4-FFF2-40B4-BE49-F238E27FC236}">
                <a16:creationId xmlns:a16="http://schemas.microsoft.com/office/drawing/2014/main" id="{37A04BEE-487A-8724-1CBF-E7EB5077BA3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3890053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a:stretch/>
        </p:blipFill>
        <p:spPr>
          <a:xfrm>
            <a:off x="0" y="0"/>
            <a:ext cx="6858000" cy="2011680"/>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p:txBody>
          <a:bodyPr/>
          <a:lstStyle/>
          <a:p>
            <a:r>
              <a:rPr lang="en-US" dirty="0"/>
              <a:t>Detail </a:t>
            </a:r>
            <a:br>
              <a:rPr lang="en-US" dirty="0"/>
            </a:br>
            <a:r>
              <a:rPr lang="en-US" dirty="0"/>
              <a:t>Lesson example</a:t>
            </a:r>
          </a:p>
        </p:txBody>
      </p:sp>
      <p:sp>
        <p:nvSpPr>
          <p:cNvPr id="15" name="Text Placeholder 14" hidden="1">
            <a:extLst>
              <a:ext uri="{FF2B5EF4-FFF2-40B4-BE49-F238E27FC236}">
                <a16:creationId xmlns:a16="http://schemas.microsoft.com/office/drawing/2014/main" id="{42AEBA33-5B72-8B33-49FE-23A70E9EB0AC}"/>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C906DCD9-E5AE-F5D0-0B9F-44B1A957C932}"/>
              </a:ext>
            </a:extLst>
          </p:cNvPr>
          <p:cNvSpPr txBox="1">
            <a:spLocks/>
          </p:cNvSpPr>
          <p:nvPr/>
        </p:nvSpPr>
        <p:spPr>
          <a:xfrm>
            <a:off x="457200" y="3706621"/>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b="1" dirty="0"/>
              <a:t>Detail Lesson Example</a:t>
            </a:r>
          </a:p>
          <a:p>
            <a:pPr marL="228600" lvl="1" indent="-228600">
              <a:spcBef>
                <a:spcPts val="0"/>
              </a:spcBef>
              <a:buFont typeface="+mj-lt"/>
              <a:buAutoNum type="arabicPeriod"/>
            </a:pPr>
            <a:r>
              <a:rPr lang="en-US" b="1" dirty="0"/>
              <a:t>Initiate the Training: </a:t>
            </a:r>
            <a:r>
              <a:rPr lang="en-US" dirty="0"/>
              <a:t>The trainee dons the </a:t>
            </a:r>
            <a:r>
              <a:rPr lang="en-US" dirty="0">
                <a:highlight>
                  <a:srgbClr val="FFFF00"/>
                </a:highlight>
              </a:rPr>
              <a:t>Meta Quest 3 </a:t>
            </a:r>
            <a:r>
              <a:rPr lang="en-US" dirty="0"/>
              <a:t>VR headset, instantly immersing them in a realistic virtual warehouse. Ambient sounds of machinery and distant conversations enhance the sense of presence. From the main menu, the trainee will use hand gestures to select the “</a:t>
            </a:r>
            <a:r>
              <a:rPr lang="en-US" dirty="0">
                <a:highlight>
                  <a:srgbClr val="FFFF00"/>
                </a:highlight>
              </a:rPr>
              <a:t>Unsetting the Wrapper” </a:t>
            </a:r>
            <a:r>
              <a:rPr lang="en-US" dirty="0"/>
              <a:t>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b="1" dirty="0"/>
              <a:t>Preparation and Set Up: </a:t>
            </a:r>
            <a:r>
              <a:rPr lang="en-US" dirty="0"/>
              <a:t>In this step, the trainee is guided through </a:t>
            </a:r>
            <a:r>
              <a:rPr lang="en-US" dirty="0">
                <a:highlight>
                  <a:srgbClr val="FFFF00"/>
                </a:highlight>
              </a:rPr>
              <a:t>a detailed review of the tools, molds, and forms that will be manipulated while “unsetting” the machine</a:t>
            </a:r>
            <a:r>
              <a:rPr lang="en-US" dirty="0"/>
              <a:t>.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28600" lvl="1" indent="-228600">
              <a:spcBef>
                <a:spcPts val="0"/>
              </a:spcBef>
              <a:buFont typeface="+mj-lt"/>
              <a:buAutoNum type="arabicPeriod"/>
            </a:pPr>
            <a:r>
              <a:rPr lang="en-US" b="1" dirty="0">
                <a:highlight>
                  <a:srgbClr val="FFFF00"/>
                </a:highlight>
              </a:rPr>
              <a:t>Removing (steps to be created): </a:t>
            </a:r>
            <a:r>
              <a:rPr lang="en-US" dirty="0"/>
              <a:t>In this set of steps, the trainee is set to engage with the Virtual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a:t>
            </a:r>
          </a:p>
          <a:p>
            <a:pPr marL="0" lvl="1" indent="0">
              <a:spcBef>
                <a:spcPts val="0"/>
              </a:spcBef>
              <a:buNone/>
            </a:pPr>
            <a:endParaRPr lang="en-US" dirty="0"/>
          </a:p>
          <a:p>
            <a:pPr marL="0" lvl="1" indent="0" algn="r">
              <a:spcBef>
                <a:spcPts val="0"/>
              </a:spcBef>
              <a:buNone/>
            </a:pPr>
            <a:r>
              <a:rPr lang="en-US" dirty="0"/>
              <a:t>(continued on next page)</a:t>
            </a:r>
          </a:p>
          <a:p>
            <a:pPr>
              <a:spcBef>
                <a:spcPts val="0"/>
              </a:spcBef>
            </a:pPr>
            <a:endParaRPr lang="en-US" dirty="0"/>
          </a:p>
        </p:txBody>
      </p:sp>
      <p:sp>
        <p:nvSpPr>
          <p:cNvPr id="7" name="Text Placeholder 14">
            <a:extLst>
              <a:ext uri="{FF2B5EF4-FFF2-40B4-BE49-F238E27FC236}">
                <a16:creationId xmlns:a16="http://schemas.microsoft.com/office/drawing/2014/main" id="{BFE4E408-BC38-6EF5-2C7D-E2E37557ADBF}"/>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dirty="0"/>
              <a:t>The (</a:t>
            </a:r>
            <a:r>
              <a:rPr lang="en-US" dirty="0">
                <a:highlight>
                  <a:srgbClr val="FFFF00"/>
                </a:highlight>
              </a:rPr>
              <a:t>Simulator) </a:t>
            </a:r>
            <a:r>
              <a:rPr lang="en-US" dirty="0"/>
              <a:t>will offer scalable lessons that enhance the familiarization and operations process of (</a:t>
            </a:r>
            <a:r>
              <a:rPr lang="en-US" dirty="0">
                <a:highlight>
                  <a:srgbClr val="FFFF00"/>
                </a:highlight>
              </a:rPr>
              <a:t>company) </a:t>
            </a:r>
            <a:r>
              <a:rPr lang="en-US" dirty="0"/>
              <a:t>machine. Below is a basic example of a VR training lesson.</a:t>
            </a:r>
          </a:p>
        </p:txBody>
      </p:sp>
      <p:sp>
        <p:nvSpPr>
          <p:cNvPr id="2" name="REVIEW tag" hidden="1">
            <a:extLst>
              <a:ext uri="{FF2B5EF4-FFF2-40B4-BE49-F238E27FC236}">
                <a16:creationId xmlns:a16="http://schemas.microsoft.com/office/drawing/2014/main" id="{F77C523F-2B98-1357-7E6B-42073E6BE656}"/>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4" name="EDIT tag">
            <a:extLst>
              <a:ext uri="{FF2B5EF4-FFF2-40B4-BE49-F238E27FC236}">
                <a16:creationId xmlns:a16="http://schemas.microsoft.com/office/drawing/2014/main" id="{29ABDF5C-DE2B-7EED-FC1D-799ABA9C1A84}"/>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Detail example to Prompt </a:t>
            </a:r>
            <a:r>
              <a:rPr lang="en-US" sz="2800" kern="0" dirty="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15144053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a:spcBef>
                <a:spcPts val="300"/>
              </a:spcBef>
              <a:spcAft>
                <a:spcPts val="300"/>
              </a:spcAft>
            </a:pPr>
            <a:r>
              <a:rPr lang="en-US" b="1" dirty="0">
                <a:highlight>
                  <a:srgbClr val="FFFF00"/>
                </a:highlight>
              </a:rPr>
              <a:t>Detail Lesson Example  (continued)</a:t>
            </a:r>
            <a:endParaRPr lang="en-US" sz="1200" b="1" dirty="0">
              <a:highlight>
                <a:srgbClr val="FFFF00"/>
              </a:highlight>
            </a:endParaRPr>
          </a:p>
          <a:p>
            <a:pPr marL="569913" lvl="3" indent="-228600">
              <a:spcBef>
                <a:spcPts val="0"/>
              </a:spcBef>
              <a:buClr>
                <a:schemeClr val="tx1">
                  <a:lumMod val="65000"/>
                  <a:lumOff val="35000"/>
                </a:schemeClr>
              </a:buClr>
              <a:buFont typeface="+mj-lt"/>
              <a:buAutoNum type="alphaLcPeriod"/>
            </a:pPr>
            <a:r>
              <a:rPr lang="en-US" dirty="0">
                <a:solidFill>
                  <a:srgbClr val="FF0000"/>
                </a:solidFill>
              </a:rPr>
              <a:t>Identify the wrapper form and spotter form.</a:t>
            </a:r>
          </a:p>
          <a:p>
            <a:pPr marL="569913" lvl="3" indent="-228600">
              <a:spcBef>
                <a:spcPts val="0"/>
              </a:spcBef>
              <a:buClr>
                <a:schemeClr val="tx1">
                  <a:lumMod val="65000"/>
                  <a:lumOff val="35000"/>
                </a:schemeClr>
              </a:buClr>
              <a:buFont typeface="+mj-lt"/>
              <a:buAutoNum type="alphaLcPeriod"/>
            </a:pPr>
            <a:r>
              <a:rPr lang="en-US" dirty="0">
                <a:solidFill>
                  <a:srgbClr val="FF0000"/>
                </a:solidFill>
              </a:rPr>
              <a:t>Identify the wind block generally covered with Teflon.</a:t>
            </a:r>
          </a:p>
          <a:p>
            <a:pPr marL="569913" lvl="3" indent="-228600">
              <a:spcBef>
                <a:spcPts val="0"/>
              </a:spcBef>
              <a:buClr>
                <a:schemeClr val="tx1">
                  <a:lumMod val="65000"/>
                  <a:lumOff val="35000"/>
                </a:schemeClr>
              </a:buClr>
              <a:buFont typeface="+mj-lt"/>
              <a:buAutoNum type="alphaLcPeriod"/>
            </a:pPr>
            <a:r>
              <a:rPr lang="en-US" dirty="0">
                <a:solidFill>
                  <a:srgbClr val="FF0000"/>
                </a:solidFill>
              </a:rPr>
              <a:t>Loosen the clips mounted to the top side of the form.</a:t>
            </a:r>
          </a:p>
          <a:p>
            <a:pPr marL="569913" lvl="3" indent="-228600">
              <a:spcBef>
                <a:spcPts val="0"/>
              </a:spcBef>
              <a:buClr>
                <a:schemeClr val="tx1">
                  <a:lumMod val="65000"/>
                  <a:lumOff val="35000"/>
                </a:schemeClr>
              </a:buClr>
              <a:buFont typeface="+mj-lt"/>
              <a:buAutoNum type="alphaLcPeriod"/>
            </a:pPr>
            <a:r>
              <a:rPr lang="en-US" dirty="0">
                <a:solidFill>
                  <a:srgbClr val="FF0000"/>
                </a:solidFill>
              </a:rPr>
              <a:t>Move the loosened form clips up out of the way.</a:t>
            </a:r>
          </a:p>
          <a:p>
            <a:pPr marL="569913" lvl="3" indent="-228600">
              <a:spcBef>
                <a:spcPts val="0"/>
              </a:spcBef>
              <a:buClr>
                <a:schemeClr val="tx1">
                  <a:lumMod val="65000"/>
                  <a:lumOff val="35000"/>
                </a:schemeClr>
              </a:buClr>
              <a:buFont typeface="+mj-lt"/>
              <a:buAutoNum type="alphaLcPeriod"/>
            </a:pPr>
            <a:r>
              <a:rPr lang="en-US" dirty="0">
                <a:solidFill>
                  <a:srgbClr val="FF0000"/>
                </a:solidFill>
              </a:rPr>
              <a:t>Loosen the form bolts that hold the form tight to the machine.</a:t>
            </a:r>
          </a:p>
          <a:p>
            <a:pPr marL="569913" lvl="3" indent="-228600">
              <a:spcBef>
                <a:spcPts val="0"/>
              </a:spcBef>
              <a:buClr>
                <a:schemeClr val="tx1">
                  <a:lumMod val="65000"/>
                  <a:lumOff val="35000"/>
                </a:schemeClr>
              </a:buClr>
              <a:buFont typeface="+mj-lt"/>
              <a:buAutoNum type="alphaLcPeriod"/>
            </a:pPr>
            <a:r>
              <a:rPr lang="en-US" dirty="0">
                <a:solidFill>
                  <a:srgbClr val="FF0000"/>
                </a:solidFill>
              </a:rPr>
              <a:t>Using the Control Panel, select the “Manual Tab” to enable the form/mold.</a:t>
            </a:r>
          </a:p>
          <a:p>
            <a:pPr marL="569913" lvl="3" indent="-228600">
              <a:spcBef>
                <a:spcPts val="0"/>
              </a:spcBef>
              <a:buClr>
                <a:schemeClr val="tx1">
                  <a:lumMod val="65000"/>
                  <a:lumOff val="35000"/>
                </a:schemeClr>
              </a:buClr>
              <a:buFont typeface="+mj-lt"/>
              <a:buAutoNum type="alphaLcPeriod"/>
            </a:pPr>
            <a:r>
              <a:rPr lang="en-US" dirty="0">
                <a:solidFill>
                  <a:srgbClr val="FF0000"/>
                </a:solidFill>
              </a:rPr>
              <a:t>Ensure the machine is in the proper position to start movement.</a:t>
            </a:r>
          </a:p>
          <a:p>
            <a:pPr marL="569913" lvl="3" indent="-228600">
              <a:spcBef>
                <a:spcPts val="0"/>
              </a:spcBef>
              <a:buClr>
                <a:schemeClr val="tx1">
                  <a:lumMod val="65000"/>
                  <a:lumOff val="35000"/>
                </a:schemeClr>
              </a:buClr>
              <a:buFont typeface="+mj-lt"/>
              <a:buAutoNum type="alphaLcPeriod"/>
            </a:pPr>
            <a:r>
              <a:rPr lang="en-US" dirty="0">
                <a:solidFill>
                  <a:srgbClr val="FF0000"/>
                </a:solidFill>
              </a:rPr>
              <a:t>Verify or Re-Select the “mold” option on the control panel.</a:t>
            </a:r>
          </a:p>
          <a:p>
            <a:pPr marL="569913" lvl="3" indent="-228600">
              <a:spcBef>
                <a:spcPts val="0"/>
              </a:spcBef>
              <a:buClr>
                <a:schemeClr val="tx1">
                  <a:lumMod val="65000"/>
                  <a:lumOff val="35000"/>
                </a:schemeClr>
              </a:buClr>
              <a:buFont typeface="+mj-lt"/>
              <a:buAutoNum type="alphaLcPeriod"/>
            </a:pPr>
            <a:r>
              <a:rPr lang="en-US" dirty="0">
                <a:solidFill>
                  <a:srgbClr val="FF0000"/>
                </a:solidFill>
              </a:rPr>
              <a:t>Use the hand wheel attached to the control panel to slowly spin the form downwards, allowing access to the form’s bolt and spring clip.</a:t>
            </a:r>
          </a:p>
          <a:p>
            <a:pPr marL="569913" lvl="3" indent="-228600">
              <a:spcBef>
                <a:spcPts val="0"/>
              </a:spcBef>
              <a:buClr>
                <a:schemeClr val="tx1">
                  <a:lumMod val="65000"/>
                  <a:lumOff val="35000"/>
                </a:schemeClr>
              </a:buClr>
              <a:buFont typeface="+mj-lt"/>
              <a:buAutoNum type="alphaLcPeriod"/>
            </a:pPr>
            <a:r>
              <a:rPr lang="en-US" dirty="0">
                <a:solidFill>
                  <a:srgbClr val="FF0000"/>
                </a:solidFill>
              </a:rPr>
              <a:t>Depress the plate on the backside of the yoke to allow the form to release.</a:t>
            </a:r>
          </a:p>
          <a:p>
            <a:pPr marL="569913" lvl="3" indent="-228600">
              <a:spcBef>
                <a:spcPts val="0"/>
              </a:spcBef>
              <a:buClr>
                <a:schemeClr val="tx1">
                  <a:lumMod val="65000"/>
                  <a:lumOff val="35000"/>
                </a:schemeClr>
              </a:buClr>
              <a:buFont typeface="+mj-lt"/>
              <a:buAutoNum type="alphaLcPeriod"/>
            </a:pPr>
            <a:r>
              <a:rPr lang="en-US" dirty="0">
                <a:solidFill>
                  <a:srgbClr val="FF0000"/>
                </a:solidFill>
              </a:rPr>
              <a:t>Check the control panel screen to ensure the mold is still enabled.</a:t>
            </a:r>
          </a:p>
          <a:p>
            <a:pPr marL="569913" lvl="3" indent="-228600">
              <a:spcBef>
                <a:spcPts val="0"/>
              </a:spcBef>
              <a:buClr>
                <a:schemeClr val="tx1">
                  <a:lumMod val="65000"/>
                  <a:lumOff val="35000"/>
                </a:schemeClr>
              </a:buClr>
              <a:buFont typeface="+mj-lt"/>
              <a:buAutoNum type="alphaLcPeriod"/>
            </a:pPr>
            <a:r>
              <a:rPr lang="en-US" dirty="0">
                <a:solidFill>
                  <a:srgbClr val="FF0000"/>
                </a:solidFill>
              </a:rPr>
              <a:t>Reverse direction to move the form to an accessible position.</a:t>
            </a:r>
          </a:p>
          <a:p>
            <a:pPr marL="569913" lvl="3" indent="-228600">
              <a:spcBef>
                <a:spcPts val="0"/>
              </a:spcBef>
              <a:buClr>
                <a:schemeClr val="tx1">
                  <a:lumMod val="65000"/>
                  <a:lumOff val="35000"/>
                </a:schemeClr>
              </a:buClr>
              <a:buFont typeface="+mj-lt"/>
              <a:buAutoNum type="alphaLcPeriod"/>
            </a:pPr>
            <a:r>
              <a:rPr lang="en-US" dirty="0">
                <a:solidFill>
                  <a:srgbClr val="FF0000"/>
                </a:solidFill>
              </a:rPr>
              <a:t>Gently remove the form. (lesson complete)</a:t>
            </a:r>
          </a:p>
          <a:p>
            <a:pPr marL="341313" lvl="3" indent="0">
              <a:spcBef>
                <a:spcPts val="0"/>
              </a:spcBef>
              <a:buClr>
                <a:schemeClr val="tx1">
                  <a:lumMod val="65000"/>
                  <a:lumOff val="35000"/>
                </a:schemeClr>
              </a:buClr>
              <a:buNone/>
            </a:pPr>
            <a:endParaRPr lang="en-US" b="1" dirty="0"/>
          </a:p>
          <a:p>
            <a:pPr marL="0" lvl="3" indent="0">
              <a:spcBef>
                <a:spcPts val="0"/>
              </a:spcBef>
              <a:buClr>
                <a:schemeClr val="tx1">
                  <a:lumMod val="65000"/>
                  <a:lumOff val="35000"/>
                </a:schemeClr>
              </a:buClr>
              <a:buNone/>
            </a:pPr>
            <a:r>
              <a:rPr lang="en-US" b="1" dirty="0"/>
              <a:t>Lesson Completion</a:t>
            </a:r>
          </a:p>
          <a:p>
            <a:pPr marL="0" lvl="3" indent="0">
              <a:spcBef>
                <a:spcPts val="0"/>
              </a:spcBef>
              <a:buClr>
                <a:schemeClr val="tx1">
                  <a:lumMod val="65000"/>
                  <a:lumOff val="35000"/>
                </a:schemeClr>
              </a:buClr>
              <a:buNone/>
            </a:pPr>
            <a:r>
              <a:rPr lang="en-US" dirty="0"/>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br>
              <a:rPr lang="en-US" dirty="0"/>
            </a:br>
            <a:br>
              <a:rPr lang="en-US" dirty="0"/>
            </a:br>
            <a:r>
              <a:rPr lang="en-US" sz="1200" i="1" dirty="0"/>
              <a:t>Note: This is a broad-strokes lesson description. Final training content will be developed working closely with your subject matter experts.</a:t>
            </a:r>
          </a:p>
          <a:p>
            <a:pPr marL="341313" lvl="3" indent="0">
              <a:spcBef>
                <a:spcPts val="0"/>
              </a:spcBef>
              <a:buClr>
                <a:schemeClr val="tx1">
                  <a:lumMod val="65000"/>
                  <a:lumOff val="35000"/>
                </a:schemeClr>
              </a:buClr>
              <a:buNone/>
            </a:pPr>
            <a:endParaRPr lang="en-US" dirty="0"/>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6" name="EDIT tag">
            <a:extLst>
              <a:ext uri="{FF2B5EF4-FFF2-40B4-BE49-F238E27FC236}">
                <a16:creationId xmlns:a16="http://schemas.microsoft.com/office/drawing/2014/main" id="{4C48624B-8B17-24DC-6C63-0647996F1006}"/>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Detail example to Prompt </a:t>
            </a:r>
            <a:r>
              <a:rPr lang="en-US" sz="2800" kern="0" dirty="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0467997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pic>
        <p:nvPicPr>
          <p:cNvPr id="7" name="LessonImage">
            <a:extLst>
              <a:ext uri="{FF2B5EF4-FFF2-40B4-BE49-F238E27FC236}">
                <a16:creationId xmlns:a16="http://schemas.microsoft.com/office/drawing/2014/main" id="{34440FA9-ED91-C553-2E4B-B38E3837F3BD}"/>
              </a:ext>
            </a:extLst>
          </p:cNvPr>
          <p:cNvPicPr>
            <a:picLocks noChangeAspect="1"/>
          </p:cNvPicPr>
          <p:nvPr/>
        </p:nvPicPr>
        <p:blipFill rotWithShape="1">
          <a:blip r:embed="rId2"/>
          <a:srcRect t="7616" b="158"/>
          <a:stretch/>
        </p:blipFill>
        <p:spPr>
          <a:xfrm>
            <a:off x="0" y="1562100"/>
            <a:ext cx="6858000" cy="3243646"/>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4908698" cy="1018730"/>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870867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Grp="1" noRot="1" noChangeAspect="1" noMove="1" noResize="1" noEditPoints="1" noAdjustHandles="1" noChangeArrowheads="1" noChangeShapeType="1" noCrop="1"/>
          </p:cNvPicPr>
          <p:nvPr/>
        </p:nvPicPr>
        <p:blipFill rotWithShape="1">
          <a:blip r:embed="rId2"/>
          <a:srcRect l="-26866" t="-4965" r="-27610" b="-1666"/>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EDIT tag">
            <a:extLst>
              <a:ext uri="{FF2B5EF4-FFF2-40B4-BE49-F238E27FC236}">
                <a16:creationId xmlns:a16="http://schemas.microsoft.com/office/drawing/2014/main" id="{A97DC0F6-6A07-F726-3EB1-A4047ADBB7D4}"/>
              </a:ext>
            </a:extLst>
          </p:cNvPr>
          <p:cNvSpPr txBox="1"/>
          <p:nvPr/>
        </p:nvSpPr>
        <p:spPr>
          <a:xfrm rot="20805525">
            <a:off x="1350500" y="3950738"/>
            <a:ext cx="4156282" cy="2123658"/>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kern="0" dirty="0">
                <a:solidFill>
                  <a:srgbClr val="C00000"/>
                </a:solidFill>
                <a:effectLst>
                  <a:glow rad="165100">
                    <a:prstClr val="white">
                      <a:alpha val="15000"/>
                    </a:prstClr>
                  </a:glow>
                </a:effectLst>
                <a:latin typeface="Top Secret" panose="02000800000000000000" pitchFamily="2" charset="0"/>
              </a:rPr>
              <a:t>Add options in playground</a:t>
            </a:r>
            <a:endPar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3249295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proposal offers a range of scope sizes and pricing options, a comprehensive product ownership model, and a clear focus on delivering a compelling return on investment. </a:t>
            </a: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PRICE</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OPTIONS</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Our clients own all the assets that we create for their projects. ForgeFX Simulations develops all assets in non-proprietary development tools, which ensures that you are not locked into any specific platform and have the freedom to modify, update, or expand your projects as needed.</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200" spc="20">
                <a:solidFill>
                  <a:schemeClr val="tx1">
                    <a:lumMod val="65000"/>
                    <a:lumOff val="35000"/>
                  </a:schemeClr>
                </a:solidFill>
                <a:latin typeface="Calibri" panose="020F0502020204030204" pitchFamily="34" charset="0"/>
                <a:cs typeface="Calibri" panose="020F0502020204030204" pitchFamily="34" charset="0"/>
              </a:rPr>
              <a:t> We believe in straightforward financial transactions without hidden fees. This means that when you commission a project with us, you're charged only once for the development of your assets. </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licensing: </a:t>
            </a:r>
            <a:r>
              <a:rPr lang="en-US" sz="1200" spc="20">
                <a:solidFill>
                  <a:schemeClr val="tx1">
                    <a:lumMod val="65000"/>
                    <a:lumOff val="35000"/>
                  </a:schemeClr>
                </a:solidFill>
                <a:latin typeface="Calibri" panose="020F0502020204030204" pitchFamily="34" charset="0"/>
                <a:cs typeface="Calibri" panose="020F0502020204030204" pitchFamily="34" charset="0"/>
              </a:rPr>
              <a:t>With ForgeFX, you don't have to worry about ongoing licensing fees for the assets we develop for you. Once the project is completed, the assets are yours to use as you wish, free from any additional licensing costs that can often accumulate over time.</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per-seat costs:</a:t>
            </a:r>
            <a:r>
              <a:rPr lang="en-US" sz="1200" spc="20">
                <a:solidFill>
                  <a:schemeClr val="tx1">
                    <a:lumMod val="65000"/>
                    <a:lumOff val="35000"/>
                  </a:schemeClr>
                </a:solidFill>
                <a:latin typeface="Calibri" panose="020F0502020204030204" pitchFamily="34" charset="0"/>
                <a:cs typeface="Calibri" panose="020F0502020204030204" pitchFamily="34" charset="0"/>
              </a:rPr>
              <a:t> Whether your team is large or small, our development approach does not include per-seat costs. This ensures that your entire team can utilize the assets without incurring additional charges based on the number of users or seats, facilitating a more collaborative and inclusive environment.</a:t>
            </a:r>
          </a:p>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ForgeFX takes pride in fostering long-term relationships that span many years with our clients. Our comprehensive range of services includes initial consultation to understand your vision, bespoke design and development tailored to your unique requirements, as well as ongoing maintenance and support to ensure longevity and success for your projects.</a:t>
            </a:r>
          </a:p>
          <a:p>
            <a:endParaRPr lang="en-US"/>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67285" y="5705457"/>
            <a:ext cx="368932" cy="430422"/>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20626481">
            <a:off x="2441072" y="4424441"/>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483374" y="3304382"/>
            <a:ext cx="352843" cy="352843"/>
          </a:xfrm>
          <a:prstGeom prst="rect">
            <a:avLst/>
          </a:prstGeom>
        </p:spPr>
      </p:pic>
    </p:spTree>
    <p:extLst>
      <p:ext uri="{BB962C8B-B14F-4D97-AF65-F5344CB8AC3E}">
        <p14:creationId xmlns:p14="http://schemas.microsoft.com/office/powerpoint/2010/main" val="4286430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B3A4CB6A-D96F-39A9-44F4-916A1A4E0DD5}"/>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Tree>
    <p:extLst>
      <p:ext uri="{BB962C8B-B14F-4D97-AF65-F5344CB8AC3E}">
        <p14:creationId xmlns:p14="http://schemas.microsoft.com/office/powerpoint/2010/main" val="35284790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92" name="TextBox 91">
            <a:extLst>
              <a:ext uri="{FF2B5EF4-FFF2-40B4-BE49-F238E27FC236}">
                <a16:creationId xmlns:a16="http://schemas.microsoft.com/office/drawing/2014/main" id="{5EC01B01-706A-46B7-B0E0-6D14A9B660E9}"/>
              </a:ext>
            </a:extLst>
          </p:cNvPr>
          <p:cNvSpPr txBox="1"/>
          <p:nvPr/>
        </p:nvSpPr>
        <p:spPr>
          <a:xfrm>
            <a:off x="382930" y="2071991"/>
            <a:ext cx="6096075" cy="486800"/>
          </a:xfrm>
          <a:prstGeom prst="rect">
            <a:avLst/>
          </a:prstGeom>
          <a:noFill/>
        </p:spPr>
        <p:txBody>
          <a:bodyPr wrap="square">
            <a:spAutoFit/>
          </a:bodyPr>
          <a:lstStyle/>
          <a:p>
            <a:pPr algn="just">
              <a:lnSpc>
                <a:spcPct val="110000"/>
              </a:lnSpc>
            </a:pPr>
            <a:r>
              <a:rPr lang="en-US" sz="1200" dirty="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a:t>
            </a:r>
            <a:r>
              <a:rPr lang="en-US" sz="1200" spc="10" dirty="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200" spc="10" dirty="0">
              <a:solidFill>
                <a:schemeClr val="tx1">
                  <a:lumMod val="75000"/>
                  <a:lumOff val="25000"/>
                </a:schemeClr>
              </a:solidFill>
            </a:endParaRPr>
          </a:p>
        </p:txBody>
      </p:sp>
      <p:sp>
        <p:nvSpPr>
          <p:cNvPr id="33" name="Title black">
            <a:extLst>
              <a:ext uri="{FF2B5EF4-FFF2-40B4-BE49-F238E27FC236}">
                <a16:creationId xmlns:a16="http://schemas.microsoft.com/office/drawing/2014/main" id="{8661FF9C-3AEF-4EBF-2EF4-2639C2B99233}"/>
              </a:ext>
            </a:extLst>
          </p:cNvPr>
          <p:cNvSpPr txBox="1"/>
          <p:nvPr/>
        </p:nvSpPr>
        <p:spPr>
          <a:xfrm>
            <a:off x="382930" y="893885"/>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ROI</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2" name="Title gold">
            <a:extLst>
              <a:ext uri="{FF2B5EF4-FFF2-40B4-BE49-F238E27FC236}">
                <a16:creationId xmlns:a16="http://schemas.microsoft.com/office/drawing/2014/main" id="{BFB409F6-F72F-E81E-DE30-2E8D7B4E2A7D}"/>
              </a:ext>
            </a:extLst>
          </p:cNvPr>
          <p:cNvSpPr txBox="1"/>
          <p:nvPr/>
        </p:nvSpPr>
        <p:spPr>
          <a:xfrm>
            <a:off x="382930" y="1391736"/>
            <a:ext cx="4353193" cy="646331"/>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Benefits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101" name="Square 9">
            <a:extLst>
              <a:ext uri="{FF2B5EF4-FFF2-40B4-BE49-F238E27FC236}">
                <a16:creationId xmlns:a16="http://schemas.microsoft.com/office/drawing/2014/main" id="{983AFABE-9B79-EFF8-8518-390065378823}"/>
              </a:ext>
            </a:extLst>
          </p:cNvPr>
          <p:cNvSpPr/>
          <p:nvPr/>
        </p:nvSpPr>
        <p:spPr>
          <a:xfrm>
            <a:off x="4581175"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header 9">
            <a:extLst>
              <a:ext uri="{FF2B5EF4-FFF2-40B4-BE49-F238E27FC236}">
                <a16:creationId xmlns:a16="http://schemas.microsoft.com/office/drawing/2014/main" id="{F1EEE777-0C6E-DCB4-D725-EE71960FD6D9}"/>
              </a:ext>
            </a:extLst>
          </p:cNvPr>
          <p:cNvSpPr txBox="1"/>
          <p:nvPr/>
        </p:nvSpPr>
        <p:spPr>
          <a:xfrm>
            <a:off x="4588385" y="7539990"/>
            <a:ext cx="1795378"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Full Asset Ownership</a:t>
            </a:r>
          </a:p>
        </p:txBody>
      </p:sp>
      <p:sp>
        <p:nvSpPr>
          <p:cNvPr id="100" name="Text 9">
            <a:extLst>
              <a:ext uri="{FF2B5EF4-FFF2-40B4-BE49-F238E27FC236}">
                <a16:creationId xmlns:a16="http://schemas.microsoft.com/office/drawing/2014/main" id="{C9A4A25E-EE9A-4714-8BAC-904C6AE867D9}"/>
              </a:ext>
            </a:extLst>
          </p:cNvPr>
          <p:cNvSpPr txBox="1"/>
          <p:nvPr/>
        </p:nvSpPr>
        <p:spPr>
          <a:xfrm>
            <a:off x="4569287" y="7827795"/>
            <a:ext cx="1788189"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Clients retain full ownership of all developed assets, ensuring complete control and the freedom to modify, update, or expand projects without restrictions.</a:t>
            </a:r>
          </a:p>
        </p:txBody>
      </p:sp>
      <p:pic>
        <p:nvPicPr>
          <p:cNvPr id="12" name="Graphic 9" descr="Medal with solid fill">
            <a:extLst>
              <a:ext uri="{FF2B5EF4-FFF2-40B4-BE49-F238E27FC236}">
                <a16:creationId xmlns:a16="http://schemas.microsoft.com/office/drawing/2014/main" id="{93447DEC-AA53-87C5-B378-11BE692AE7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95367" y="6871354"/>
            <a:ext cx="596324" cy="596324"/>
          </a:xfrm>
          <a:prstGeom prst="rect">
            <a:avLst/>
          </a:prstGeom>
        </p:spPr>
      </p:pic>
      <p:sp>
        <p:nvSpPr>
          <p:cNvPr id="96" name="Square 8">
            <a:extLst>
              <a:ext uri="{FF2B5EF4-FFF2-40B4-BE49-F238E27FC236}">
                <a16:creationId xmlns:a16="http://schemas.microsoft.com/office/drawing/2014/main" id="{C06625B4-5A39-2417-9266-86E8229B8CB0}"/>
              </a:ext>
            </a:extLst>
          </p:cNvPr>
          <p:cNvSpPr/>
          <p:nvPr/>
        </p:nvSpPr>
        <p:spPr>
          <a:xfrm>
            <a:off x="2547251"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Text 8">
            <a:extLst>
              <a:ext uri="{FF2B5EF4-FFF2-40B4-BE49-F238E27FC236}">
                <a16:creationId xmlns:a16="http://schemas.microsoft.com/office/drawing/2014/main" id="{DF3C6052-03E0-5E4F-1BE3-27A1129DBBD7}"/>
              </a:ext>
            </a:extLst>
          </p:cNvPr>
          <p:cNvSpPr txBox="1"/>
          <p:nvPr/>
        </p:nvSpPr>
        <p:spPr>
          <a:xfrm>
            <a:off x="2547250" y="7848154"/>
            <a:ext cx="1788533" cy="553998"/>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Unlike other services, ForgeFX doesn’t charge recurring licensing fees for developed assets, which are fully transferred to the client</a:t>
            </a:r>
            <a:r>
              <a:rPr lang="en-US" sz="900" dirty="0">
                <a:solidFill>
                  <a:schemeClr val="tx1">
                    <a:lumMod val="75000"/>
                    <a:lumOff val="25000"/>
                  </a:schemeClr>
                </a:solidFill>
                <a:latin typeface="Calibri Light"/>
                <a:cs typeface="Calibri Light"/>
              </a:rPr>
              <a:t>.</a:t>
            </a:r>
            <a:endParaRPr lang="en-US" sz="900" dirty="0">
              <a:solidFill>
                <a:schemeClr val="tx1">
                  <a:lumMod val="75000"/>
                  <a:lumOff val="25000"/>
                </a:schemeClr>
              </a:solidFill>
              <a:latin typeface="Roboto Thin" charset="0"/>
              <a:ea typeface="Roboto Thin" charset="0"/>
              <a:cs typeface="Roboto Thin" charset="0"/>
            </a:endParaRPr>
          </a:p>
        </p:txBody>
      </p:sp>
      <p:sp>
        <p:nvSpPr>
          <p:cNvPr id="89" name="header 8">
            <a:extLst>
              <a:ext uri="{FF2B5EF4-FFF2-40B4-BE49-F238E27FC236}">
                <a16:creationId xmlns:a16="http://schemas.microsoft.com/office/drawing/2014/main" id="{756CB3FD-74F5-7B1C-8551-CCBE58A7E519}"/>
              </a:ext>
            </a:extLst>
          </p:cNvPr>
          <p:cNvSpPr txBox="1"/>
          <p:nvPr/>
        </p:nvSpPr>
        <p:spPr>
          <a:xfrm>
            <a:off x="2547251" y="7544078"/>
            <a:ext cx="1788532"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No licensing costs</a:t>
            </a:r>
          </a:p>
        </p:txBody>
      </p:sp>
      <p:pic>
        <p:nvPicPr>
          <p:cNvPr id="10" name="Graphic 8" descr="Books with solid fill">
            <a:extLst>
              <a:ext uri="{FF2B5EF4-FFF2-40B4-BE49-F238E27FC236}">
                <a16:creationId xmlns:a16="http://schemas.microsoft.com/office/drawing/2014/main" id="{B1C2B287-0B08-5348-CDAA-D744EFE038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85483" y="6831423"/>
            <a:ext cx="623441" cy="623441"/>
          </a:xfrm>
          <a:prstGeom prst="rect">
            <a:avLst/>
          </a:prstGeom>
        </p:spPr>
      </p:pic>
      <p:sp>
        <p:nvSpPr>
          <p:cNvPr id="97" name="Square 7">
            <a:extLst>
              <a:ext uri="{FF2B5EF4-FFF2-40B4-BE49-F238E27FC236}">
                <a16:creationId xmlns:a16="http://schemas.microsoft.com/office/drawing/2014/main" id="{5BB1886C-5772-B0F6-90FA-7FBA9C70A641}"/>
              </a:ext>
            </a:extLst>
          </p:cNvPr>
          <p:cNvSpPr/>
          <p:nvPr/>
        </p:nvSpPr>
        <p:spPr>
          <a:xfrm>
            <a:off x="517176" y="67009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text 7">
            <a:extLst>
              <a:ext uri="{FF2B5EF4-FFF2-40B4-BE49-F238E27FC236}">
                <a16:creationId xmlns:a16="http://schemas.microsoft.com/office/drawing/2014/main" id="{4EE6E51E-68BB-E27A-EB2F-7DD308B6EFDA}"/>
              </a:ext>
            </a:extLst>
          </p:cNvPr>
          <p:cNvSpPr txBox="1"/>
          <p:nvPr/>
        </p:nvSpPr>
        <p:spPr>
          <a:xfrm>
            <a:off x="517176" y="7859555"/>
            <a:ext cx="1792867"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Long-term flexibility, ensuring that the simulation can grow and adapt with future needs and technologies without incurring additional costs.</a:t>
            </a:r>
          </a:p>
        </p:txBody>
      </p:sp>
      <p:sp>
        <p:nvSpPr>
          <p:cNvPr id="94" name="header 7">
            <a:extLst>
              <a:ext uri="{FF2B5EF4-FFF2-40B4-BE49-F238E27FC236}">
                <a16:creationId xmlns:a16="http://schemas.microsoft.com/office/drawing/2014/main" id="{8ADD3274-D710-D287-4C4D-EB8D04B650D4}"/>
              </a:ext>
            </a:extLst>
          </p:cNvPr>
          <p:cNvSpPr txBox="1"/>
          <p:nvPr/>
        </p:nvSpPr>
        <p:spPr>
          <a:xfrm>
            <a:off x="517176" y="7544078"/>
            <a:ext cx="1792867"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Future proof development </a:t>
            </a:r>
          </a:p>
        </p:txBody>
      </p:sp>
      <p:sp>
        <p:nvSpPr>
          <p:cNvPr id="41" name="Square 6">
            <a:extLst>
              <a:ext uri="{FF2B5EF4-FFF2-40B4-BE49-F238E27FC236}">
                <a16:creationId xmlns:a16="http://schemas.microsoft.com/office/drawing/2014/main" id="{0783F789-91AE-8ABB-E90E-13FDADCE3BAF}"/>
              </a:ext>
            </a:extLst>
          </p:cNvPr>
          <p:cNvSpPr/>
          <p:nvPr/>
        </p:nvSpPr>
        <p:spPr>
          <a:xfrm>
            <a:off x="4581175"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 6">
            <a:extLst>
              <a:ext uri="{FF2B5EF4-FFF2-40B4-BE49-F238E27FC236}">
                <a16:creationId xmlns:a16="http://schemas.microsoft.com/office/drawing/2014/main" id="{9F354588-AAFF-74D6-800D-CBCF3D8D1BBA}"/>
              </a:ext>
            </a:extLst>
          </p:cNvPr>
          <p:cNvSpPr txBox="1"/>
          <p:nvPr/>
        </p:nvSpPr>
        <p:spPr>
          <a:xfrm>
            <a:off x="4581175" y="5788470"/>
            <a:ext cx="1788190" cy="415498"/>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Maximize the number of trained operators without requiring additional physical resources, increasing training capacity.</a:t>
            </a:r>
          </a:p>
        </p:txBody>
      </p:sp>
      <p:sp>
        <p:nvSpPr>
          <p:cNvPr id="44" name="header 6">
            <a:extLst>
              <a:ext uri="{FF2B5EF4-FFF2-40B4-BE49-F238E27FC236}">
                <a16:creationId xmlns:a16="http://schemas.microsoft.com/office/drawing/2014/main" id="{77E2FC8A-C796-6BA5-422B-DCE793F473B2}"/>
              </a:ext>
            </a:extLst>
          </p:cNvPr>
          <p:cNvSpPr txBox="1"/>
          <p:nvPr/>
        </p:nvSpPr>
        <p:spPr>
          <a:xfrm>
            <a:off x="4593450" y="5553748"/>
            <a:ext cx="1786264" cy="223138"/>
          </a:xfrm>
          <a:prstGeom prst="rect">
            <a:avLst/>
          </a:prstGeom>
          <a:noFill/>
        </p:spPr>
        <p:txBody>
          <a:bodyPr wrap="square" rtlCol="0">
            <a:spAutoFit/>
          </a:bodyPr>
          <a:lstStyle/>
          <a:p>
            <a:r>
              <a:rPr lang="en-US" sz="850" dirty="0">
                <a:solidFill>
                  <a:srgbClr val="F6B104"/>
                </a:solidFill>
                <a:latin typeface="Lato Heavy" panose="020F0902020204030203" pitchFamily="34" charset="0"/>
                <a:cs typeface="Lato Heavy" panose="020F0902020204030203" pitchFamily="34" charset="0"/>
              </a:rPr>
              <a:t>Increased Training Productivity</a:t>
            </a:r>
          </a:p>
        </p:txBody>
      </p:sp>
      <p:sp>
        <p:nvSpPr>
          <p:cNvPr id="54" name="Square 5">
            <a:extLst>
              <a:ext uri="{FF2B5EF4-FFF2-40B4-BE49-F238E27FC236}">
                <a16:creationId xmlns:a16="http://schemas.microsoft.com/office/drawing/2014/main" id="{AD49856D-9AB9-C59A-4EB2-0AD32CB9DC74}"/>
              </a:ext>
            </a:extLst>
          </p:cNvPr>
          <p:cNvSpPr/>
          <p:nvPr/>
        </p:nvSpPr>
        <p:spPr>
          <a:xfrm>
            <a:off x="2547251"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 5">
            <a:extLst>
              <a:ext uri="{FF2B5EF4-FFF2-40B4-BE49-F238E27FC236}">
                <a16:creationId xmlns:a16="http://schemas.microsoft.com/office/drawing/2014/main" id="{82C9F004-FF21-459E-5954-DB717DBB1D4A}"/>
              </a:ext>
            </a:extLst>
          </p:cNvPr>
          <p:cNvSpPr txBox="1"/>
          <p:nvPr/>
        </p:nvSpPr>
        <p:spPr>
          <a:xfrm>
            <a:off x="2559526" y="5797395"/>
            <a:ext cx="1795136"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Creates a powerful sales tool that enables potential customers to "try before they buy," increasing engagement and sales opportunities.</a:t>
            </a:r>
          </a:p>
        </p:txBody>
      </p:sp>
      <p:sp>
        <p:nvSpPr>
          <p:cNvPr id="36" name="header 5">
            <a:extLst>
              <a:ext uri="{FF2B5EF4-FFF2-40B4-BE49-F238E27FC236}">
                <a16:creationId xmlns:a16="http://schemas.microsoft.com/office/drawing/2014/main" id="{3687BCDE-6EC4-F0E6-B74D-7A76AFE6CD9F}"/>
              </a:ext>
            </a:extLst>
          </p:cNvPr>
          <p:cNvSpPr txBox="1"/>
          <p:nvPr/>
        </p:nvSpPr>
        <p:spPr>
          <a:xfrm>
            <a:off x="2547251" y="5552071"/>
            <a:ext cx="1795136"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Sales and Marketing</a:t>
            </a:r>
          </a:p>
        </p:txBody>
      </p:sp>
      <p:pic>
        <p:nvPicPr>
          <p:cNvPr id="15" name="Graphic 5" descr="Headphones with solid fill">
            <a:extLst>
              <a:ext uri="{FF2B5EF4-FFF2-40B4-BE49-F238E27FC236}">
                <a16:creationId xmlns:a16="http://schemas.microsoft.com/office/drawing/2014/main" id="{8BBB7A5E-063F-DEFC-55AA-F2EA42DAEA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68137" y="4827982"/>
            <a:ext cx="640787" cy="640787"/>
          </a:xfrm>
          <a:prstGeom prst="rect">
            <a:avLst/>
          </a:prstGeom>
        </p:spPr>
      </p:pic>
      <p:sp>
        <p:nvSpPr>
          <p:cNvPr id="58" name="Square 4">
            <a:extLst>
              <a:ext uri="{FF2B5EF4-FFF2-40B4-BE49-F238E27FC236}">
                <a16:creationId xmlns:a16="http://schemas.microsoft.com/office/drawing/2014/main" id="{13405FED-2C95-BDB3-7C43-A77AED118E1A}"/>
              </a:ext>
            </a:extLst>
          </p:cNvPr>
          <p:cNvSpPr/>
          <p:nvPr/>
        </p:nvSpPr>
        <p:spPr>
          <a:xfrm>
            <a:off x="517176"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 4">
            <a:extLst>
              <a:ext uri="{FF2B5EF4-FFF2-40B4-BE49-F238E27FC236}">
                <a16:creationId xmlns:a16="http://schemas.microsoft.com/office/drawing/2014/main" id="{7F15D928-E491-866C-B0F4-FCA18BB5A8B6}"/>
              </a:ext>
            </a:extLst>
          </p:cNvPr>
          <p:cNvSpPr txBox="1"/>
          <p:nvPr/>
        </p:nvSpPr>
        <p:spPr>
          <a:xfrm>
            <a:off x="519468" y="5795005"/>
            <a:ext cx="1784559"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Simulators streamline the training process, reducing time spent waiting for access to real equipment and eliminating the need for travel to specific locations.</a:t>
            </a:r>
          </a:p>
        </p:txBody>
      </p:sp>
      <p:sp>
        <p:nvSpPr>
          <p:cNvPr id="52" name="header 4">
            <a:extLst>
              <a:ext uri="{FF2B5EF4-FFF2-40B4-BE49-F238E27FC236}">
                <a16:creationId xmlns:a16="http://schemas.microsoft.com/office/drawing/2014/main" id="{E9F30D6C-19A5-C6E7-48C4-4151843C4B39}"/>
              </a:ext>
            </a:extLst>
          </p:cNvPr>
          <p:cNvSpPr txBox="1"/>
          <p:nvPr/>
        </p:nvSpPr>
        <p:spPr>
          <a:xfrm>
            <a:off x="517176" y="5552071"/>
            <a:ext cx="1777494"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Reduced Training Cost</a:t>
            </a:r>
          </a:p>
        </p:txBody>
      </p:sp>
      <p:grpSp>
        <p:nvGrpSpPr>
          <p:cNvPr id="18" name="Graphic 4">
            <a:extLst>
              <a:ext uri="{FF2B5EF4-FFF2-40B4-BE49-F238E27FC236}">
                <a16:creationId xmlns:a16="http://schemas.microsoft.com/office/drawing/2014/main" id="{E788E8F7-225D-11E7-2438-0DBDA770A95F}"/>
              </a:ext>
            </a:extLst>
          </p:cNvPr>
          <p:cNvGrpSpPr/>
          <p:nvPr/>
        </p:nvGrpSpPr>
        <p:grpSpPr>
          <a:xfrm>
            <a:off x="617558" y="4842112"/>
            <a:ext cx="583581" cy="607036"/>
            <a:chOff x="617558" y="4842112"/>
            <a:chExt cx="583581" cy="607036"/>
          </a:xfrm>
        </p:grpSpPr>
        <p:sp>
          <p:nvSpPr>
            <p:cNvPr id="16" name="Rectangle: Rounded Corners 15">
              <a:extLst>
                <a:ext uri="{FF2B5EF4-FFF2-40B4-BE49-F238E27FC236}">
                  <a16:creationId xmlns:a16="http://schemas.microsoft.com/office/drawing/2014/main" id="{19667DE1-DBA4-9821-7594-5C50576E0BC9}"/>
                </a:ext>
              </a:extLst>
            </p:cNvPr>
            <p:cNvSpPr/>
            <p:nvPr/>
          </p:nvSpPr>
          <p:spPr>
            <a:xfrm>
              <a:off x="702588" y="4842112"/>
              <a:ext cx="309609" cy="150414"/>
            </a:xfrm>
            <a:prstGeom prst="roundRect">
              <a:avLst>
                <a:gd name="adj" fmla="val 50000"/>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ECEC06-5F5C-EFA2-758C-F02C9F7D696B}"/>
                </a:ext>
              </a:extLst>
            </p:cNvPr>
            <p:cNvSpPr/>
            <p:nvPr/>
          </p:nvSpPr>
          <p:spPr>
            <a:xfrm>
              <a:off x="819076" y="4939172"/>
              <a:ext cx="60019" cy="12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Graphic 4" descr="Right pointing backhand index">
              <a:extLst>
                <a:ext uri="{FF2B5EF4-FFF2-40B4-BE49-F238E27FC236}">
                  <a16:creationId xmlns:a16="http://schemas.microsoft.com/office/drawing/2014/main" id="{0A752347-6BF9-999B-6EF3-F410C9F036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617558" y="4865567"/>
              <a:ext cx="583581" cy="583581"/>
            </a:xfrm>
            <a:prstGeom prst="rect">
              <a:avLst/>
            </a:prstGeom>
          </p:spPr>
        </p:pic>
      </p:grpSp>
      <p:sp>
        <p:nvSpPr>
          <p:cNvPr id="59" name="Square 3">
            <a:extLst>
              <a:ext uri="{FF2B5EF4-FFF2-40B4-BE49-F238E27FC236}">
                <a16:creationId xmlns:a16="http://schemas.microsoft.com/office/drawing/2014/main" id="{90908509-85D9-8F8C-B11C-AB53CC48D0C0}"/>
              </a:ext>
            </a:extLst>
          </p:cNvPr>
          <p:cNvSpPr/>
          <p:nvPr/>
        </p:nvSpPr>
        <p:spPr>
          <a:xfrm>
            <a:off x="4581175"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 3">
            <a:extLst>
              <a:ext uri="{FF2B5EF4-FFF2-40B4-BE49-F238E27FC236}">
                <a16:creationId xmlns:a16="http://schemas.microsoft.com/office/drawing/2014/main" id="{3EBD27E2-8A9D-41CB-4AEF-96EFAB7343C6}"/>
              </a:ext>
            </a:extLst>
          </p:cNvPr>
          <p:cNvSpPr txBox="1"/>
          <p:nvPr/>
        </p:nvSpPr>
        <p:spPr>
          <a:xfrm>
            <a:off x="4576739" y="3765488"/>
            <a:ext cx="1788190" cy="415498"/>
          </a:xfrm>
          <a:prstGeom prst="rect">
            <a:avLst/>
          </a:prstGeom>
          <a:noFill/>
        </p:spPr>
        <p:txBody>
          <a:bodyPr wrap="square" lIns="91440" tIns="45720" rIns="45720" bIns="45720" rtlCol="0">
            <a:spAutoFit/>
          </a:bodyPr>
          <a:lstStyle/>
          <a:p>
            <a:r>
              <a:rPr lang="en-US" sz="700" dirty="0">
                <a:solidFill>
                  <a:schemeClr val="tx1">
                    <a:lumMod val="75000"/>
                    <a:lumOff val="25000"/>
                  </a:schemeClr>
                </a:solidFill>
                <a:latin typeface="Calibri Light"/>
                <a:cs typeface="Calibri Light"/>
              </a:rPr>
              <a:t>Reduces the learning curve, minimizes operational risks, and improves operator performance before hands-on use.</a:t>
            </a:r>
          </a:p>
        </p:txBody>
      </p:sp>
      <p:sp>
        <p:nvSpPr>
          <p:cNvPr id="62" name="header 3">
            <a:extLst>
              <a:ext uri="{FF2B5EF4-FFF2-40B4-BE49-F238E27FC236}">
                <a16:creationId xmlns:a16="http://schemas.microsoft.com/office/drawing/2014/main" id="{D9978B2E-00AD-B57B-D17B-6074D8697A0E}"/>
              </a:ext>
            </a:extLst>
          </p:cNvPr>
          <p:cNvSpPr txBox="1"/>
          <p:nvPr/>
        </p:nvSpPr>
        <p:spPr>
          <a:xfrm>
            <a:off x="4593450" y="3516899"/>
            <a:ext cx="1790700"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Increased Operator Familiarity</a:t>
            </a:r>
          </a:p>
        </p:txBody>
      </p:sp>
      <p:sp>
        <p:nvSpPr>
          <p:cNvPr id="70" name="Square 2">
            <a:extLst>
              <a:ext uri="{FF2B5EF4-FFF2-40B4-BE49-F238E27FC236}">
                <a16:creationId xmlns:a16="http://schemas.microsoft.com/office/drawing/2014/main" id="{79E367A6-5D88-4700-A47D-7AF9C4571550}"/>
              </a:ext>
            </a:extLst>
          </p:cNvPr>
          <p:cNvSpPr/>
          <p:nvPr/>
        </p:nvSpPr>
        <p:spPr>
          <a:xfrm>
            <a:off x="2547251"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 2">
            <a:extLst>
              <a:ext uri="{FF2B5EF4-FFF2-40B4-BE49-F238E27FC236}">
                <a16:creationId xmlns:a16="http://schemas.microsoft.com/office/drawing/2014/main" id="{0F6112DB-841F-BC35-7E5E-98098D6E173F}"/>
              </a:ext>
            </a:extLst>
          </p:cNvPr>
          <p:cNvSpPr txBox="1"/>
          <p:nvPr/>
        </p:nvSpPr>
        <p:spPr>
          <a:xfrm>
            <a:off x="2561744" y="3733909"/>
            <a:ext cx="1790700" cy="630942"/>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Simulators eliminate the need for consumables like fuel, oil, and other materials required in real-world training. Lowers operational expenses by eliminating recurring costs for training sessions.</a:t>
            </a:r>
          </a:p>
        </p:txBody>
      </p:sp>
      <p:sp>
        <p:nvSpPr>
          <p:cNvPr id="73" name="header 2">
            <a:extLst>
              <a:ext uri="{FF2B5EF4-FFF2-40B4-BE49-F238E27FC236}">
                <a16:creationId xmlns:a16="http://schemas.microsoft.com/office/drawing/2014/main" id="{CAC04104-F49B-7EE5-E4AB-8E6C72105781}"/>
              </a:ext>
            </a:extLst>
          </p:cNvPr>
          <p:cNvSpPr txBox="1"/>
          <p:nvPr/>
        </p:nvSpPr>
        <p:spPr>
          <a:xfrm>
            <a:off x="2547251" y="3515179"/>
            <a:ext cx="1795136"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Reduced Use of Consumables</a:t>
            </a:r>
          </a:p>
        </p:txBody>
      </p:sp>
      <p:sp>
        <p:nvSpPr>
          <p:cNvPr id="82" name="Square 1">
            <a:extLst>
              <a:ext uri="{FF2B5EF4-FFF2-40B4-BE49-F238E27FC236}">
                <a16:creationId xmlns:a16="http://schemas.microsoft.com/office/drawing/2014/main" id="{DC780379-3901-A3CF-B388-6AB03B4BABD2}"/>
              </a:ext>
            </a:extLst>
          </p:cNvPr>
          <p:cNvSpPr/>
          <p:nvPr/>
        </p:nvSpPr>
        <p:spPr>
          <a:xfrm>
            <a:off x="517176" y="270115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Text 1">
            <a:extLst>
              <a:ext uri="{FF2B5EF4-FFF2-40B4-BE49-F238E27FC236}">
                <a16:creationId xmlns:a16="http://schemas.microsoft.com/office/drawing/2014/main" id="{3F90D39F-DAEE-678C-0592-19A3BBCF7BE7}"/>
              </a:ext>
            </a:extLst>
          </p:cNvPr>
          <p:cNvSpPr txBox="1"/>
          <p:nvPr/>
        </p:nvSpPr>
        <p:spPr>
          <a:xfrm>
            <a:off x="517176" y="3749802"/>
            <a:ext cx="1781930" cy="738664"/>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Training on simulators minimizes wear and tear on real equipment by reducing the number of training hours conducted on physical machines. It extends the lifespan of expensive equipment, reducing repair and replacement costs.</a:t>
            </a:r>
            <a:endParaRPr lang="en-US" sz="700" dirty="0">
              <a:solidFill>
                <a:schemeClr val="tx1">
                  <a:lumMod val="75000"/>
                  <a:lumOff val="25000"/>
                </a:schemeClr>
              </a:solidFill>
              <a:latin typeface="Roboto Thin" charset="0"/>
              <a:ea typeface="Roboto Thin" charset="0"/>
              <a:cs typeface="Roboto Thin" charset="0"/>
            </a:endParaRPr>
          </a:p>
        </p:txBody>
      </p:sp>
      <p:sp>
        <p:nvSpPr>
          <p:cNvPr id="87" name="Header 1">
            <a:extLst>
              <a:ext uri="{FF2B5EF4-FFF2-40B4-BE49-F238E27FC236}">
                <a16:creationId xmlns:a16="http://schemas.microsoft.com/office/drawing/2014/main" id="{E0B8E910-901A-37C0-9931-4C7E7A7B05E8}"/>
              </a:ext>
            </a:extLst>
          </p:cNvPr>
          <p:cNvSpPr txBox="1"/>
          <p:nvPr/>
        </p:nvSpPr>
        <p:spPr>
          <a:xfrm>
            <a:off x="514958" y="3507243"/>
            <a:ext cx="1781930"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Reduced Wear and Tear</a:t>
            </a:r>
          </a:p>
        </p:txBody>
      </p:sp>
      <p:pic>
        <p:nvPicPr>
          <p:cNvPr id="83" name="Graphic 1" descr="Tools outline">
            <a:extLst>
              <a:ext uri="{FF2B5EF4-FFF2-40B4-BE49-F238E27FC236}">
                <a16:creationId xmlns:a16="http://schemas.microsoft.com/office/drawing/2014/main" id="{C4EE56D9-CF9A-7D5C-947C-14919A192F8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flipH="1">
            <a:off x="588254" y="2874100"/>
            <a:ext cx="581681" cy="581681"/>
          </a:xfrm>
          <a:prstGeom prst="rect">
            <a:avLst/>
          </a:prstGeom>
        </p:spPr>
      </p:pic>
      <p:sp>
        <p:nvSpPr>
          <p:cNvPr id="3" name="spacer" hidden="1">
            <a:extLst>
              <a:ext uri="{FF2B5EF4-FFF2-40B4-BE49-F238E27FC236}">
                <a16:creationId xmlns:a16="http://schemas.microsoft.com/office/drawing/2014/main" id="{F5E45445-9EDF-6F0A-F156-348D9C70E765}"/>
              </a:ext>
            </a:extLst>
          </p:cNvPr>
          <p:cNvSpPr/>
          <p:nvPr/>
        </p:nvSpPr>
        <p:spPr>
          <a:xfrm>
            <a:off x="4577857" y="2642242"/>
            <a:ext cx="191124" cy="5347167"/>
          </a:xfrm>
          <a:prstGeom prst="rect">
            <a:avLst/>
          </a:prstGeom>
          <a:solidFill>
            <a:srgbClr val="F6B104">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DIT tag">
            <a:extLst>
              <a:ext uri="{FF2B5EF4-FFF2-40B4-BE49-F238E27FC236}">
                <a16:creationId xmlns:a16="http://schemas.microsoft.com/office/drawing/2014/main" id="{3D2BC1AB-C9EC-CB97-C8EC-E23AECF875DA}"/>
              </a:ext>
            </a:extLst>
          </p:cNvPr>
          <p:cNvSpPr txBox="1"/>
          <p:nvPr/>
        </p:nvSpPr>
        <p:spPr>
          <a:xfrm rot="20805525">
            <a:off x="1355413" y="4670177"/>
            <a:ext cx="3786661"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EDIT/review</a:t>
            </a:r>
          </a:p>
        </p:txBody>
      </p:sp>
      <p:pic>
        <p:nvPicPr>
          <p:cNvPr id="14" name="Graphic 13" descr="Fuel with solid fill">
            <a:extLst>
              <a:ext uri="{FF2B5EF4-FFF2-40B4-BE49-F238E27FC236}">
                <a16:creationId xmlns:a16="http://schemas.microsoft.com/office/drawing/2014/main" id="{918E8F67-B287-D1C5-9FE2-1B13897CB8E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610143" y="2825252"/>
            <a:ext cx="640787" cy="640787"/>
          </a:xfrm>
          <a:prstGeom prst="rect">
            <a:avLst/>
          </a:prstGeom>
        </p:spPr>
      </p:pic>
      <p:pic>
        <p:nvPicPr>
          <p:cNvPr id="19" name="Graphic 6" descr="Compass">
            <a:extLst>
              <a:ext uri="{FF2B5EF4-FFF2-40B4-BE49-F238E27FC236}">
                <a16:creationId xmlns:a16="http://schemas.microsoft.com/office/drawing/2014/main" id="{DD210D49-5A08-9E61-1E57-5DAA1F7712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1969" y="6839288"/>
            <a:ext cx="660456" cy="660456"/>
          </a:xfrm>
          <a:prstGeom prst="rect">
            <a:avLst/>
          </a:prstGeom>
        </p:spPr>
      </p:pic>
      <p:pic>
        <p:nvPicPr>
          <p:cNvPr id="20" name="Graphic 7" descr="Explosion">
            <a:extLst>
              <a:ext uri="{FF2B5EF4-FFF2-40B4-BE49-F238E27FC236}">
                <a16:creationId xmlns:a16="http://schemas.microsoft.com/office/drawing/2014/main" id="{4C2B2696-5844-2D0A-3035-6467630375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695367" y="2884865"/>
            <a:ext cx="568542" cy="568542"/>
          </a:xfrm>
          <a:prstGeom prst="rect">
            <a:avLst/>
          </a:prstGeom>
        </p:spPr>
      </p:pic>
      <p:pic>
        <p:nvPicPr>
          <p:cNvPr id="21" name="Graphic 3">
            <a:extLst>
              <a:ext uri="{FF2B5EF4-FFF2-40B4-BE49-F238E27FC236}">
                <a16:creationId xmlns:a16="http://schemas.microsoft.com/office/drawing/2014/main" id="{8294B4EE-1295-E844-F2D7-3B86645E78E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736122" y="4850769"/>
            <a:ext cx="736397" cy="578597"/>
          </a:xfrm>
          <a:prstGeom prst="rect">
            <a:avLst/>
          </a:prstGeom>
        </p:spPr>
      </p:pic>
    </p:spTree>
    <p:extLst>
      <p:ext uri="{BB962C8B-B14F-4D97-AF65-F5344CB8AC3E}">
        <p14:creationId xmlns:p14="http://schemas.microsoft.com/office/powerpoint/2010/main" val="2916059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514C-3DD0-207E-CA06-CB59DBC33280}"/>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80E941C-7E69-E651-B0C2-1C04A5671BF0}"/>
              </a:ext>
            </a:extLst>
          </p:cNvPr>
          <p:cNvGraphicFramePr>
            <a:graphicFrameLocks noGrp="1"/>
          </p:cNvGraphicFramePr>
          <p:nvPr/>
        </p:nvGraphicFramePr>
        <p:xfrm>
          <a:off x="217583" y="2721274"/>
          <a:ext cx="6472237" cy="577575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607118">
                  <a:extLst>
                    <a:ext uri="{9D8B030D-6E8A-4147-A177-3AD203B41FA5}">
                      <a16:colId xmlns:a16="http://schemas.microsoft.com/office/drawing/2014/main" val="1597893582"/>
                    </a:ext>
                  </a:extLst>
                </a:gridCol>
                <a:gridCol w="1432560">
                  <a:extLst>
                    <a:ext uri="{9D8B030D-6E8A-4147-A177-3AD203B41FA5}">
                      <a16:colId xmlns:a16="http://schemas.microsoft.com/office/drawing/2014/main" val="760084203"/>
                    </a:ext>
                  </a:extLst>
                </a:gridCol>
                <a:gridCol w="773429">
                  <a:extLst>
                    <a:ext uri="{9D8B030D-6E8A-4147-A177-3AD203B41FA5}">
                      <a16:colId xmlns:a16="http://schemas.microsoft.com/office/drawing/2014/main" val="413547289"/>
                    </a:ext>
                  </a:extLst>
                </a:gridCol>
              </a:tblGrid>
              <a:tr h="300195">
                <a:tc>
                  <a:txBody>
                    <a:bodyPr/>
                    <a:lstStyle/>
                    <a:p>
                      <a:pPr algn="ctr" fontAlgn="ctr"/>
                      <a:endParaRPr lang="en-US" sz="1100" b="1" i="0" u="none" strike="noStrike">
                        <a:solidFill>
                          <a:schemeClr val="bg1"/>
                        </a:solidFill>
                        <a:effectLst/>
                        <a:latin typeface="Lato Black"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gridSpan="2">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51460">
                <a:tc rowSpan="4">
                  <a:txBody>
                    <a:bodyPr/>
                    <a:lstStyle/>
                    <a:p>
                      <a:pPr algn="ctr" rtl="0" fontAlgn="ctr"/>
                      <a:r>
                        <a:rPr lang="en-US" sz="1050" b="1" i="0" u="none" strike="noStrike">
                          <a:solidFill>
                            <a:srgbClr val="394555"/>
                          </a:solidFill>
                          <a:effectLst/>
                          <a:latin typeface="Aptos Narrow" panose="020B0004020202020204" pitchFamily="34" charset="0"/>
                        </a:rPr>
                        <a:t>Option 1</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4">
                  <a:txBody>
                    <a:bodyPr/>
                    <a:lstStyle/>
                    <a:p>
                      <a:pPr marL="228600" indent="-228600" algn="l" rtl="0" fontAlgn="t">
                        <a:buFont typeface="Arial" panose="020B0604020202020204" pitchFamily="34" charset="0"/>
                        <a:buChar cha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905871414"/>
                  </a:ext>
                </a:extLst>
              </a:tr>
              <a:tr h="2399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64265649"/>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1428546002"/>
                  </a:ext>
                </a:extLst>
              </a:tr>
              <a:tr h="0">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588910">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2</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solidFill>
                      <a:schemeClr val="accent4">
                        <a:lumMod val="20000"/>
                        <a:lumOff val="80000"/>
                      </a:schemeClr>
                    </a:solidFill>
                  </a:tcPr>
                </a:tc>
                <a:tc gridSpan="2">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90811">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1295138542"/>
                  </a:ext>
                </a:extLst>
              </a:tr>
              <a:tr h="2749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624818170"/>
                  </a:ext>
                </a:extLst>
              </a:tr>
              <a:tr h="252377">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a:t>
                      </a:r>
                    </a:p>
                  </a:txBody>
                  <a:tcPr anchor="ctr">
                    <a:solidFill>
                      <a:srgbClr val="394555"/>
                    </a:solidFill>
                  </a:tcPr>
                </a:tc>
                <a:extLst>
                  <a:ext uri="{0D108BD9-81ED-4DB2-BD59-A6C34878D82A}">
                    <a16:rowId xmlns:a16="http://schemas.microsoft.com/office/drawing/2014/main" val="4131486930"/>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ROM Cost</a:t>
                      </a:r>
                    </a:p>
                  </a:txBody>
                  <a:tcPr anchor="ctr">
                    <a:solidFill>
                      <a:srgbClr val="394555"/>
                    </a:solidFill>
                  </a:tcPr>
                </a:tc>
                <a:tc>
                  <a:txBody>
                    <a:bodyPr/>
                    <a:lstStyle/>
                    <a:p>
                      <a:pPr algn="ctr" rtl="0" fontAlgn="t"/>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17359561"/>
                  </a:ext>
                </a:extLst>
              </a:tr>
              <a:tr h="0">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1184809">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3</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dirty="0">
                          <a:solidFill>
                            <a:srgbClr val="394555"/>
                          </a:solidFill>
                          <a:effectLst/>
                        </a:rPr>
                        <a:t>Marketing Video</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tc>
                <a:tc gridSpan="2">
                  <a:txBody>
                    <a:bodyPr/>
                    <a:lstStyle/>
                    <a:p>
                      <a:pPr marL="0" algn="l" defTabSz="685800" rtl="0" eaLnBrk="1" fontAlgn="b" latinLnBrk="0" hangingPunct="1"/>
                      <a:endParaRPr lang="en-US" sz="900" b="1" u="none" strike="noStrike" kern="1200" dirty="0">
                        <a:solidFill>
                          <a:schemeClr val="tx1"/>
                        </a:solidFill>
                        <a:effectLst/>
                        <a:latin typeface="+mn-lt"/>
                        <a:ea typeface="+mn-ea"/>
                        <a:cs typeface="+mn-cs"/>
                      </a:endParaRPr>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1965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dirty="0">
                          <a:solidFill>
                            <a:schemeClr val="bg1"/>
                          </a:solidFill>
                          <a:effectLst/>
                          <a:latin typeface="Aptos Narrow" panose="020B0004020202020204" pitchFamily="34" charset="0"/>
                        </a:rPr>
                        <a:t>  </a:t>
                      </a:r>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2124296"/>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006050762"/>
                  </a:ext>
                </a:extLst>
              </a:tr>
              <a:tr h="15732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2793904478"/>
                  </a:ext>
                </a:extLst>
              </a:tr>
              <a:tr h="118455">
                <a:tc vMerge="1">
                  <a:txBody>
                    <a:bodyPr/>
                    <a:lstStyle/>
                    <a:p>
                      <a:endParaRPr/>
                    </a:p>
                  </a:txBody>
                  <a:tcPr marL="45720" marR="45720" anchor="ctr"/>
                </a:tc>
                <a:tc vMerge="1">
                  <a:txBody>
                    <a:bodyPr/>
                    <a:lstStyle/>
                    <a:p>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a:t>
                      </a:r>
                      <a:r>
                        <a:rPr lang="en-US" sz="1000" b="1" i="0" u="none" strike="noStrike" kern="1200">
                          <a:solidFill>
                            <a:schemeClr val="bg1"/>
                          </a:solidFill>
                          <a:effectLst/>
                          <a:latin typeface="Aptos Narrow" panose="020B0004020202020204" pitchFamily="34" charset="0"/>
                          <a:ea typeface="+mn-ea"/>
                          <a:cs typeface="+mn-cs"/>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436135751"/>
                  </a:ext>
                </a:extLst>
              </a:tr>
            </a:tbl>
          </a:graphicData>
        </a:graphic>
      </p:graphicFrame>
      <p:sp>
        <p:nvSpPr>
          <p:cNvPr id="2" name="Title black">
            <a:extLst>
              <a:ext uri="{FF2B5EF4-FFF2-40B4-BE49-F238E27FC236}">
                <a16:creationId xmlns:a16="http://schemas.microsoft.com/office/drawing/2014/main" id="{29757096-6EAD-C7F1-7B93-B47EFD1ED023}"/>
              </a:ext>
            </a:extLst>
          </p:cNvPr>
          <p:cNvSpPr txBox="1"/>
          <p:nvPr/>
        </p:nvSpPr>
        <p:spPr>
          <a:xfrm>
            <a:off x="155318" y="646968"/>
            <a:ext cx="4159762"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dirty="0">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200" b="1" dirty="0">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 name="Title gold">
            <a:extLst>
              <a:ext uri="{FF2B5EF4-FFF2-40B4-BE49-F238E27FC236}">
                <a16:creationId xmlns:a16="http://schemas.microsoft.com/office/drawing/2014/main" id="{759835E3-DB4F-4322-1537-A6A6AA6C7548}"/>
              </a:ext>
            </a:extLst>
          </p:cNvPr>
          <p:cNvSpPr txBox="1"/>
          <p:nvPr/>
        </p:nvSpPr>
        <p:spPr>
          <a:xfrm>
            <a:off x="155318" y="1145973"/>
            <a:ext cx="4353193"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dirty="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ROM PRICING</a:t>
            </a:r>
            <a:endParaRPr lang="id-ID" sz="3200" b="1" dirty="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6A6D817D-87FA-3A63-E682-E39FB1104578}"/>
              </a:ext>
            </a:extLst>
          </p:cNvPr>
          <p:cNvSpPr txBox="1"/>
          <p:nvPr/>
        </p:nvSpPr>
        <p:spPr>
          <a:xfrm>
            <a:off x="217583" y="1730748"/>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Below are three potential scope options, each designed to address different aspects of your requirements. However, we greatly value your feedback and welcome any suggestions or adjustments. If you'd like to explore other possibilities, we would be happy to collaborate on creating an alternative solution that more closely aligns with your vision and specific needs.</a:t>
            </a:r>
          </a:p>
        </p:txBody>
      </p:sp>
      <p:sp>
        <p:nvSpPr>
          <p:cNvPr id="4" name="Project Title Placeholder">
            <a:extLst>
              <a:ext uri="{FF2B5EF4-FFF2-40B4-BE49-F238E27FC236}">
                <a16:creationId xmlns:a16="http://schemas.microsoft.com/office/drawing/2014/main" id="{E50080F0-747D-A51A-9117-F7ADAA71279F}"/>
              </a:ext>
            </a:extLst>
          </p:cNvPr>
          <p:cNvSpPr txBox="1"/>
          <p:nvPr/>
        </p:nvSpPr>
        <p:spPr>
          <a:xfrm>
            <a:off x="217583" y="270508"/>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Baker Hughes VR SWA training simulator</a:t>
            </a:r>
          </a:p>
        </p:txBody>
      </p:sp>
    </p:spTree>
    <p:extLst>
      <p:ext uri="{BB962C8B-B14F-4D97-AF65-F5344CB8AC3E}">
        <p14:creationId xmlns:p14="http://schemas.microsoft.com/office/powerpoint/2010/main" val="26033877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2112-DC2B-96A6-5726-A786FAFB705B}"/>
            </a:ext>
          </a:extLst>
        </p:cNvPr>
        <p:cNvGrpSpPr/>
        <p:nvPr/>
      </p:nvGrpSpPr>
      <p:grpSpPr>
        <a:xfrm>
          <a:off x="0" y="0"/>
          <a:ext cx="0" cy="0"/>
          <a:chOff x="0" y="0"/>
          <a:chExt cx="0" cy="0"/>
        </a:xfrm>
      </p:grpSpPr>
      <p:sp>
        <p:nvSpPr>
          <p:cNvPr id="2" name="Title black">
            <a:extLst>
              <a:ext uri="{FF2B5EF4-FFF2-40B4-BE49-F238E27FC236}">
                <a16:creationId xmlns:a16="http://schemas.microsoft.com/office/drawing/2014/main" id="{9DEBC8F1-79A0-5107-6BD3-85EE9F543B81}"/>
              </a:ext>
            </a:extLst>
          </p:cNvPr>
          <p:cNvSpPr txBox="1"/>
          <p:nvPr/>
        </p:nvSpPr>
        <p:spPr>
          <a:xfrm>
            <a:off x="212468" y="341566"/>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OPTIONS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C234A82C-8997-DDA5-D967-818EF4D2D93F}"/>
              </a:ext>
            </a:extLst>
          </p:cNvPr>
          <p:cNvSpPr txBox="1"/>
          <p:nvPr/>
        </p:nvSpPr>
        <p:spPr>
          <a:xfrm>
            <a:off x="217583" y="10729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We've prepared three scope options to meet your requirements. Each option builds upon the previous tier, offering increasing levels of sophistication and automation. This proposal provides flexible starting points—we welcome your feedback and are happy to collaborate on customizing any aspect to align with your vision. .</a:t>
            </a:r>
          </a:p>
        </p:txBody>
      </p:sp>
      <p:pic>
        <p:nvPicPr>
          <p:cNvPr id="11" name="Picture 10">
            <a:extLst>
              <a:ext uri="{FF2B5EF4-FFF2-40B4-BE49-F238E27FC236}">
                <a16:creationId xmlns:a16="http://schemas.microsoft.com/office/drawing/2014/main" id="{DA4B135A-042F-B998-BC4B-E9CC274697A7}"/>
              </a:ext>
            </a:extLst>
          </p:cNvPr>
          <p:cNvPicPr>
            <a:picLocks noChangeAspect="1"/>
          </p:cNvPicPr>
          <p:nvPr/>
        </p:nvPicPr>
        <p:blipFill>
          <a:blip r:embed="rId3"/>
          <a:stretch>
            <a:fillRect/>
          </a:stretch>
        </p:blipFill>
        <p:spPr>
          <a:xfrm>
            <a:off x="212469" y="1903937"/>
            <a:ext cx="6483976" cy="6230413"/>
          </a:xfrm>
          <a:prstGeom prst="rect">
            <a:avLst/>
          </a:prstGeom>
        </p:spPr>
      </p:pic>
    </p:spTree>
    <p:extLst>
      <p:ext uri="{BB962C8B-B14F-4D97-AF65-F5344CB8AC3E}">
        <p14:creationId xmlns:p14="http://schemas.microsoft.com/office/powerpoint/2010/main" val="36009641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34792"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 closely match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[COMPANY’s]</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requirements, here are four degrees of scope for the initial release of the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C4E16BF7-9287-D598-EB31-4CAB8385CCE9}"/>
              </a:ext>
            </a:extLst>
          </p:cNvPr>
          <p:cNvGraphicFramePr>
            <a:graphicFrameLocks noGrp="1"/>
          </p:cNvGraphicFramePr>
          <p:nvPr>
            <p:extLst>
              <p:ext uri="{D42A27DB-BD31-4B8C-83A1-F6EECF244321}">
                <p14:modId xmlns:p14="http://schemas.microsoft.com/office/powerpoint/2010/main" val="1018191385"/>
              </p:ext>
            </p:extLst>
          </p:nvPr>
        </p:nvGraphicFramePr>
        <p:xfrm>
          <a:off x="545202" y="2246280"/>
          <a:ext cx="5729137" cy="6502039"/>
        </p:xfrm>
        <a:graphic>
          <a:graphicData uri="http://schemas.openxmlformats.org/drawingml/2006/table">
            <a:tbl>
              <a:tblPr firstRow="1" firstCol="1" bandRow="1">
                <a:tableStyleId>{5C22544A-7EE6-4342-B048-85BDC9FD1C3A}</a:tableStyleId>
              </a:tblPr>
              <a:tblGrid>
                <a:gridCol w="219036">
                  <a:extLst>
                    <a:ext uri="{9D8B030D-6E8A-4147-A177-3AD203B41FA5}">
                      <a16:colId xmlns:a16="http://schemas.microsoft.com/office/drawing/2014/main" val="3062857202"/>
                    </a:ext>
                  </a:extLst>
                </a:gridCol>
                <a:gridCol w="2683013">
                  <a:extLst>
                    <a:ext uri="{9D8B030D-6E8A-4147-A177-3AD203B41FA5}">
                      <a16:colId xmlns:a16="http://schemas.microsoft.com/office/drawing/2014/main" val="2441452081"/>
                    </a:ext>
                  </a:extLst>
                </a:gridCol>
                <a:gridCol w="706772">
                  <a:extLst>
                    <a:ext uri="{9D8B030D-6E8A-4147-A177-3AD203B41FA5}">
                      <a16:colId xmlns:a16="http://schemas.microsoft.com/office/drawing/2014/main" val="632268245"/>
                    </a:ext>
                  </a:extLst>
                </a:gridCol>
                <a:gridCol w="706772">
                  <a:extLst>
                    <a:ext uri="{9D8B030D-6E8A-4147-A177-3AD203B41FA5}">
                      <a16:colId xmlns:a16="http://schemas.microsoft.com/office/drawing/2014/main" val="2838976710"/>
                    </a:ext>
                  </a:extLst>
                </a:gridCol>
                <a:gridCol w="706772">
                  <a:extLst>
                    <a:ext uri="{9D8B030D-6E8A-4147-A177-3AD203B41FA5}">
                      <a16:colId xmlns:a16="http://schemas.microsoft.com/office/drawing/2014/main" val="3110199365"/>
                    </a:ext>
                  </a:extLst>
                </a:gridCol>
                <a:gridCol w="706772">
                  <a:extLst>
                    <a:ext uri="{9D8B030D-6E8A-4147-A177-3AD203B41FA5}">
                      <a16:colId xmlns:a16="http://schemas.microsoft.com/office/drawing/2014/main" val="694862950"/>
                    </a:ext>
                  </a:extLst>
                </a:gridCol>
              </a:tblGrid>
              <a:tr h="167987">
                <a:tc rowSpan="2">
                  <a:txBody>
                    <a:bodyPr/>
                    <a:lstStyle/>
                    <a:p>
                      <a:pPr algn="ctr"/>
                      <a:r>
                        <a:rPr lang="en-US" sz="900"/>
                        <a:t>#</a:t>
                      </a:r>
                    </a:p>
                  </a:txBody>
                  <a:tcPr marL="0" marR="0" marT="27432" marB="27432" anchor="ctr">
                    <a:solidFill>
                      <a:srgbClr val="F6B104"/>
                    </a:solidFill>
                  </a:tcPr>
                </a:tc>
                <a:tc rowSpan="2">
                  <a:txBody>
                    <a:bodyPr/>
                    <a:lstStyle/>
                    <a:p>
                      <a:pPr algn="l"/>
                      <a:r>
                        <a:rPr lang="en-US" sz="900" dirty="0"/>
                        <a:t>FEATURE</a:t>
                      </a:r>
                    </a:p>
                  </a:txBody>
                  <a:tcPr marT="27432" marB="27432" anchor="ctr">
                    <a:solidFill>
                      <a:srgbClr val="F6B104"/>
                    </a:solidFill>
                  </a:tcPr>
                </a:tc>
                <a:tc gridSpan="4">
                  <a:txBody>
                    <a:bodyPr/>
                    <a:lstStyle/>
                    <a:p>
                      <a:pPr marL="0" algn="ctr" defTabSz="685800" rtl="0" eaLnBrk="1" latinLnBrk="0" hangingPunct="1"/>
                      <a:r>
                        <a:rPr lang="en-US" sz="800" b="1" kern="1200">
                          <a:solidFill>
                            <a:schemeClr val="lt1"/>
                          </a:solidFill>
                          <a:latin typeface="+mn-lt"/>
                          <a:ea typeface="+mn-ea"/>
                          <a:cs typeface="+mn-cs"/>
                        </a:rPr>
                        <a:t>OPTIONS</a:t>
                      </a:r>
                    </a:p>
                  </a:txBody>
                  <a:tcPr marT="27432" marB="27432" anchor="ctr"/>
                </a:tc>
                <a:tc hMerge="1">
                  <a:txBody>
                    <a:bodyPr/>
                    <a:lstStyle/>
                    <a:p>
                      <a:pPr marL="0" algn="ctr" defTabSz="685800" rtl="0" eaLnBrk="1" latinLnBrk="0" hangingPunct="1"/>
                      <a:r>
                        <a:rPr lang="en-US" sz="900" b="1" kern="1200">
                          <a:solidFill>
                            <a:schemeClr val="lt1"/>
                          </a:solidFill>
                          <a:latin typeface="+mn-lt"/>
                          <a:ea typeface="+mn-ea"/>
                          <a:cs typeface="+mn-cs"/>
                        </a:rPr>
                        <a:t>6</a:t>
                      </a:r>
                    </a:p>
                  </a:txBody>
                  <a:tcPr anchor="ctr"/>
                </a:tc>
                <a:tc hMerge="1">
                  <a:txBody>
                    <a:bodyPr/>
                    <a:lstStyle/>
                    <a:p>
                      <a:endParaRPr lang="en-US"/>
                    </a:p>
                  </a:txBody>
                  <a:tcPr/>
                </a:tc>
                <a:tc hMerge="1">
                  <a:txBody>
                    <a:bodyPr/>
                    <a:lstStyle/>
                    <a:p>
                      <a:pPr marL="0" algn="ctr" defTabSz="685800" rtl="0" eaLnBrk="1" latinLnBrk="0" hangingPunct="1"/>
                      <a:r>
                        <a:rPr lang="en-US" sz="900" b="1" kern="1200">
                          <a:solidFill>
                            <a:schemeClr val="lt1"/>
                          </a:solidFill>
                          <a:latin typeface="+mn-lt"/>
                          <a:ea typeface="+mn-ea"/>
                          <a:cs typeface="+mn-cs"/>
                        </a:rPr>
                        <a:t>7</a:t>
                      </a:r>
                    </a:p>
                  </a:txBody>
                  <a:tcPr anchor="ctr"/>
                </a:tc>
                <a:extLst>
                  <a:ext uri="{0D108BD9-81ED-4DB2-BD59-A6C34878D82A}">
                    <a16:rowId xmlns:a16="http://schemas.microsoft.com/office/drawing/2014/main" val="3843892085"/>
                  </a:ext>
                </a:extLst>
              </a:tr>
              <a:tr h="167987">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bg1"/>
                          </a:solidFill>
                          <a:latin typeface="+mn-lt"/>
                          <a:ea typeface="+mn-ea"/>
                          <a:cs typeface="+mn-cs"/>
                        </a:rPr>
                        <a:t>PILOT</a:t>
                      </a:r>
                    </a:p>
                  </a:txBody>
                  <a:tcPr marL="0" marR="0" marT="27432" marB="27432" anchor="ctr">
                    <a:solidFill>
                      <a:srgbClr val="684F00"/>
                    </a:solidFill>
                  </a:tcPr>
                </a:tc>
                <a:tc>
                  <a:txBody>
                    <a:bodyPr/>
                    <a:lstStyle/>
                    <a:p>
                      <a:pPr marL="0" lvl="0" algn="ctr" defTabSz="685800">
                        <a:buNone/>
                      </a:pPr>
                      <a:r>
                        <a:rPr lang="en-US" sz="800" b="1" i="0" u="none" strike="noStrike" kern="1200" noProof="0">
                          <a:solidFill>
                            <a:schemeClr val="tx1">
                              <a:lumMod val="65000"/>
                              <a:lumOff val="35000"/>
                            </a:schemeClr>
                          </a:solidFill>
                        </a:rPr>
                        <a:t>CORE</a:t>
                      </a:r>
                      <a:endParaRPr lang="en-US" sz="1200"/>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PRO</a:t>
                      </a:r>
                    </a:p>
                  </a:txBody>
                  <a:tcPr marL="0" marR="0" marT="27432" marB="27432" anchor="ctr">
                    <a:solidFill>
                      <a:schemeClr val="accent2"/>
                    </a:solidFill>
                  </a:tcPr>
                </a:tc>
                <a:extLst>
                  <a:ext uri="{0D108BD9-81ED-4DB2-BD59-A6C34878D82A}">
                    <a16:rowId xmlns:a16="http://schemas.microsoft.com/office/drawing/2014/main" val="1881516583"/>
                  </a:ext>
                </a:extLst>
              </a:tr>
              <a:tr h="100792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b="1" kern="1200" dirty="0">
                          <a:solidFill>
                            <a:schemeClr val="tx1">
                              <a:lumMod val="65000"/>
                              <a:lumOff val="35000"/>
                            </a:schemeClr>
                          </a:solidFill>
                          <a:latin typeface="+mn-lt"/>
                          <a:ea typeface="+mn-ea"/>
                          <a:cs typeface="+mn-cs"/>
                        </a:rPr>
                        <a:t>Simulation Framework</a:t>
                      </a:r>
                      <a:br>
                        <a:rPr lang="en-US" sz="1000" b="1" kern="1200" dirty="0">
                          <a:solidFill>
                            <a:srgbClr val="595959"/>
                          </a:solidFill>
                          <a:latin typeface="+mn-lt"/>
                          <a:ea typeface="+mn-ea"/>
                          <a:cs typeface="+mn-cs"/>
                        </a:rPr>
                      </a:br>
                      <a:r>
                        <a:rPr lang="en-US" sz="700" b="0" kern="1200" dirty="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kern="1200" dirty="0">
                          <a:solidFill>
                            <a:schemeClr val="bg1">
                              <a:lumMod val="50000"/>
                            </a:schemeClr>
                          </a:solidFill>
                          <a:latin typeface="+mn-lt"/>
                          <a:ea typeface="+mn-ea"/>
                          <a:cs typeface="+mn-cs"/>
                        </a:rPr>
                        <a:t>ForgeSIM™</a:t>
                      </a:r>
                      <a:r>
                        <a:rPr lang="en-US" sz="700" b="0" kern="1200" cap="small" baseline="30000" dirty="0">
                          <a:solidFill>
                            <a:schemeClr val="bg1">
                              <a:lumMod val="50000"/>
                            </a:schemeClr>
                          </a:solidFill>
                          <a:latin typeface="+mn-lt"/>
                          <a:ea typeface="+mn-ea"/>
                          <a:cs typeface="+mn-cs"/>
                        </a:rPr>
                        <a:t> </a:t>
                      </a:r>
                      <a:r>
                        <a:rPr lang="en-US" sz="700" b="0" i="0" u="none" strike="noStrike" kern="1200" dirty="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rPr>
                        <a:t>Performance Tracking</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rPr>
                        <a:t>Parts Familiarization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rPr>
                        <a:t>Essential AI Voice Commands (e.g., “Start lesson #1”)</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Virtual Equipment</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The machinery being replicated.</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dirty="0">
                          <a:solidFill>
                            <a:schemeClr val="tx1">
                              <a:lumMod val="65000"/>
                              <a:lumOff val="35000"/>
                            </a:schemeClr>
                          </a:solidFill>
                          <a:latin typeface="+mn-lt"/>
                          <a:ea typeface="+mn-ea"/>
                          <a:cs typeface="+mn-cs"/>
                        </a:rPr>
                        <a:t>1</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extLst>
                  <a:ext uri="{0D108BD9-81ED-4DB2-BD59-A6C34878D82A}">
                    <a16:rowId xmlns:a16="http://schemas.microsoft.com/office/drawing/2014/main" val="2260775673"/>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3</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1" kern="1200" dirty="0">
                          <a:solidFill>
                            <a:schemeClr val="tx1">
                              <a:lumMod val="65000"/>
                              <a:lumOff val="35000"/>
                            </a:schemeClr>
                          </a:solidFill>
                          <a:latin typeface="+mn-lt"/>
                          <a:ea typeface="+mn-ea"/>
                          <a:cs typeface="+mn-cs"/>
                        </a:rPr>
                        <a:t>Virtual Environment</a:t>
                      </a:r>
                      <a:br>
                        <a:rPr lang="en-US" sz="900" b="1" kern="1200" dirty="0">
                          <a:solidFill>
                            <a:schemeClr val="tx1">
                              <a:lumMod val="65000"/>
                              <a:lumOff val="35000"/>
                            </a:schemeClr>
                          </a:solidFill>
                          <a:latin typeface="+mn-lt"/>
                          <a:ea typeface="+mn-ea"/>
                          <a:cs typeface="+mn-cs"/>
                        </a:rPr>
                      </a:br>
                      <a:r>
                        <a:rPr lang="en-US" sz="700" b="0" i="0" u="none" strike="noStrike" kern="1200" noProof="0" dirty="0">
                          <a:solidFill>
                            <a:srgbClr val="808080"/>
                          </a:solidFill>
                          <a:highlight>
                            <a:srgbClr val="FEF2DB"/>
                          </a:highlight>
                        </a:rPr>
                        <a:t>This is the custom virtual world in which the user will interact. This environment will be tailored to your specifications</a:t>
                      </a:r>
                      <a:r>
                        <a:rPr lang="en-US" sz="700" b="0" kern="1200" dirty="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24191189"/>
                  </a:ext>
                </a:extLst>
              </a:tr>
              <a:tr h="51488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4</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Extended Reality (XR)</a:t>
                      </a:r>
                      <a:br>
                        <a:rPr lang="en-US" sz="900" b="1" kern="1200">
                          <a:solidFill>
                            <a:srgbClr val="595959"/>
                          </a:solidFill>
                          <a:latin typeface="+mn-lt"/>
                          <a:ea typeface="+mn-ea"/>
                          <a:cs typeface="+mn-cs"/>
                        </a:rPr>
                      </a:br>
                      <a:r>
                        <a:rPr lang="en-US" sz="700" b="0" i="0" u="none" strike="noStrike" kern="1200" noProof="0">
                          <a:solidFill>
                            <a:srgbClr val="808080"/>
                          </a:solidFill>
                          <a:highlight>
                            <a:srgbClr val="FEF2DB"/>
                          </a:highlight>
                        </a:rPr>
                        <a:t>Includes support for the virtual equipment and environment to be interacted with in a Stereoscopic </a:t>
                      </a:r>
                      <a:r>
                        <a:rPr lang="en-US" sz="700" b="0" i="0" u="none" strike="noStrike" kern="1200" noProof="0">
                          <a:solidFill>
                            <a:srgbClr val="808080"/>
                          </a:solidFill>
                          <a:highlight>
                            <a:srgbClr val="FFFF00"/>
                          </a:highlight>
                        </a:rPr>
                        <a:t>mixed</a:t>
                      </a:r>
                      <a:r>
                        <a:rPr lang="en-US" sz="700" b="0" i="0" u="none" strike="noStrike" kern="1200" noProof="0">
                          <a:solidFill>
                            <a:srgbClr val="808080"/>
                          </a:solidFill>
                          <a:highlight>
                            <a:srgbClr val="FEF2DB"/>
                          </a:highlight>
                        </a:rPr>
                        <a:t> reality 3D experience.</a:t>
                      </a:r>
                      <a:endParaRPr lang="en-US" sz="700" b="0" kern="1200">
                        <a:solidFill>
                          <a:schemeClr val="bg1">
                            <a:lumMod val="50000"/>
                          </a:schemeClr>
                        </a:solidFill>
                        <a:latin typeface="+mn-lt"/>
                        <a:ea typeface="+mn-ea"/>
                        <a:cs typeface="+mn-cs"/>
                      </a:endParaRP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Qty 1 Meta Quest 3 Headset </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54280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5</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dirty="0">
                          <a:solidFill>
                            <a:schemeClr val="tx1">
                              <a:lumMod val="65000"/>
                              <a:lumOff val="35000"/>
                            </a:schemeClr>
                          </a:solidFill>
                          <a:latin typeface="+mn-lt"/>
                          <a:ea typeface="+mn-ea"/>
                          <a:cs typeface="+mn-cs"/>
                        </a:rPr>
                        <a:t>Instruction Modes: Guided and Unguided</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i="0" u="none" strike="noStrike" kern="1200" noProof="0" dirty="0">
                          <a:solidFill>
                            <a:srgbClr val="808080"/>
                          </a:solidFill>
                          <a:highlight>
                            <a:srgbClr val="FEF2DB"/>
                          </a:highlight>
                        </a:rPr>
                        <a:t>Support for both a structured step-by-step guided mode as well as unguided mode that allows users to advance through the training without assistance</a:t>
                      </a:r>
                      <a:r>
                        <a:rPr lang="en-US" sz="700" b="0" kern="1200" dirty="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7</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Real-world Controls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Physical controls integrated with virtual experience.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dirty="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4044659827"/>
                  </a:ext>
                </a:extLst>
              </a:tr>
              <a:tr h="43445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8</a:t>
                      </a:r>
                    </a:p>
                  </a:txBody>
                  <a:tcPr marL="0" marR="0">
                    <a:solidFill>
                      <a:schemeClr val="accent5">
                        <a:lumMod val="20000"/>
                        <a:lumOff val="80000"/>
                      </a:schemeClr>
                    </a:solidFill>
                  </a:tcPr>
                </a:tc>
                <a:tc>
                  <a:txBody>
                    <a:bodyPr/>
                    <a:lstStyle/>
                    <a:p>
                      <a:pPr marL="0" marR="0" lvl="0" indent="0" algn="l">
                        <a:lnSpc>
                          <a:spcPct val="100000"/>
                        </a:lnSpc>
                        <a:spcBef>
                          <a:spcPts val="0"/>
                        </a:spcBef>
                        <a:spcAft>
                          <a:spcPts val="0"/>
                        </a:spcAft>
                        <a:buNone/>
                      </a:pPr>
                      <a:r>
                        <a:rPr lang="en-US" sz="1000" b="1" kern="1200">
                          <a:solidFill>
                            <a:schemeClr val="tx1">
                              <a:lumMod val="65000"/>
                              <a:lumOff val="35000"/>
                            </a:schemeClr>
                          </a:solidFill>
                          <a:latin typeface="+mn-lt"/>
                          <a:ea typeface="+mn-ea"/>
                          <a:cs typeface="+mn-cs"/>
                        </a:rPr>
                        <a:t>Voice Commands</a:t>
                      </a:r>
                    </a:p>
                    <a:p>
                      <a:pPr marL="0" marR="0" lvl="0" indent="0" algn="l">
                        <a:lnSpc>
                          <a:spcPct val="100000"/>
                        </a:lnSpc>
                        <a:spcBef>
                          <a:spcPts val="0"/>
                        </a:spcBef>
                        <a:spcAft>
                          <a:spcPts val="0"/>
                        </a:spcAft>
                        <a:buNone/>
                      </a:pPr>
                      <a:r>
                        <a:rPr lang="en-US" sz="700" b="0" i="0" u="none" strike="noStrike" kern="1200">
                          <a:solidFill>
                            <a:srgbClr val="808080"/>
                          </a:solidFill>
                          <a:highlight>
                            <a:srgbClr val="FEF2DB"/>
                          </a:highlight>
                          <a:latin typeface="+mn-lt"/>
                          <a:ea typeface="+mn-ea"/>
                          <a:cs typeface="+mn-cs"/>
                        </a:rPr>
                        <a:t>Support for a voice command system driven by a state-of-the-art large language model (LLM). </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L="0" marR="0">
                    <a:solidFill>
                      <a:srgbClr val="FEF2DB"/>
                    </a:solidFill>
                  </a:tcPr>
                </a:tc>
                <a:extLst>
                  <a:ext uri="{0D108BD9-81ED-4DB2-BD59-A6C34878D82A}">
                    <a16:rowId xmlns:a16="http://schemas.microsoft.com/office/drawing/2014/main" val="607903605"/>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9</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dirty="0">
                          <a:solidFill>
                            <a:schemeClr val="tx1">
                              <a:lumMod val="65000"/>
                              <a:lumOff val="35000"/>
                            </a:schemeClr>
                          </a:solidFill>
                          <a:latin typeface="+mn-lt"/>
                          <a:ea typeface="+mn-ea"/>
                          <a:cs typeface="+mn-cs"/>
                        </a:rPr>
                        <a:t>Languages</a:t>
                      </a:r>
                      <a:br>
                        <a:rPr lang="en-US" sz="1050" b="1" kern="1200" dirty="0">
                          <a:solidFill>
                            <a:srgbClr val="595959"/>
                          </a:solidFill>
                          <a:latin typeface="+mn-lt"/>
                          <a:ea typeface="+mn-ea"/>
                          <a:cs typeface="+mn-cs"/>
                        </a:rPr>
                      </a:br>
                      <a:r>
                        <a:rPr lang="en-US" sz="700" b="0" i="0" u="none" strike="noStrike" kern="1200" noProof="0" dirty="0">
                          <a:solidFill>
                            <a:srgbClr val="808080"/>
                          </a:solidFill>
                          <a:highlight>
                            <a:srgbClr val="FEF2DB"/>
                          </a:highlight>
                          <a:latin typeface="+mn-lt"/>
                          <a:ea typeface="+mn-ea"/>
                          <a:cs typeface="+mn-cs"/>
                        </a:rPr>
                        <a:t>Translation of the simulation software and training content into one additional language other than English.</a:t>
                      </a:r>
                      <a:endParaRPr lang="en-US" sz="700" b="0" kern="1200" dirty="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944166662"/>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10</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LMS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Usage tracking within learning management system.</a:t>
                      </a:r>
                      <a:endParaRPr lang="en-US" sz="9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650858436"/>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Networked Multi-user Training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a:solidFill>
                            <a:schemeClr val="bg1">
                              <a:lumMod val="50000"/>
                            </a:schemeClr>
                          </a:solidFill>
                          <a:latin typeface="+mn-lt"/>
                          <a:ea typeface="+mn-ea"/>
                          <a:cs typeface="+mn-cs"/>
                        </a:rPr>
                        <a:t>Collaborative environment for instructors and students. Includes/requires $199/mo. ongoing support service.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146855290"/>
                  </a:ext>
                </a:extLst>
              </a:tr>
              <a:tr h="33618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dirty="0">
                          <a:solidFill>
                            <a:schemeClr val="tx1">
                              <a:lumMod val="65000"/>
                              <a:lumOff val="35000"/>
                            </a:schemeClr>
                          </a:solidFill>
                          <a:latin typeface="+mn-lt"/>
                          <a:ea typeface="+mn-ea"/>
                          <a:cs typeface="+mn-cs"/>
                        </a:rPr>
                        <a:t>Training Lessons scenarios</a:t>
                      </a:r>
                      <a:br>
                        <a:rPr lang="en-US" sz="900" b="1" kern="1200" dirty="0">
                          <a:solidFill>
                            <a:srgbClr val="595959"/>
                          </a:solidFill>
                          <a:latin typeface="+mn-lt"/>
                          <a:ea typeface="+mn-ea"/>
                          <a:cs typeface="+mn-cs"/>
                        </a:rPr>
                      </a:br>
                      <a:r>
                        <a:rPr lang="en-US" sz="700" b="0" kern="1200" dirty="0">
                          <a:solidFill>
                            <a:schemeClr val="bg1">
                              <a:lumMod val="50000"/>
                            </a:schemeClr>
                          </a:solidFill>
                          <a:latin typeface="+mn-lt"/>
                          <a:ea typeface="+mn-ea"/>
                          <a:cs typeface="+mn-cs"/>
                        </a:rPr>
                        <a:t>Step-by-step interactive training curriculum &amp; content.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5</a:t>
                      </a:r>
                    </a:p>
                  </a:txBody>
                  <a:tcPr marT="27432" marB="27432" anchor="ctr">
                    <a:solidFill>
                      <a:srgbClr val="FDE1A9"/>
                    </a:solidFill>
                  </a:tcPr>
                </a:tc>
                <a:tc>
                  <a:txBody>
                    <a:bodyPr/>
                    <a:lstStyle/>
                    <a:p>
                      <a:pPr marL="0" lvl="0" indent="0" algn="ctr" defTabSz="685800">
                        <a:lnSpc>
                          <a:spcPct val="100000"/>
                        </a:lnSpc>
                        <a:spcBef>
                          <a:spcPts val="0"/>
                        </a:spcBef>
                        <a:spcAft>
                          <a:spcPts val="0"/>
                        </a:spcAft>
                        <a:buNone/>
                        <a:tabLst/>
                        <a:defRPr/>
                      </a:pPr>
                      <a:r>
                        <a:rPr lang="en-US" sz="1050" b="1" strike="noStrike" kern="1200" baseline="0">
                          <a:solidFill>
                            <a:schemeClr val="tx1">
                              <a:lumMod val="65000"/>
                              <a:lumOff val="35000"/>
                            </a:schemeClr>
                          </a:solidFill>
                          <a:latin typeface="+mn-lt"/>
                          <a:ea typeface="+mn-ea"/>
                          <a:cs typeface="+mn-cs"/>
                        </a:rPr>
                        <a:t>10</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20</a:t>
                      </a:r>
                    </a:p>
                  </a:txBody>
                  <a:tcPr marT="27432" marB="27432" anchor="ctr">
                    <a:solidFill>
                      <a:srgbClr val="FEF2DB"/>
                    </a:solidFill>
                  </a:tcPr>
                </a:tc>
                <a:extLst>
                  <a:ext uri="{0D108BD9-81ED-4DB2-BD59-A6C34878D82A}">
                    <a16:rowId xmlns:a16="http://schemas.microsoft.com/office/drawing/2014/main" val="3433246546"/>
                  </a:ext>
                </a:extLst>
              </a:tr>
              <a:tr h="238948">
                <a:tc gridSpan="2">
                  <a:txBody>
                    <a:bodyPr/>
                    <a:lstStyle/>
                    <a:p>
                      <a:pPr marL="0" algn="r" defTabSz="685800" rtl="0" eaLnBrk="1" latinLnBrk="0" hangingPunct="1"/>
                      <a:r>
                        <a:rPr lang="en-US" sz="1050" b="0" kern="1200" dirty="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10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15</a:t>
                      </a:r>
                    </a:p>
                  </a:txBody>
                  <a:tcPr anchor="ctr">
                    <a:solidFill>
                      <a:schemeClr val="tx2">
                        <a:lumMod val="60000"/>
                        <a:lumOff val="40000"/>
                      </a:schemeClr>
                    </a:solidFill>
                  </a:tcPr>
                </a:tc>
                <a:extLst>
                  <a:ext uri="{0D108BD9-81ED-4DB2-BD59-A6C34878D82A}">
                    <a16:rowId xmlns:a16="http://schemas.microsoft.com/office/drawing/2014/main" val="1792591418"/>
                  </a:ext>
                </a:extLst>
              </a:tr>
              <a:tr h="238948">
                <a:tc gridSpan="2">
                  <a:txBody>
                    <a:bodyPr/>
                    <a:lstStyle/>
                    <a:p>
                      <a:pPr marL="0" algn="r" defTabSz="685800" rtl="0" eaLnBrk="1" latinLnBrk="0" hangingPunct="1"/>
                      <a:r>
                        <a:rPr lang="en-US" sz="1050" b="0" kern="1200" dirty="0">
                          <a:solidFill>
                            <a:schemeClr val="lt1"/>
                          </a:solidFill>
                          <a:latin typeface="+mn-lt"/>
                          <a:ea typeface="+mn-ea"/>
                          <a:cs typeface="+mn-cs"/>
                        </a:rPr>
                        <a:t>Cost per Lesson</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$148k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$110k</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$82k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dirty="0">
                          <a:solidFill>
                            <a:schemeClr val="lt1"/>
                          </a:solidFill>
                          <a:latin typeface="+mn-lt"/>
                          <a:ea typeface="+mn-ea"/>
                          <a:cs typeface="+mn-cs"/>
                        </a:rPr>
                        <a:t>$55k</a:t>
                      </a:r>
                    </a:p>
                  </a:txBody>
                  <a:tcPr anchor="ctr">
                    <a:solidFill>
                      <a:schemeClr val="tx2">
                        <a:lumMod val="60000"/>
                        <a:lumOff val="40000"/>
                      </a:schemeClr>
                    </a:solidFill>
                  </a:tcPr>
                </a:tc>
                <a:extLst>
                  <a:ext uri="{0D108BD9-81ED-4DB2-BD59-A6C34878D82A}">
                    <a16:rowId xmlns:a16="http://schemas.microsoft.com/office/drawing/2014/main" val="2255353313"/>
                  </a:ext>
                </a:extLst>
              </a:tr>
              <a:tr h="238948">
                <a:tc gridSpan="2">
                  <a:txBody>
                    <a:bodyPr/>
                    <a:lstStyle/>
                    <a:p>
                      <a:pPr marL="0" algn="r" defTabSz="685800" rtl="0" eaLnBrk="1" latinLnBrk="0" hangingPunct="1"/>
                      <a:r>
                        <a:rPr lang="en-US" sz="1050" b="0" kern="1200" dirty="0">
                          <a:solidFill>
                            <a:schemeClr val="lt1"/>
                          </a:solidFill>
                          <a:latin typeface="+mn-lt"/>
                          <a:ea typeface="+mn-ea"/>
                          <a:cs typeface="+mn-cs"/>
                        </a:rPr>
                        <a:t>Economies of Scale</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N/A</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25%</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44%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63%</a:t>
                      </a:r>
                    </a:p>
                  </a:txBody>
                  <a:tcPr anchor="ctr">
                    <a:solidFill>
                      <a:schemeClr val="tx2">
                        <a:lumMod val="60000"/>
                        <a:lumOff val="40000"/>
                      </a:schemeClr>
                    </a:solidFill>
                  </a:tcPr>
                </a:tc>
                <a:extLst>
                  <a:ext uri="{0D108BD9-81ED-4DB2-BD59-A6C34878D82A}">
                    <a16:rowId xmlns:a16="http://schemas.microsoft.com/office/drawing/2014/main" val="3556283875"/>
                  </a:ext>
                </a:extLst>
              </a:tr>
              <a:tr h="238948">
                <a:tc gridSpan="2">
                  <a:txBody>
                    <a:bodyPr/>
                    <a:lstStyle/>
                    <a:p>
                      <a:pPr marL="0" algn="r" defTabSz="685800" rtl="0" eaLnBrk="1" latinLnBrk="0" hangingPunct="1"/>
                      <a:r>
                        <a:rPr lang="en-US" sz="105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$295k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$550k</a:t>
                      </a:r>
                      <a:endParaRPr lang="en-US" sz="1050" b="1">
                        <a:solidFill>
                          <a:schemeClr val="bg1"/>
                        </a:solidFill>
                        <a:latin typeface="+mn-lt"/>
                      </a:endParaRPr>
                    </a:p>
                  </a:txBody>
                  <a:tcPr anchor="ctr">
                    <a:solidFill>
                      <a:srgbClr val="161A20"/>
                    </a:solidFill>
                  </a:tcPr>
                </a:tc>
                <a:tc>
                  <a:txBody>
                    <a:bodyPr/>
                    <a:lstStyle/>
                    <a:p>
                      <a:pPr marL="0" lvl="0" indent="0" algn="ctr" defTabSz="685800">
                        <a:lnSpc>
                          <a:spcPct val="100000"/>
                        </a:lnSpc>
                        <a:spcBef>
                          <a:spcPts val="0"/>
                        </a:spcBef>
                        <a:spcAft>
                          <a:spcPts val="0"/>
                        </a:spcAft>
                        <a:buNone/>
                        <a:tabLst/>
                        <a:defRPr/>
                      </a:pPr>
                      <a:r>
                        <a:rPr lang="en-US" sz="1050" b="1" strike="noStrike" kern="1200">
                          <a:solidFill>
                            <a:schemeClr val="bg1"/>
                          </a:solidFill>
                          <a:latin typeface="+mn-lt"/>
                          <a:ea typeface="+mn-ea"/>
                          <a:cs typeface="+mn-cs"/>
                        </a:rPr>
                        <a:t>$822K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dirty="0">
                          <a:solidFill>
                            <a:schemeClr val="bg1"/>
                          </a:solidFill>
                          <a:latin typeface="+mn-lt"/>
                          <a:ea typeface="+mn-ea"/>
                          <a:cs typeface="+mn-cs"/>
                        </a:rPr>
                        <a:t>$1.10M</a:t>
                      </a:r>
                      <a:endParaRPr lang="en-US" sz="1050" b="1" dirty="0">
                        <a:solidFill>
                          <a:schemeClr val="bg1"/>
                        </a:solidFill>
                        <a:latin typeface="+mn-lt"/>
                      </a:endParaRPr>
                    </a:p>
                  </a:txBody>
                  <a:tcPr anchor="ctr">
                    <a:solidFill>
                      <a:srgbClr val="435265"/>
                    </a:solidFill>
                  </a:tcPr>
                </a:tc>
                <a:extLst>
                  <a:ext uri="{0D108BD9-81ED-4DB2-BD59-A6C34878D82A}">
                    <a16:rowId xmlns:a16="http://schemas.microsoft.com/office/drawing/2014/main" val="3205084017"/>
                  </a:ext>
                </a:extLst>
              </a:tr>
            </a:tbl>
          </a:graphicData>
        </a:graphic>
      </p:graphicFrame>
    </p:spTree>
    <p:extLst>
      <p:ext uri="{BB962C8B-B14F-4D97-AF65-F5344CB8AC3E}">
        <p14:creationId xmlns:p14="http://schemas.microsoft.com/office/powerpoint/2010/main" val="31810429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lvl="0" algn="ctr">
              <a:lnSpc>
                <a:spcPct val="120000"/>
              </a:lnSpc>
              <a:defRPr/>
            </a:pPr>
            <a:r>
              <a:rPr lang="en-US" sz="12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ForgeFX Simulations</a:t>
            </a:r>
          </a:p>
          <a:p>
            <a:pPr lvl="0" algn="ctr">
              <a:lnSpc>
                <a:spcPct val="120000"/>
              </a:lnSpc>
              <a:defRPr/>
            </a:pPr>
            <a:r>
              <a:rPr lang="pt-BR" sz="1200" dirty="0"/>
              <a:t>2109 N Street, Suite N</a:t>
            </a:r>
            <a:br>
              <a:rPr lang="pt-BR" sz="1200" dirty="0"/>
            </a:br>
            <a:r>
              <a:rPr lang="pt-BR" sz="1200" dirty="0"/>
              <a:t>Sacramento, CA 95816</a:t>
            </a:r>
            <a:br>
              <a:rPr lang="pt-BR" sz="1200" dirty="0"/>
            </a:br>
            <a:r>
              <a:rPr lang="en-US" sz="12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(415) 788-5725 </a:t>
            </a:r>
            <a:r>
              <a:rPr lang="en-US" sz="1200"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hlinkClick r:id="rId2"/>
              </a:rPr>
              <a:t>www.forgefx.com</a:t>
            </a:r>
            <a:r>
              <a:rPr lang="en-US" sz="1200" dirty="0">
                <a:solidFill>
                  <a:prstClr val="white">
                    <a:lumMod val="50000"/>
                  </a:prstClr>
                </a:solidFill>
                <a:latin typeface="Calibri Light" panose="020F0302020204030204" pitchFamily="34" charset="0"/>
                <a:cs typeface="Calibri Light" panose="020F0302020204030204" pitchFamily="34" charset="0"/>
                <a:hlinkClick r:id="rId2"/>
              </a:rPr>
              <a:t> </a:t>
            </a:r>
            <a:endParaRPr lang="id-ID" sz="1200" dirty="0">
              <a:solidFill>
                <a:prstClr val="white">
                  <a:lumMod val="50000"/>
                </a:prstClr>
              </a:solidFill>
              <a:latin typeface="Calibri Light" panose="020F0302020204030204" pitchFamily="34" charset="0"/>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7030D-AD21-6384-A49B-102774B949E7}"/>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6A83CBE4-7221-0AA0-D2B2-744B456AA677}"/>
              </a:ext>
            </a:extLst>
          </p:cNvPr>
          <p:cNvSpPr txBox="1"/>
          <p:nvPr/>
        </p:nvSpPr>
        <p:spPr>
          <a:xfrm>
            <a:off x="457200" y="1534633"/>
            <a:ext cx="5968314" cy="7053341"/>
          </a:xfrm>
          <a:prstGeom prst="rect">
            <a:avLst/>
          </a:prstGeom>
          <a:noFill/>
        </p:spPr>
        <p:txBody>
          <a:bodyPr wrap="square" lIns="0" tIns="0" rIns="0">
            <a:spAutoFit/>
          </a:bodyPr>
          <a:lstStyle/>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Simulation Core Architecture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ForgeSIM™ Framework – Core simulation engine managing system logic and performance.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User Interface (UI) – In-sim navigation and interaction system.</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Audio Effects &amp; Voiceover Narration – Immersive sound and instructional guidance.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Hand Tracking – Gesture-based interaction enabled through VR hardware.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&amp; Unguided Instruction Mode – Supports both step-by-step and freeform learning.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Training Content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Familiarization Lesson – Intro to equipment layout and controls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Maintenance Lesson – Step-based maintenance walkthrough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Troubleshooting Lesson – Structured fault diagnosis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Unguided Operational Scenario – Independent assessment under realistic conditions.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Pre-Programmed Fault Simulations – Auto-generated system errors for response testing.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Virtual Assets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3D Art Components – ~85 interactable parts modeled in 3D.</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Environment – Custom immersive training space.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Model Viewer (</a:t>
            </a:r>
            <a:r>
              <a:rPr lang="en-US" sz="1200" b="1" err="1">
                <a:solidFill>
                  <a:prstClr val="black">
                    <a:lumMod val="65000"/>
                    <a:lumOff val="35000"/>
                  </a:prstClr>
                </a:solidFill>
                <a:latin typeface="Calibri" panose="020F0502020204030204" pitchFamily="34" charset="0"/>
                <a:cs typeface="Calibri" panose="020F0502020204030204" pitchFamily="34" charset="0"/>
              </a:rPr>
              <a:t>Sketchfab</a:t>
            </a:r>
            <a:r>
              <a:rPr lang="en-US" sz="1200" b="1">
                <a:solidFill>
                  <a:prstClr val="black">
                    <a:lumMod val="65000"/>
                    <a:lumOff val="35000"/>
                  </a:prstClr>
                </a:solidFill>
                <a:latin typeface="Calibri" panose="020F0502020204030204" pitchFamily="34" charset="0"/>
                <a:cs typeface="Calibri" panose="020F0502020204030204" pitchFamily="34" charset="0"/>
              </a:rPr>
              <a:t>) – External 3D viewer for pre-training orientation.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Collaboration &amp; Support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Network, Multi-User Support – Synchronous multi-user training capability.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Additional Language Support – Dual-language content delivery (e.g., English +1).</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On-Site Training Visit – 3-day, 3-person team training session on location.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Deployment &amp; Delivery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Meta Quest-based Executable Application – Self-contained VR app for deployment.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Performance Tracking – Logs user progress, completion, and assessment data.</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BC5ED64-A1C8-78D9-1061-71C0A28E6E7C}"/>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Glossary</a:t>
            </a:r>
          </a:p>
        </p:txBody>
      </p:sp>
      <p:sp>
        <p:nvSpPr>
          <p:cNvPr id="2" name="Project Title Placeholder">
            <a:extLst>
              <a:ext uri="{FF2B5EF4-FFF2-40B4-BE49-F238E27FC236}">
                <a16:creationId xmlns:a16="http://schemas.microsoft.com/office/drawing/2014/main" id="{052DA9EC-7B30-FD49-78B6-3D1F62F8E26D}"/>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9342157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1271-C907-1A16-57CA-807D11FB5F20}"/>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6F5F0FC8-5AD6-1FD3-5D5A-D66D562A1E5B}"/>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ADC525D3-69C1-5CBB-9E9E-110DBADC5F16}"/>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78B2296-D50B-014F-0296-2FDB5E3AE3E8}"/>
              </a:ext>
            </a:extLst>
          </p:cNvPr>
          <p:cNvPicPr>
            <a:picLocks noGrp="1" noChangeAspect="1"/>
          </p:cNvPicPr>
          <p:nvPr>
            <p:ph type="pic" sz="quarter" idx="10"/>
          </p:nvPr>
        </p:nvPicPr>
        <p:blipFill rotWithShape="1">
          <a:blip r:embed="rId3"/>
          <a:srcRect l="956" t="32121" r="956" b="17346"/>
          <a:stretch/>
        </p:blipFill>
        <p:spPr>
          <a:xfrm>
            <a:off x="0" y="0"/>
            <a:ext cx="6858000" cy="2011680"/>
          </a:xfrm>
        </p:spPr>
      </p:pic>
      <p:sp>
        <p:nvSpPr>
          <p:cNvPr id="2" name="Text Placeholder 1">
            <a:extLst>
              <a:ext uri="{FF2B5EF4-FFF2-40B4-BE49-F238E27FC236}">
                <a16:creationId xmlns:a16="http://schemas.microsoft.com/office/drawing/2014/main" id="{F5F81A89-953C-7AB2-3255-D05FF08A415B}"/>
              </a:ext>
            </a:extLst>
          </p:cNvPr>
          <p:cNvSpPr>
            <a:spLocks noGrp="1"/>
          </p:cNvSpPr>
          <p:nvPr>
            <p:ph type="body" sz="quarter" idx="15"/>
          </p:nvPr>
        </p:nvSpPr>
        <p:spPr/>
        <p:txBody>
          <a:bodyPr/>
          <a:lstStyle/>
          <a:p>
            <a:r>
              <a:rPr lang="en-US"/>
              <a:t>Essential </a:t>
            </a:r>
          </a:p>
          <a:p>
            <a:r>
              <a:rPr lang="en-US"/>
              <a:t>building blocks </a:t>
            </a:r>
          </a:p>
          <a:p>
            <a:r>
              <a:rPr lang="en-US"/>
              <a:t>of the training simulator</a:t>
            </a:r>
          </a:p>
        </p:txBody>
      </p:sp>
      <p:sp>
        <p:nvSpPr>
          <p:cNvPr id="26" name="Text Placeholder 25">
            <a:extLst>
              <a:ext uri="{FF2B5EF4-FFF2-40B4-BE49-F238E27FC236}">
                <a16:creationId xmlns:a16="http://schemas.microsoft.com/office/drawing/2014/main" id="{9877F527-B765-4483-2A58-D330A0615F66}"/>
              </a:ext>
            </a:extLst>
          </p:cNvPr>
          <p:cNvSpPr>
            <a:spLocks noGrp="1"/>
          </p:cNvSpPr>
          <p:nvPr>
            <p:ph type="body" sz="quarter" idx="16"/>
          </p:nvPr>
        </p:nvSpPr>
        <p:spPr>
          <a:xfrm>
            <a:off x="2468880" y="2194561"/>
            <a:ext cx="3931920" cy="1666239"/>
          </a:xfrm>
        </p:spPr>
        <p:txBody>
          <a:bodyPr/>
          <a:lstStyle/>
          <a:p>
            <a:pPr>
              <a:spcBef>
                <a:spcPts val="600"/>
              </a:spcBef>
            </a:pPr>
            <a:r>
              <a:rPr kumimoji="0" lang="en-US"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ForgeFX’s many years of simulator development has given us a tried-and-true methodology which is the framework on which we build our projects. This established methodology ensures that each simulator we create is not only reliable but also tailored to meet the specific needs of our clients. By incorporating real-world operational data and feedback into our design process, ForgeFX delivers simulators that provide practical training value and a high degree of realism, ultimately enhancing the learning outcomes and operational efficiency for our customers. Here are the elements of the framework:</a:t>
            </a:r>
            <a:endParaRPr lang="en-US" sz="1600"/>
          </a:p>
        </p:txBody>
      </p:sp>
      <p:sp>
        <p:nvSpPr>
          <p:cNvPr id="9" name="HeaderGradient">
            <a:extLst>
              <a:ext uri="{FF2B5EF4-FFF2-40B4-BE49-F238E27FC236}">
                <a16:creationId xmlns:a16="http://schemas.microsoft.com/office/drawing/2014/main" id="{2F272C0F-46C5-723B-F53D-6ABFD5BDBB8E}"/>
              </a:ext>
            </a:extLst>
          </p:cNvPr>
          <p:cNvSpPr/>
          <p:nvPr/>
        </p:nvSpPr>
        <p:spPr>
          <a:xfrm>
            <a:off x="0" y="1"/>
            <a:ext cx="6857999" cy="2011362"/>
          </a:xfrm>
          <a:prstGeom prst="rect">
            <a:avLst/>
          </a:prstGeom>
          <a:gradFill flip="none" rotWithShape="1">
            <a:gsLst>
              <a:gs pos="0">
                <a:schemeClr val="tx2">
                  <a:lumMod val="75000"/>
                  <a:alpha val="84000"/>
                </a:schemeClr>
              </a:gs>
              <a:gs pos="35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648287F-B79F-DC74-0DD4-24F951F7FF5B}"/>
              </a:ext>
            </a:extLst>
          </p:cNvPr>
          <p:cNvSpPr>
            <a:spLocks noGrp="1"/>
          </p:cNvSpPr>
          <p:nvPr>
            <p:ph type="title"/>
          </p:nvPr>
        </p:nvSpPr>
        <p:spPr/>
        <p:txBody>
          <a:bodyPr/>
          <a:lstStyle/>
          <a:p>
            <a:pPr lvl="0"/>
            <a:r>
              <a:rPr lang="en-US" cap="none">
                <a:solidFill>
                  <a:schemeClr val="bg1"/>
                </a:solidFill>
              </a:rPr>
              <a:t>ForgeSIM™</a:t>
            </a:r>
            <a:r>
              <a:rPr lang="en-US" cap="none"/>
              <a:t> FRAMEWORK</a:t>
            </a:r>
          </a:p>
        </p:txBody>
      </p:sp>
      <p:pic>
        <p:nvPicPr>
          <p:cNvPr id="4" name="Graphic 5" descr="Group of men with solid fill">
            <a:extLst>
              <a:ext uri="{FF2B5EF4-FFF2-40B4-BE49-F238E27FC236}">
                <a16:creationId xmlns:a16="http://schemas.microsoft.com/office/drawing/2014/main" id="{0E8BACD5-8FD1-AE28-9494-D161B5E5EA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43628" y="7621340"/>
            <a:ext cx="484743" cy="484743"/>
          </a:xfrm>
          <a:prstGeom prst="rect">
            <a:avLst/>
          </a:prstGeom>
        </p:spPr>
      </p:pic>
      <p:pic>
        <p:nvPicPr>
          <p:cNvPr id="6" name="Graphic 4" descr="Gantt Chart with solid fill">
            <a:extLst>
              <a:ext uri="{FF2B5EF4-FFF2-40B4-BE49-F238E27FC236}">
                <a16:creationId xmlns:a16="http://schemas.microsoft.com/office/drawing/2014/main" id="{B3219882-41CD-AAED-DA12-E7F941A6669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043628" y="6871998"/>
            <a:ext cx="484743" cy="484743"/>
          </a:xfrm>
          <a:prstGeom prst="rect">
            <a:avLst/>
          </a:prstGeom>
        </p:spPr>
      </p:pic>
      <p:pic>
        <p:nvPicPr>
          <p:cNvPr id="7" name="Graphic 3" descr="Steering Wheel with solid fill">
            <a:extLst>
              <a:ext uri="{FF2B5EF4-FFF2-40B4-BE49-F238E27FC236}">
                <a16:creationId xmlns:a16="http://schemas.microsoft.com/office/drawing/2014/main" id="{6799881A-1B75-8DF2-15C2-8072F217BD3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43628" y="5975584"/>
            <a:ext cx="484743" cy="484743"/>
          </a:xfrm>
          <a:prstGeom prst="rect">
            <a:avLst/>
          </a:prstGeom>
        </p:spPr>
      </p:pic>
      <p:pic>
        <p:nvPicPr>
          <p:cNvPr id="10" name="Graphic 2" descr="Plugged Unplugged with solid fill">
            <a:extLst>
              <a:ext uri="{FF2B5EF4-FFF2-40B4-BE49-F238E27FC236}">
                <a16:creationId xmlns:a16="http://schemas.microsoft.com/office/drawing/2014/main" id="{64F64BD4-2883-FF1B-9DB0-876B240AAF5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2043628" y="5069895"/>
            <a:ext cx="484743" cy="484743"/>
          </a:xfrm>
          <a:prstGeom prst="rect">
            <a:avLst/>
          </a:prstGeom>
        </p:spPr>
      </p:pic>
      <p:pic>
        <p:nvPicPr>
          <p:cNvPr id="11" name="Graphic 1" descr="Target with solid fill">
            <a:extLst>
              <a:ext uri="{FF2B5EF4-FFF2-40B4-BE49-F238E27FC236}">
                <a16:creationId xmlns:a16="http://schemas.microsoft.com/office/drawing/2014/main" id="{B769B6A6-5668-643F-CC62-E315BAF2CCE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043628" y="4363079"/>
            <a:ext cx="484743" cy="484743"/>
          </a:xfrm>
          <a:prstGeom prst="rect">
            <a:avLst/>
          </a:prstGeom>
        </p:spPr>
      </p:pic>
      <p:sp>
        <p:nvSpPr>
          <p:cNvPr id="15" name="TextBox 14">
            <a:extLst>
              <a:ext uri="{FF2B5EF4-FFF2-40B4-BE49-F238E27FC236}">
                <a16:creationId xmlns:a16="http://schemas.microsoft.com/office/drawing/2014/main" id="{0C07F604-4121-47DE-A218-48C202146F2A}"/>
              </a:ext>
            </a:extLst>
          </p:cNvPr>
          <p:cNvSpPr txBox="1"/>
          <p:nvPr/>
        </p:nvSpPr>
        <p:spPr>
          <a:xfrm>
            <a:off x="2629787" y="4308961"/>
            <a:ext cx="3771014" cy="4134465"/>
          </a:xfrm>
          <a:prstGeom prst="rect">
            <a:avLst/>
          </a:prstGeom>
          <a:noFill/>
        </p:spPr>
        <p:txBody>
          <a:bodyPr wrap="square" lIns="0" rIns="0">
            <a:spAutoFit/>
          </a:bodyPr>
          <a:lstStyle/>
          <a:p>
            <a:pPr>
              <a:spcBef>
                <a:spcPts val="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CORE: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CONNECT: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Proprietary process and approach to bridge the gap between static machine and equipment CAD files to their interactive counterparts, matching real-world behaviors.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CONTROL: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Pre-built system to connect real-world equipment controls to ForgeSIM-based applications. Protocol support includes both custom and standard CAN-BUS systems.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TRACK: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GATHER: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Time-tested multiplayer framework designed specifically for the team-based practice and instructor/student modalities required for simulation-based training.</a:t>
            </a:r>
          </a:p>
        </p:txBody>
      </p:sp>
    </p:spTree>
    <p:extLst>
      <p:ext uri="{BB962C8B-B14F-4D97-AF65-F5344CB8AC3E}">
        <p14:creationId xmlns:p14="http://schemas.microsoft.com/office/powerpoint/2010/main" val="10631156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200" spc="-20"/>
              <a:t>We hope that this proposal has demonstrated our commitment to providing the very best quality training for the individuals who will put their lives on the line in service to the safety of others. We strongly feel that virtual reality simulators such as the ones we develop are a highly effective solution for training first responders thoroughly and meaningfully while preserving their own safety and avoiding costly accidents. </a:t>
            </a:r>
          </a:p>
          <a:p>
            <a:pPr>
              <a:spcBef>
                <a:spcPts val="0"/>
              </a:spcBef>
            </a:pPr>
            <a:r>
              <a:rPr lang="en-US" sz="120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t="1823" b="1823"/>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1">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25312"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our dedication to providing the most effective and affordable training experiences, we have outlined the cost structure for our services. This breakdown allows you to gain an understanding of how your investment translates into the highest-quality simulation training for your organization. </a:t>
            </a:r>
            <a:endParaRPr kumimoji="0" lang="en-US" sz="1200" b="0" i="0" u="none" strike="noStrike" kern="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a:extLst>
              <a:ext uri="{FF2B5EF4-FFF2-40B4-BE49-F238E27FC236}">
                <a16:creationId xmlns:a16="http://schemas.microsoft.com/office/drawing/2014/main" id="{E6E6005F-0946-0C7B-9B99-BF39D2D5F644}"/>
              </a:ext>
            </a:extLst>
          </p:cNvPr>
          <p:cNvGraphicFramePr>
            <a:graphicFrameLocks noGrp="1"/>
          </p:cNvGraphicFramePr>
          <p:nvPr>
            <p:extLst>
              <p:ext uri="{D42A27DB-BD31-4B8C-83A1-F6EECF244321}">
                <p14:modId xmlns:p14="http://schemas.microsoft.com/office/powerpoint/2010/main" val="589562381"/>
              </p:ext>
            </p:extLst>
          </p:nvPr>
        </p:nvGraphicFramePr>
        <p:xfrm>
          <a:off x="457200" y="2599395"/>
          <a:ext cx="5925312" cy="3352544"/>
        </p:xfrm>
        <a:graphic>
          <a:graphicData uri="http://schemas.openxmlformats.org/drawingml/2006/table">
            <a:tbl>
              <a:tblPr firstRow="1" firstCol="1" bandRow="1">
                <a:tableStyleId>{5C22544A-7EE6-4342-B048-85BDC9FD1C3A}</a:tableStyleId>
              </a:tblPr>
              <a:tblGrid>
                <a:gridCol w="3440838">
                  <a:extLst>
                    <a:ext uri="{9D8B030D-6E8A-4147-A177-3AD203B41FA5}">
                      <a16:colId xmlns:a16="http://schemas.microsoft.com/office/drawing/2014/main" val="2441452081"/>
                    </a:ext>
                  </a:extLst>
                </a:gridCol>
                <a:gridCol w="802862">
                  <a:extLst>
                    <a:ext uri="{9D8B030D-6E8A-4147-A177-3AD203B41FA5}">
                      <a16:colId xmlns:a16="http://schemas.microsoft.com/office/drawing/2014/main" val="2984948775"/>
                    </a:ext>
                  </a:extLst>
                </a:gridCol>
                <a:gridCol w="802862">
                  <a:extLst>
                    <a:ext uri="{9D8B030D-6E8A-4147-A177-3AD203B41FA5}">
                      <a16:colId xmlns:a16="http://schemas.microsoft.com/office/drawing/2014/main" val="671255942"/>
                    </a:ext>
                  </a:extLst>
                </a:gridCol>
                <a:gridCol w="878750">
                  <a:extLst>
                    <a:ext uri="{9D8B030D-6E8A-4147-A177-3AD203B41FA5}">
                      <a16:colId xmlns:a16="http://schemas.microsoft.com/office/drawing/2014/main" val="632268245"/>
                    </a:ext>
                  </a:extLst>
                </a:gridCol>
              </a:tblGrid>
              <a:tr h="204588">
                <a:tc>
                  <a:txBody>
                    <a:bodyPr/>
                    <a:lstStyle/>
                    <a:p>
                      <a:pPr algn="l"/>
                      <a:r>
                        <a:rPr lang="en-US" sz="1000" b="1">
                          <a:latin typeface="+mn-lt"/>
                          <a:ea typeface="Calibri" panose="020F0502020204030204" pitchFamily="34" charset="0"/>
                          <a:cs typeface="Calibri" panose="020F0502020204030204" pitchFamily="34" charset="0"/>
                        </a:rPr>
                        <a:t>Development Activity</a:t>
                      </a:r>
                    </a:p>
                  </a:txBody>
                  <a:tcPr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Effort %</a:t>
                      </a:r>
                    </a:p>
                  </a:txBody>
                  <a:tcPr marR="182880"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Hours</a:t>
                      </a:r>
                    </a:p>
                  </a:txBody>
                  <a:tcPr marR="182880" anchor="ctr">
                    <a:solidFill>
                      <a:srgbClr val="F6B104"/>
                    </a:solidFill>
                  </a:tcPr>
                </a:tc>
                <a:tc>
                  <a:txBody>
                    <a:bodyPr/>
                    <a:lstStyle/>
                    <a:p>
                      <a:pPr marL="0" algn="r" defTabSz="685800" rtl="0" eaLnBrk="1" latinLnBrk="0" hangingPunct="1"/>
                      <a:r>
                        <a:rPr lang="en-US" sz="1000" b="1" kern="1200">
                          <a:solidFill>
                            <a:schemeClr val="lt1"/>
                          </a:solidFill>
                          <a:latin typeface="+mn-lt"/>
                          <a:ea typeface="Calibri" panose="020F0502020204030204" pitchFamily="34" charset="0"/>
                          <a:cs typeface="Calibri" panose="020F0502020204030204" pitchFamily="34" charset="0"/>
                        </a:rPr>
                        <a:t>Cost</a:t>
                      </a:r>
                    </a:p>
                  </a:txBody>
                  <a:tcPr marR="182880"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Project Management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$28,625</a:t>
                      </a:r>
                    </a:p>
                  </a:txBody>
                  <a:tcPr marL="0" marR="182880" marT="6350" marB="0"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Travel</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9740942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Equipment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808866552"/>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Subscriptions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806965228"/>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Requirements Gathering</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3D Model Development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27%</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442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$77,288</a:t>
                      </a:r>
                    </a:p>
                  </a:txBody>
                  <a:tcPr marL="0" marR="182880" marT="6350" marB="0"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Application Programming &amp; User Interface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40%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654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$114,500</a:t>
                      </a:r>
                    </a:p>
                  </a:txBody>
                  <a:tcPr marL="0" marR="182880" marT="6350" marB="0"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Documentation</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$2,863</a:t>
                      </a:r>
                    </a:p>
                  </a:txBody>
                  <a:tcPr marL="0" marR="182880" marT="6350" marB="0" anchor="ctr">
                    <a:solidFill>
                      <a:srgbClr val="FEF2DB"/>
                    </a:solidFill>
                  </a:tcPr>
                </a:tc>
                <a:extLst>
                  <a:ext uri="{0D108BD9-81ED-4DB2-BD59-A6C34878D82A}">
                    <a16:rowId xmlns:a16="http://schemas.microsoft.com/office/drawing/2014/main" val="180561476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Reviews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6%</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98</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$17,175</a:t>
                      </a:r>
                    </a:p>
                  </a:txBody>
                  <a:tcPr marL="0" marR="182880" marT="6350" marB="0" anchor="ctr">
                    <a:solidFill>
                      <a:srgbClr val="FEF2DB"/>
                    </a:solidFill>
                  </a:tcPr>
                </a:tc>
                <a:extLst>
                  <a:ext uri="{0D108BD9-81ED-4DB2-BD59-A6C34878D82A}">
                    <a16:rowId xmlns:a16="http://schemas.microsoft.com/office/drawing/2014/main" val="2784545483"/>
                  </a:ext>
                </a:extLst>
              </a:tr>
              <a:tr h="28320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Quality Assurance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3560298297"/>
                  </a:ext>
                </a:extLst>
              </a:tr>
              <a:tr h="253283">
                <a:tc>
                  <a:txBody>
                    <a:bodyPr/>
                    <a:lstStyle/>
                    <a:p>
                      <a:pPr marL="0" algn="r" defTabSz="685800" rtl="0" eaLnBrk="1" latinLnBrk="0" hangingPunct="1"/>
                      <a:r>
                        <a:rPr lang="en-US" sz="1200" b="1" kern="1200">
                          <a:solidFill>
                            <a:schemeClr val="lt1"/>
                          </a:solidFill>
                          <a:latin typeface="+mn-lt"/>
                          <a:ea typeface="Calibri" panose="020F0502020204030204" pitchFamily="34" charset="0"/>
                          <a:cs typeface="Calibri" panose="020F0502020204030204" pitchFamily="34" charset="0"/>
                        </a:rPr>
                        <a:t>Total</a:t>
                      </a:r>
                    </a:p>
                  </a:txBody>
                  <a:tcPr anchor="ctr">
                    <a:solidFill>
                      <a:schemeClr val="tx2">
                        <a:lumMod val="60000"/>
                        <a:lumOff val="40000"/>
                      </a:schemeClr>
                    </a:solidFill>
                  </a:tcPr>
                </a:tc>
                <a:tc>
                  <a:txBody>
                    <a:bodyPr/>
                    <a:lstStyle/>
                    <a:p>
                      <a:pPr algn="r" rtl="0"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100%</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1636</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marL="0" marR="182880" marT="0" marB="0"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Breakdown</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943600"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pic>
        <p:nvPicPr>
          <p:cNvPr id="4" name="Picture 3">
            <a:extLst>
              <a:ext uri="{FF2B5EF4-FFF2-40B4-BE49-F238E27FC236}">
                <a16:creationId xmlns:a16="http://schemas.microsoft.com/office/drawing/2014/main" id="{F3ABC5E4-4725-29D5-C969-1B79E57E3377}"/>
              </a:ext>
            </a:extLst>
          </p:cNvPr>
          <p:cNvPicPr>
            <a:picLocks noChangeAspect="1"/>
          </p:cNvPicPr>
          <p:nvPr/>
        </p:nvPicPr>
        <p:blipFill>
          <a:blip r:embed="rId2"/>
          <a:stretch>
            <a:fillRect/>
          </a:stretch>
        </p:blipFill>
        <p:spPr>
          <a:xfrm>
            <a:off x="7058180" y="2308683"/>
            <a:ext cx="6858000" cy="3706146"/>
          </a:xfrm>
          <a:prstGeom prst="rect">
            <a:avLst/>
          </a:prstGeom>
        </p:spPr>
      </p:pic>
    </p:spTree>
    <p:extLst>
      <p:ext uri="{BB962C8B-B14F-4D97-AF65-F5344CB8AC3E}">
        <p14:creationId xmlns:p14="http://schemas.microsoft.com/office/powerpoint/2010/main" val="319219518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will submit an invoice for 20% of the total budget at Project Kickoff, and subsequently submit invoices at the end of each month of development in equal amounts, totaling the remaining 80% of the budget. Payments for approved invoices will be due net 30 upon receipt of invoice.</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Invoice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a:extLst>
              <a:ext uri="{FF2B5EF4-FFF2-40B4-BE49-F238E27FC236}">
                <a16:creationId xmlns:a16="http://schemas.microsoft.com/office/drawing/2014/main" id="{2FC408AC-38FB-A1C3-0743-6257ADF5F327}"/>
              </a:ext>
            </a:extLst>
          </p:cNvPr>
          <p:cNvGraphicFramePr>
            <a:graphicFrameLocks noGrp="1"/>
          </p:cNvGraphicFramePr>
          <p:nvPr>
            <p:extLst>
              <p:ext uri="{D42A27DB-BD31-4B8C-83A1-F6EECF244321}">
                <p14:modId xmlns:p14="http://schemas.microsoft.com/office/powerpoint/2010/main" val="3979209916"/>
              </p:ext>
            </p:extLst>
          </p:nvPr>
        </p:nvGraphicFramePr>
        <p:xfrm>
          <a:off x="457200" y="2596896"/>
          <a:ext cx="5968313" cy="1935480"/>
        </p:xfrm>
        <a:graphic>
          <a:graphicData uri="http://schemas.openxmlformats.org/drawingml/2006/table">
            <a:tbl>
              <a:tblPr firstRow="1" firstCol="1" bandRow="1">
                <a:tableStyleId>{5C22544A-7EE6-4342-B048-85BDC9FD1C3A}</a:tableStyleId>
              </a:tblPr>
              <a:tblGrid>
                <a:gridCol w="3356743">
                  <a:extLst>
                    <a:ext uri="{9D8B030D-6E8A-4147-A177-3AD203B41FA5}">
                      <a16:colId xmlns:a16="http://schemas.microsoft.com/office/drawing/2014/main" val="2441452081"/>
                    </a:ext>
                  </a:extLst>
                </a:gridCol>
                <a:gridCol w="1305785">
                  <a:extLst>
                    <a:ext uri="{9D8B030D-6E8A-4147-A177-3AD203B41FA5}">
                      <a16:colId xmlns:a16="http://schemas.microsoft.com/office/drawing/2014/main" val="632268245"/>
                    </a:ext>
                  </a:extLst>
                </a:gridCol>
                <a:gridCol w="1305785">
                  <a:extLst>
                    <a:ext uri="{9D8B030D-6E8A-4147-A177-3AD203B41FA5}">
                      <a16:colId xmlns:a16="http://schemas.microsoft.com/office/drawing/2014/main" val="1009537200"/>
                    </a:ext>
                  </a:extLst>
                </a:gridCol>
              </a:tblGrid>
              <a:tr h="204588">
                <a:tc>
                  <a:txBody>
                    <a:bodyPr/>
                    <a:lstStyle/>
                    <a:p>
                      <a:pPr algn="l"/>
                      <a:r>
                        <a:rPr lang="en-US" sz="1000"/>
                        <a:t>Invoice Milestone</a:t>
                      </a:r>
                    </a:p>
                  </a:txBody>
                  <a:tcPr anchor="ctr">
                    <a:solidFill>
                      <a:srgbClr val="F6B104"/>
                    </a:solidFill>
                  </a:tcPr>
                </a:tc>
                <a:tc>
                  <a:txBody>
                    <a:bodyPr/>
                    <a:lstStyle/>
                    <a:p>
                      <a:pPr marL="0" algn="ctr" defTabSz="685800" rtl="0" eaLnBrk="1" latinLnBrk="0" hangingPunct="1"/>
                      <a:r>
                        <a:rPr lang="en-US" sz="1000" b="1" kern="1200">
                          <a:solidFill>
                            <a:schemeClr val="lt1"/>
                          </a:solidFill>
                          <a:latin typeface="+mn-lt"/>
                          <a:ea typeface="+mn-ea"/>
                          <a:cs typeface="+mn-cs"/>
                        </a:rPr>
                        <a:t>Percentage</a:t>
                      </a:r>
                    </a:p>
                  </a:txBody>
                  <a:tcPr anchor="ctr"/>
                </a:tc>
                <a:tc>
                  <a:txBody>
                    <a:bodyPr/>
                    <a:lstStyle/>
                    <a:p>
                      <a:pPr marL="0" algn="ctr" defTabSz="685800" rtl="0" eaLnBrk="1" latinLnBrk="0" hangingPunct="1"/>
                      <a:r>
                        <a:rPr lang="en-US" sz="1000" b="1" kern="1200">
                          <a:solidFill>
                            <a:schemeClr val="lt1"/>
                          </a:solidFill>
                          <a:latin typeface="+mn-lt"/>
                          <a:ea typeface="+mn-ea"/>
                          <a:cs typeface="+mn-cs"/>
                        </a:rPr>
                        <a:t>Cost</a:t>
                      </a:r>
                    </a:p>
                  </a:txBody>
                  <a:tcPr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Project Kickoff</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 of total</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1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2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3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4 Development/Final Delivery</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1805614760"/>
                  </a:ext>
                </a:extLst>
              </a:tr>
              <a:tr h="253283">
                <a:tc>
                  <a:txBody>
                    <a:bodyPr/>
                    <a:lstStyle/>
                    <a:p>
                      <a:pPr marL="0" algn="r" defTabSz="685800" rtl="0" eaLnBrk="1" latinLnBrk="0" hangingPunct="1"/>
                      <a:r>
                        <a:rPr lang="en-US" sz="1200" b="1" kern="1200">
                          <a:solidFill>
                            <a:schemeClr val="lt1"/>
                          </a:solidFill>
                          <a:latin typeface="+mn-lt"/>
                          <a:ea typeface="+mn-ea"/>
                          <a:cs typeface="+mn-cs"/>
                        </a:rPr>
                        <a:t>Total</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a:solidFill>
                            <a:schemeClr val="bg1"/>
                          </a:solidFill>
                          <a:latin typeface="+mn-lt"/>
                          <a:ea typeface="+mn-ea"/>
                          <a:cs typeface="+mn-cs"/>
                        </a:rPr>
                        <a:t>100%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Tree>
    <p:extLst>
      <p:ext uri="{BB962C8B-B14F-4D97-AF65-F5344CB8AC3E}">
        <p14:creationId xmlns:p14="http://schemas.microsoft.com/office/powerpoint/2010/main" val="24629378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t="6000" b="6000"/>
          <a:stretch/>
        </p:blipFill>
        <p:spPr>
          <a:xfrm>
            <a:off x="0" y="0"/>
            <a:ext cx="6858000" cy="2011680"/>
          </a:xfrm>
        </p:spPr>
      </p:pic>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579493"/>
          </a:xfrm>
        </p:spPr>
        <p:txBody>
          <a:bodyPr/>
          <a:lstStyle/>
          <a:p>
            <a:pPr>
              <a:spcBef>
                <a:spcPts val="0"/>
              </a:spcBef>
            </a:pPr>
            <a:r>
              <a:rPr lang="en-US" spc="-20"/>
              <a:t>Meta Quest for Business is a subscription bundle for Meta Quest Pro and Meta Quest 2 devices that provides administrative features such as user, device, and application management; and support services. </a:t>
            </a:r>
          </a:p>
          <a:p>
            <a:pPr>
              <a:spcBef>
                <a:spcPts val="0"/>
              </a:spcBef>
            </a:pPr>
            <a:r>
              <a:rPr lang="en-US" spc="-20"/>
              <a:t>The subscription includes: </a:t>
            </a:r>
          </a:p>
          <a:p>
            <a:pPr lvl="1">
              <a:spcBef>
                <a:spcPts val="0"/>
              </a:spcBef>
            </a:pPr>
            <a:r>
              <a:rPr lang="en-US" spc="-20"/>
              <a:t>A dedicated account manager to help you get started</a:t>
            </a:r>
          </a:p>
          <a:p>
            <a:pPr lvl="1">
              <a:spcBef>
                <a:spcPts val="0"/>
              </a:spcBef>
            </a:pPr>
            <a:r>
              <a:rPr lang="en-US" spc="-20"/>
              <a:t>Access to a library of business-ready VR apps and experiences</a:t>
            </a:r>
          </a:p>
          <a:p>
            <a:pPr lvl="1">
              <a:spcBef>
                <a:spcPts val="0"/>
              </a:spcBef>
            </a:pPr>
            <a:r>
              <a:rPr lang="en-US" spc="-20"/>
              <a:t>Device management tools to track and manage your headsets</a:t>
            </a:r>
          </a:p>
          <a:p>
            <a:pPr lvl="1">
              <a:spcBef>
                <a:spcPts val="0"/>
              </a:spcBef>
            </a:pPr>
            <a:r>
              <a:rPr lang="en-US" spc="-20"/>
              <a:t>User management tools to create and manage user accounts</a:t>
            </a:r>
          </a:p>
          <a:p>
            <a:pPr lvl="1">
              <a:spcBef>
                <a:spcPts val="0"/>
              </a:spcBef>
            </a:pPr>
            <a:r>
              <a:rPr lang="en-US" spc="-20"/>
              <a:t>Application management tools to deploy and manage VR apps</a:t>
            </a:r>
          </a:p>
          <a:p>
            <a:pPr lvl="1">
              <a:spcBef>
                <a:spcPts val="0"/>
              </a:spcBef>
            </a:pPr>
            <a:r>
              <a:rPr lang="en-US" spc="-20"/>
              <a:t>Support from Meta experts</a:t>
            </a:r>
          </a:p>
          <a:p>
            <a:pPr>
              <a:spcBef>
                <a:spcPts val="0"/>
              </a:spcBef>
            </a:pPr>
            <a:r>
              <a:rPr lang="en-US" spc="-20"/>
              <a:t>Meta Quest for Business is designed for businesses of all sizes that want to use VR for training, collaboration, customer service, and other applications. It is a good option for businesses that need the flexibility and control of a subscription-based solution.</a:t>
            </a:r>
          </a:p>
          <a:p>
            <a:pPr>
              <a:spcBef>
                <a:spcPts val="0"/>
              </a:spcBef>
            </a:pPr>
            <a:r>
              <a:rPr lang="en-US" spc="-20"/>
              <a:t>Benefits of using Meta Quest for Business include:</a:t>
            </a:r>
          </a:p>
          <a:p>
            <a:pPr lvl="1">
              <a:spcBef>
                <a:spcPts val="0"/>
              </a:spcBef>
            </a:pPr>
            <a:r>
              <a:rPr lang="en-US" spc="-20"/>
              <a:t>Increased productivity: VR can be used to train employees more effectively, collaborate with colleagues remotely, and provide better customer service.</a:t>
            </a:r>
          </a:p>
          <a:p>
            <a:pPr lvl="1">
              <a:spcBef>
                <a:spcPts val="0"/>
              </a:spcBef>
            </a:pPr>
            <a:r>
              <a:rPr lang="en-US" spc="-20"/>
              <a:t>Reduced costs: VR can help businesses save money on travel, training, and equipment.</a:t>
            </a:r>
          </a:p>
          <a:p>
            <a:pPr lvl="1">
              <a:spcBef>
                <a:spcPts val="0"/>
              </a:spcBef>
            </a:pPr>
            <a:r>
              <a:rPr lang="en-US" spc="-20"/>
              <a:t>Increased innovation: VR can be used to develop new products and services, and to improve the customer experience.</a:t>
            </a:r>
          </a:p>
          <a:p>
            <a:pPr>
              <a:spcBef>
                <a:spcPts val="0"/>
              </a:spcBef>
            </a:pPr>
            <a:r>
              <a:rPr lang="en-US" spc="-20"/>
              <a:t>ForgeFX Simulations is excited to harness the power of Meta Quest for Business to offer our clients a comprehensive and streamlined VR experience. The following page summarizes the Meta Quest for Business offerings and prices. </a:t>
            </a:r>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Meta Quest</a:t>
            </a:r>
            <a:r>
              <a:rPr lang="en-US"/>
              <a:t> For Business</a:t>
            </a:r>
          </a:p>
        </p:txBody>
      </p:sp>
      <p:sp>
        <p:nvSpPr>
          <p:cNvPr id="2" name="Text Placeholder 10">
            <a:extLst>
              <a:ext uri="{FF2B5EF4-FFF2-40B4-BE49-F238E27FC236}">
                <a16:creationId xmlns:a16="http://schemas.microsoft.com/office/drawing/2014/main" id="{9660C4A2-EFA0-ED06-12A7-03EEA8EC3156}"/>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5" name="Text Placeholder 4" hidden="1">
            <a:extLst>
              <a:ext uri="{FF2B5EF4-FFF2-40B4-BE49-F238E27FC236}">
                <a16:creationId xmlns:a16="http://schemas.microsoft.com/office/drawing/2014/main" id="{B9B41277-CD3F-257D-D15F-72602C318C58}"/>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8319640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7B903-BBD4-EF41-B673-48EBB161C37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DC12A415-C1ED-8F74-555F-EF27DE88C34F}"/>
              </a:ext>
            </a:extLst>
          </p:cNvPr>
          <p:cNvPicPr>
            <a:picLocks noGrp="1" noChangeAspect="1"/>
          </p:cNvPicPr>
          <p:nvPr>
            <p:ph type="pic" sz="quarter" idx="10"/>
          </p:nvPr>
        </p:nvPicPr>
        <p:blipFill rotWithShape="1">
          <a:blip r:embed="rId2"/>
          <a:srcRect t="6007" b="6007"/>
          <a:stretch/>
        </p:blipFill>
        <p:spPr/>
      </p:pic>
      <p:sp>
        <p:nvSpPr>
          <p:cNvPr id="4" name="Text Placeholder 3" hidden="1">
            <a:extLst>
              <a:ext uri="{FF2B5EF4-FFF2-40B4-BE49-F238E27FC236}">
                <a16:creationId xmlns:a16="http://schemas.microsoft.com/office/drawing/2014/main" id="{14700DBA-0A91-4F94-CC5B-B7980A0D4F79}"/>
              </a:ext>
            </a:extLst>
          </p:cNvPr>
          <p:cNvSpPr>
            <a:spLocks noGrp="1"/>
          </p:cNvSpPr>
          <p:nvPr>
            <p:ph type="body" sz="quarter" idx="15"/>
          </p:nvPr>
        </p:nvSpPr>
        <p:spPr/>
        <p:txBody>
          <a:bodyPr/>
          <a:lstStyle/>
          <a:p>
            <a:endParaRPr lang="en-US"/>
          </a:p>
        </p:txBody>
      </p:sp>
      <p:sp>
        <p:nvSpPr>
          <p:cNvPr id="12" name="Text Placeholder 11">
            <a:extLst>
              <a:ext uri="{FF2B5EF4-FFF2-40B4-BE49-F238E27FC236}">
                <a16:creationId xmlns:a16="http://schemas.microsoft.com/office/drawing/2014/main" id="{16822CDC-6825-DF92-8739-7C428E57F28B}"/>
              </a:ext>
            </a:extLst>
          </p:cNvPr>
          <p:cNvSpPr>
            <a:spLocks noGrp="1"/>
          </p:cNvSpPr>
          <p:nvPr>
            <p:ph type="body" sz="quarter" idx="16"/>
          </p:nvPr>
        </p:nvSpPr>
        <p:spPr/>
        <p:txBody>
          <a:bodyPr/>
          <a:lstStyle/>
          <a:p>
            <a:pPr>
              <a:spcBef>
                <a:spcPts val="0"/>
              </a:spcBef>
            </a:pPr>
            <a:r>
              <a:rPr lang="en-US" sz="1100"/>
              <a:t>Modern Device Management (MDM) programs, such as </a:t>
            </a:r>
            <a:r>
              <a:rPr lang="en-US" sz="1100" err="1"/>
              <a:t>ArborXR</a:t>
            </a:r>
            <a:r>
              <a:rPr lang="en-US" sz="1100"/>
              <a:t> and Meta Quest for Business, provide comprehensive solutions for managing VR devices at an enterprise level. These subscription services offer user, device, application management, and security tools, enabling organizations to deploy and control their VR infrastructure efficiently</a:t>
            </a:r>
            <a:r>
              <a:rPr lang="en-US" sz="1100" spc="-20"/>
              <a:t>. </a:t>
            </a:r>
          </a:p>
          <a:p>
            <a:pPr>
              <a:spcBef>
                <a:spcPts val="0"/>
              </a:spcBef>
            </a:pPr>
            <a:r>
              <a:rPr lang="en-US" sz="1100" spc="-20"/>
              <a:t>The </a:t>
            </a:r>
            <a:r>
              <a:rPr lang="en-US" sz="1100"/>
              <a:t>Key features and benefits of MDM subscription solutions include</a:t>
            </a:r>
            <a:r>
              <a:rPr lang="en-US" sz="1100" spc="-20"/>
              <a:t>: </a:t>
            </a:r>
          </a:p>
          <a:p>
            <a:pPr lvl="1">
              <a:spcBef>
                <a:spcPts val="0"/>
              </a:spcBef>
            </a:pPr>
            <a:r>
              <a:rPr lang="en-US" sz="1100" b="1" spc="-20"/>
              <a:t>Device Management: </a:t>
            </a:r>
            <a:r>
              <a:rPr lang="en-US" sz="1100" spc="-20"/>
              <a:t>Provision, track, and manage devices to ensure efficient use across the organization, leading to increased productivity and streamlined operation</a:t>
            </a:r>
          </a:p>
          <a:p>
            <a:pPr lvl="1">
              <a:spcBef>
                <a:spcPts val="0"/>
              </a:spcBef>
            </a:pPr>
            <a:r>
              <a:rPr lang="en-US" sz="1100" b="1" spc="-20"/>
              <a:t>User Management: </a:t>
            </a:r>
            <a:r>
              <a:rPr lang="en-US" sz="1100" spc="-20"/>
              <a:t>Create and manage user accounts with secure access, enhancing data protection while providing a smooth user experience</a:t>
            </a:r>
          </a:p>
          <a:p>
            <a:pPr lvl="1">
              <a:spcBef>
                <a:spcPts val="0"/>
              </a:spcBef>
            </a:pPr>
            <a:r>
              <a:rPr lang="en-US" sz="1100" b="1" spc="-20"/>
              <a:t>Application Management: </a:t>
            </a:r>
            <a:r>
              <a:rPr lang="en-US" sz="1100" spc="-20"/>
              <a:t>Deploy and manage VR applications to ensure employees have access to the right tools, improving training effectiveness and operational efficiency</a:t>
            </a:r>
          </a:p>
          <a:p>
            <a:pPr lvl="1">
              <a:spcBef>
                <a:spcPts val="0"/>
              </a:spcBef>
            </a:pPr>
            <a:r>
              <a:rPr lang="en-US" sz="1100" b="1" spc="-20"/>
              <a:t>Security Features: </a:t>
            </a:r>
            <a:r>
              <a:rPr lang="en-US" sz="1100" spc="-20"/>
              <a:t>Enterprise-grade security with data encryption, user authentication, and access control to protect sensitive information, ensure compliance, and provide secure access to VR resources.</a:t>
            </a:r>
          </a:p>
          <a:p>
            <a:pPr lvl="1">
              <a:spcBef>
                <a:spcPts val="0"/>
              </a:spcBef>
            </a:pPr>
            <a:r>
              <a:rPr lang="en-US" sz="1100" b="1" spc="-20"/>
              <a:t>Support Services: </a:t>
            </a:r>
            <a:r>
              <a:rPr lang="en-US" sz="1100" spc="-20"/>
              <a:t>Access to support resources to help organizations maximize their VR deployments, reducing downtime and enhancing overall productivity.</a:t>
            </a:r>
          </a:p>
          <a:p>
            <a:r>
              <a:rPr lang="en-US" sz="1100"/>
              <a:t>ForgeFX Simulations harnesses the capabilities of MDM platforms like </a:t>
            </a:r>
            <a:r>
              <a:rPr lang="en-US" sz="1100" err="1"/>
              <a:t>ArborXR</a:t>
            </a:r>
            <a:r>
              <a:rPr lang="en-US" sz="1100"/>
              <a:t> and Meta Quest for Business to deliver scalable, secure, and effective VR solutions tailored to your project needs. With a deep understanding of device compatibility and product integration, ForgeFX will ensure that clients receive the best MDM solution for their specific requirements.</a:t>
            </a:r>
            <a:r>
              <a:rPr lang="en-US" spc="-20"/>
              <a:t> </a:t>
            </a:r>
          </a:p>
          <a:p>
            <a:pPr marL="0" lvl="1" indent="0">
              <a:spcBef>
                <a:spcPts val="0"/>
              </a:spcBef>
              <a:buNone/>
            </a:pPr>
            <a:endParaRPr lang="en-US" spc="-20"/>
          </a:p>
          <a:p>
            <a:pPr>
              <a:spcBef>
                <a:spcPts val="0"/>
              </a:spcBef>
            </a:pPr>
            <a:endParaRPr lang="en-US" spc="-20"/>
          </a:p>
        </p:txBody>
      </p:sp>
      <p:sp>
        <p:nvSpPr>
          <p:cNvPr id="15" name="HeaderGradient">
            <a:extLst>
              <a:ext uri="{FF2B5EF4-FFF2-40B4-BE49-F238E27FC236}">
                <a16:creationId xmlns:a16="http://schemas.microsoft.com/office/drawing/2014/main" id="{D4743D22-912B-C3C0-AEC7-E34343141F22}"/>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124A4EB0-9E49-FD99-442E-1882E8BBEB21}"/>
              </a:ext>
            </a:extLst>
          </p:cNvPr>
          <p:cNvSpPr>
            <a:spLocks noGrp="1"/>
          </p:cNvSpPr>
          <p:nvPr>
            <p:ph type="title"/>
          </p:nvPr>
        </p:nvSpPr>
        <p:spPr>
          <a:xfrm>
            <a:off x="457200" y="1600201"/>
            <a:ext cx="6194738" cy="411480"/>
          </a:xfrm>
        </p:spPr>
        <p:txBody>
          <a:bodyPr/>
          <a:lstStyle/>
          <a:p>
            <a:r>
              <a:rPr lang="en-US" sz="2000">
                <a:solidFill>
                  <a:schemeClr val="bg1"/>
                </a:solidFill>
              </a:rPr>
              <a:t>Modern Device Management</a:t>
            </a:r>
            <a:r>
              <a:rPr lang="en-US" sz="2000"/>
              <a:t> For Business</a:t>
            </a:r>
          </a:p>
        </p:txBody>
      </p:sp>
      <p:sp>
        <p:nvSpPr>
          <p:cNvPr id="2" name="Text Placeholder 10">
            <a:extLst>
              <a:ext uri="{FF2B5EF4-FFF2-40B4-BE49-F238E27FC236}">
                <a16:creationId xmlns:a16="http://schemas.microsoft.com/office/drawing/2014/main" id="{91670C54-C015-6EC6-4606-4F6DD73EECFD}"/>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3" name="EDIT tag">
            <a:extLst>
              <a:ext uri="{FF2B5EF4-FFF2-40B4-BE49-F238E27FC236}">
                <a16:creationId xmlns:a16="http://schemas.microsoft.com/office/drawing/2014/main" id="{C6142F1F-261A-42B1-2B91-153478671F72}"/>
              </a:ext>
            </a:extLst>
          </p:cNvPr>
          <p:cNvSpPr txBox="1"/>
          <p:nvPr/>
        </p:nvSpPr>
        <p:spPr>
          <a:xfrm rot="20805525">
            <a:off x="113712" y="4340263"/>
            <a:ext cx="2058577"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p>
        </p:txBody>
      </p:sp>
    </p:spTree>
    <p:extLst>
      <p:ext uri="{BB962C8B-B14F-4D97-AF65-F5344CB8AC3E}">
        <p14:creationId xmlns:p14="http://schemas.microsoft.com/office/powerpoint/2010/main" val="26926954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l="14861" t="2960" r="24805" b="2960"/>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Black" panose="020F0A02020204030203" pitchFamily="34" charset="0"/>
                  <a:cs typeface="Lato Black" panose="020F0A02020204030203" pitchFamily="34" charset="0"/>
                </a:rPr>
                <a:t>Appendix A:</a:t>
              </a:r>
              <a:endParaRPr lang="id-ID" sz="4800" b="1">
                <a:solidFill>
                  <a:schemeClr val="bg1"/>
                </a:solidFill>
                <a:latin typeface="Lato Black" panose="020F0A02020204030203" pitchFamily="34" charset="0"/>
                <a:cs typeface="Lato Black" panose="020F0A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ForgeFX’s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mj-lt"/>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t>Appendix</a:t>
            </a:r>
            <a:r>
              <a:rPr lang="en-US" baseline="0"/>
              <a:t> A: Development Agreement</a:t>
            </a:r>
            <a:endParaRPr lang="en-US"/>
          </a:p>
        </p:txBody>
      </p:sp>
    </p:spTree>
    <p:extLst>
      <p:ext uri="{BB962C8B-B14F-4D97-AF65-F5344CB8AC3E}">
        <p14:creationId xmlns:p14="http://schemas.microsoft.com/office/powerpoint/2010/main" val="372574983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822405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ForgeFX’s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ForgeFX’s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ForgeFX’s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ForgeFX’s duties once assigned by </a:t>
            </a:r>
            <a:r>
              <a:rPr lang="en-US">
                <a:solidFill>
                  <a:srgbClr val="FF0000"/>
                </a:solidFill>
              </a:rPr>
              <a:t>Company Name</a:t>
            </a:r>
            <a:r>
              <a:rPr lang="en-US">
                <a:solidFill>
                  <a:schemeClr val="tx1">
                    <a:lumMod val="65000"/>
                    <a:lumOff val="35000"/>
                  </a:schemeClr>
                </a:solidFill>
              </a:rPr>
              <a:t>.</a:t>
            </a:r>
          </a:p>
          <a:p>
            <a:pPr>
              <a:lnSpc>
                <a:spcPct val="120000"/>
              </a:lnSpc>
              <a:spcBef>
                <a:spcPts val="600"/>
              </a:spcBef>
              <a:buFont typeface="+mj-lt"/>
              <a:buAutoNum type="arabicPeriod" startAt="10"/>
            </a:pPr>
            <a:r>
              <a:rPr lang="en-US"/>
              <a:t>Liability.</a:t>
            </a:r>
          </a:p>
          <a:p>
            <a:pPr lvl="1">
              <a:lnSpc>
                <a:spcPct val="120000"/>
              </a:lnSpc>
              <a:spcBef>
                <a:spcPts val="0"/>
              </a:spcBef>
            </a:pPr>
            <a:r>
              <a:rPr lang="en-US">
                <a:solidFill>
                  <a:schemeClr val="tx1">
                    <a:lumMod val="65000"/>
                    <a:lumOff val="35000"/>
                  </a:schemeClr>
                </a:solidFill>
              </a:rPr>
              <a:t>The work to be performed under this Agreement will be performed entirely at ForgeFX’s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ForgeFX’s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a:t>
            </a:r>
            <a:r>
              <a:rPr lang="en-US" err="1">
                <a:solidFill>
                  <a:schemeClr val="tx1">
                    <a:lumMod val="65000"/>
                    <a:lumOff val="35000"/>
                  </a:schemeClr>
                </a:solidFill>
              </a:rPr>
              <a:t>laws</a:t>
            </a:r>
            <a:r>
              <a:rPr lang="en-US">
                <a:solidFill>
                  <a:schemeClr val="tx1">
                    <a:lumMod val="65000"/>
                    <a:lumOff val="35000"/>
                  </a:schemeClr>
                </a:solidFill>
              </a:rPr>
              <a:t>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ForgeSIM™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ForgeFX’s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ForgeFX’s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ForgeFX’s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ForgeFX’s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3390340710"/>
              </p:ext>
            </p:extLst>
          </p:nvPr>
        </p:nvGraphicFramePr>
        <p:xfrm>
          <a:off x="761628"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10" name="Text Placeholder 3">
            <a:extLst>
              <a:ext uri="{FF2B5EF4-FFF2-40B4-BE49-F238E27FC236}">
                <a16:creationId xmlns:a16="http://schemas.microsoft.com/office/drawing/2014/main" id="{8A27CB3B-380E-4E2D-B3B0-BBEC7518209B}"/>
              </a:ext>
            </a:extLst>
          </p:cNvPr>
          <p:cNvSpPr txBox="1">
            <a:spLocks/>
          </p:cNvSpPr>
          <p:nvPr/>
        </p:nvSpPr>
        <p:spPr>
          <a:xfrm>
            <a:off x="361571" y="4756776"/>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atin typeface="Lato Black" panose="020F0502020204030203" pitchFamily="34" charset="0"/>
                <a:ea typeface="Lato Black" panose="020F0502020204030203" pitchFamily="34" charset="0"/>
                <a:cs typeface="Lato Black" panose="020F0502020204030203" pitchFamily="34" charset="0"/>
              </a:rPr>
              <a:t>          Post Launch Support</a:t>
            </a:r>
          </a:p>
          <a:p>
            <a:pPr lvl="1"/>
            <a:r>
              <a:rPr lang="en-US">
                <a:solidFill>
                  <a:schemeClr val="tx1">
                    <a:lumMod val="65000"/>
                    <a:lumOff val="35000"/>
                  </a:schemeClr>
                </a:solidFill>
              </a:rPr>
              <a:t>Post launch support will be available on an as needed basis at an hourly rate of $125 for a period of 6 months. At which point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may arrange a support extension with ForgeFX.</a:t>
            </a:r>
          </a:p>
        </p:txBody>
      </p:sp>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Tree>
    <p:extLst>
      <p:ext uri="{BB962C8B-B14F-4D97-AF65-F5344CB8AC3E}">
        <p14:creationId xmlns:p14="http://schemas.microsoft.com/office/powerpoint/2010/main" val="15301869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r>
              <a:rPr lang="en-US" u="sng">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xxxxxxx's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mj-lt"/>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mj-lt"/>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mj-lt"/>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1737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mj-lt"/>
                <a:ea typeface="+mn-ea"/>
                <a:cs typeface="+mn-cs"/>
              </a:rPr>
              <a:t>PHASE 2</a:t>
            </a:r>
            <a:br>
              <a:rPr kumimoji="0" lang="en-US" sz="4000" b="0" i="0" u="none" strike="noStrike" kern="1200" cap="none" normalizeH="0" noProof="0">
                <a:ln>
                  <a:noFill/>
                </a:ln>
                <a:solidFill>
                  <a:srgbClr val="8EC26A"/>
                </a:solidFill>
                <a:effectLst/>
                <a:uLnTx/>
                <a:uFillTx/>
                <a:latin typeface="+mj-lt"/>
                <a:ea typeface="+mn-ea"/>
                <a:cs typeface="+mn-cs"/>
              </a:rPr>
            </a:br>
            <a:r>
              <a:rPr kumimoji="0" lang="en-US" sz="1100" b="0" i="0" u="none" strike="noStrike" kern="1200" cap="none" normalizeH="0" noProof="0">
                <a:ln>
                  <a:noFill/>
                </a:ln>
                <a:solidFill>
                  <a:srgbClr val="8EC26A"/>
                </a:solidFill>
                <a:effectLst/>
                <a:uLnTx/>
                <a:uFillTx/>
                <a:latin typeface="+mj-lt"/>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mj-lt"/>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mj-lt"/>
                <a:ea typeface="+mn-ea"/>
                <a:cs typeface="+mn-cs"/>
              </a:rPr>
              <a:t>PHASE 3</a:t>
            </a:r>
            <a:br>
              <a:rPr kumimoji="0" lang="en-US" sz="4000" b="0" i="0" u="none" strike="noStrike" kern="1200" cap="none" normalizeH="0" noProof="0">
                <a:ln>
                  <a:noFill/>
                </a:ln>
                <a:solidFill>
                  <a:srgbClr val="FFC80C"/>
                </a:solidFill>
                <a:effectLst/>
                <a:uLnTx/>
                <a:uFillTx/>
                <a:latin typeface="+mj-lt"/>
                <a:ea typeface="+mn-ea"/>
                <a:cs typeface="+mn-cs"/>
              </a:rPr>
            </a:br>
            <a:r>
              <a:rPr kumimoji="0" lang="en-US" sz="1100" b="0" i="0" u="none" strike="noStrike" kern="1200" cap="none" normalizeH="0" noProof="0">
                <a:ln>
                  <a:noFill/>
                </a:ln>
                <a:solidFill>
                  <a:srgbClr val="FFC80C"/>
                </a:solidFill>
                <a:effectLst/>
                <a:uLnTx/>
                <a:uFillTx/>
                <a:latin typeface="+mj-lt"/>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17375"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mj-lt"/>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mj-lt"/>
                <a:ea typeface="+mn-ea"/>
                <a:cs typeface="+mn-cs"/>
              </a:rPr>
            </a:br>
            <a:r>
              <a:rPr kumimoji="0" lang="en-US" sz="1100" b="0" i="0" u="none" strike="noStrike" kern="1200" cap="none" normalizeH="0" noProof="0">
                <a:ln>
                  <a:noFill/>
                </a:ln>
                <a:solidFill>
                  <a:schemeClr val="accent5">
                    <a:lumMod val="75000"/>
                  </a:schemeClr>
                </a:solidFill>
                <a:effectLst/>
                <a:uLnTx/>
                <a:uFillTx/>
                <a:latin typeface="+mj-lt"/>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Roadmap</a:t>
            </a:r>
          </a:p>
        </p:txBody>
      </p:sp>
    </p:spTree>
    <p:extLst>
      <p:ext uri="{BB962C8B-B14F-4D97-AF65-F5344CB8AC3E}">
        <p14:creationId xmlns:p14="http://schemas.microsoft.com/office/powerpoint/2010/main" val="9992737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C75197"/>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ld Gesture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58132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ALTERNATES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15620482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6E5FB-B0A4-17F2-1DD1-44AD4923D1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E143C8-8409-691F-EBA4-06EBB9710ED5}"/>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7D48D5D6-0197-032D-B643-AAC7387EEB84}"/>
              </a:ext>
            </a:extLst>
          </p:cNvPr>
          <p:cNvSpPr txBox="1"/>
          <p:nvPr/>
        </p:nvSpPr>
        <p:spPr>
          <a:xfrm>
            <a:off x="345440" y="428506"/>
            <a:ext cx="6245919" cy="954107"/>
          </a:xfrm>
          <a:prstGeom prst="rect">
            <a:avLst/>
          </a:prstGeom>
          <a:noFill/>
        </p:spPr>
        <p:txBody>
          <a:bodyPr wrap="square" rtlCol="0">
            <a:spAutoFit/>
          </a:bodyPr>
          <a:lstStyle/>
          <a:p>
            <a:r>
              <a:rPr lang="en-US" sz="2800"/>
              <a:t>These pages and MORE are in the </a:t>
            </a:r>
            <a:r>
              <a:rPr lang="en-US" sz="2800">
                <a:hlinkClick r:id="rId3"/>
              </a:rPr>
              <a:t>Playground</a:t>
            </a:r>
            <a:endParaRPr lang="en-US" sz="2800"/>
          </a:p>
        </p:txBody>
      </p:sp>
    </p:spTree>
    <p:extLst>
      <p:ext uri="{BB962C8B-B14F-4D97-AF65-F5344CB8AC3E}">
        <p14:creationId xmlns:p14="http://schemas.microsoft.com/office/powerpoint/2010/main" val="36792694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Tree Stump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801766" y="1581330"/>
            <a:ext cx="1254468" cy="1254468"/>
          </a:xfrm>
          <a:prstGeom prst="rect">
            <a:avLst/>
          </a:prstGeom>
          <a:effectLst/>
        </p:spPr>
      </p:pic>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CHANGE LOG</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8958556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
        <p:nvSpPr>
          <p:cNvPr id="4" name="TextBox 3">
            <a:extLst>
              <a:ext uri="{FF2B5EF4-FFF2-40B4-BE49-F238E27FC236}">
                <a16:creationId xmlns:a16="http://schemas.microsoft.com/office/drawing/2014/main" id="{DF544EFB-E09D-7E2C-E2E4-3BE5C460DDA8}"/>
              </a:ext>
            </a:extLst>
          </p:cNvPr>
          <p:cNvSpPr txBox="1"/>
          <p:nvPr/>
        </p:nvSpPr>
        <p:spPr>
          <a:xfrm>
            <a:off x="593920" y="712302"/>
            <a:ext cx="5670159" cy="2954655"/>
          </a:xfrm>
          <a:prstGeom prst="rect">
            <a:avLst/>
          </a:prstGeom>
          <a:noFill/>
        </p:spPr>
        <p:txBody>
          <a:bodyPr wrap="square" rtlCol="0">
            <a:spAutoFit/>
          </a:bodyPr>
          <a:lstStyle/>
          <a:p>
            <a:r>
              <a:rPr lang="en-US"/>
              <a:t>10/07/2024</a:t>
            </a:r>
          </a:p>
          <a:p>
            <a:pPr marL="171450" indent="-171450">
              <a:buFont typeface="Arial" panose="020B0604020202020204" pitchFamily="34" charset="0"/>
              <a:buChar char="•"/>
            </a:pPr>
            <a:r>
              <a:rPr lang="en-US" sz="1200"/>
              <a:t>Added Lesson Builder template pages</a:t>
            </a:r>
          </a:p>
          <a:p>
            <a:pPr marL="171450" indent="-171450">
              <a:buFont typeface="Arial" panose="020B0604020202020204" pitchFamily="34" charset="0"/>
              <a:buChar char="•"/>
            </a:pPr>
            <a:r>
              <a:rPr lang="en-US" sz="1200"/>
              <a:t>Added Lesson builder feature box slide 106</a:t>
            </a:r>
          </a:p>
          <a:p>
            <a:pPr marL="285750" indent="-285750">
              <a:buFontTx/>
              <a:buChar char="-"/>
            </a:pPr>
            <a:endParaRPr lang="en-US"/>
          </a:p>
          <a:p>
            <a:r>
              <a:rPr lang="en-US"/>
              <a:t>07/24/2024</a:t>
            </a:r>
            <a:endParaRPr lang="en-US" sz="1800"/>
          </a:p>
          <a:p>
            <a:pPr marL="171450" indent="-171450">
              <a:buFont typeface="Arial" panose="020B0604020202020204" pitchFamily="34" charset="0"/>
              <a:buChar char="•"/>
            </a:pPr>
            <a:r>
              <a:rPr lang="en-US" sz="1200"/>
              <a:t>Created double-page spread for Lesson Mockup; moved single page mockup to “Alternates” section</a:t>
            </a:r>
          </a:p>
          <a:p>
            <a:endParaRPr lang="en-US"/>
          </a:p>
          <a:p>
            <a:r>
              <a:rPr lang="en-US"/>
              <a:t>07/09/2024</a:t>
            </a:r>
            <a:endParaRPr lang="en-US" sz="1200"/>
          </a:p>
          <a:p>
            <a:pPr marL="171450" indent="-171450">
              <a:buFont typeface="Arial" panose="020B0604020202020204" pitchFamily="34" charset="0"/>
              <a:buChar char="•"/>
            </a:pPr>
            <a:r>
              <a:rPr lang="en-US" sz="1200"/>
              <a:t>Created “Alternates” section</a:t>
            </a:r>
          </a:p>
          <a:p>
            <a:pPr marL="171450" indent="-171450">
              <a:buFont typeface="Arial" panose="020B0604020202020204" pitchFamily="34" charset="0"/>
              <a:buChar char="•"/>
            </a:pPr>
            <a:r>
              <a:rPr lang="en-US" sz="1200"/>
              <a:t>Created Indoor versions of Virtual Environment pages</a:t>
            </a:r>
          </a:p>
          <a:p>
            <a:pPr marL="171450" indent="-171450">
              <a:buFont typeface="Arial" panose="020B0604020202020204" pitchFamily="34" charset="0"/>
              <a:buChar char="•"/>
            </a:pPr>
            <a:r>
              <a:rPr lang="en-US" sz="1200"/>
              <a:t>Moved duplicate Case Study pages to “Old” section</a:t>
            </a:r>
          </a:p>
          <a:p>
            <a:pPr marL="171450" indent="-171450">
              <a:buFont typeface="Arial" panose="020B0604020202020204" pitchFamily="34" charset="0"/>
              <a:buChar char="•"/>
            </a:pPr>
            <a:r>
              <a:rPr lang="en-US" sz="1200"/>
              <a:t>Individual page edits below:</a:t>
            </a:r>
          </a:p>
        </p:txBody>
      </p:sp>
      <p:graphicFrame>
        <p:nvGraphicFramePr>
          <p:cNvPr id="5" name="Table 4">
            <a:extLst>
              <a:ext uri="{FF2B5EF4-FFF2-40B4-BE49-F238E27FC236}">
                <a16:creationId xmlns:a16="http://schemas.microsoft.com/office/drawing/2014/main" id="{4A3A0394-BFCA-7D74-E601-D401FBBB1BF8}"/>
              </a:ext>
            </a:extLst>
          </p:cNvPr>
          <p:cNvGraphicFramePr>
            <a:graphicFrameLocks noGrp="1"/>
          </p:cNvGraphicFramePr>
          <p:nvPr>
            <p:extLst>
              <p:ext uri="{D42A27DB-BD31-4B8C-83A1-F6EECF244321}">
                <p14:modId xmlns:p14="http://schemas.microsoft.com/office/powerpoint/2010/main" val="4158035885"/>
              </p:ext>
            </p:extLst>
          </p:nvPr>
        </p:nvGraphicFramePr>
        <p:xfrm>
          <a:off x="593920" y="3732555"/>
          <a:ext cx="5670159" cy="4617720"/>
        </p:xfrm>
        <a:graphic>
          <a:graphicData uri="http://schemas.openxmlformats.org/drawingml/2006/table">
            <a:tbl>
              <a:tblPr firstRow="1" bandRow="1">
                <a:tableStyleId>{5C22544A-7EE6-4342-B048-85BDC9FD1C3A}</a:tableStyleId>
              </a:tblPr>
              <a:tblGrid>
                <a:gridCol w="464859">
                  <a:extLst>
                    <a:ext uri="{9D8B030D-6E8A-4147-A177-3AD203B41FA5}">
                      <a16:colId xmlns:a16="http://schemas.microsoft.com/office/drawing/2014/main" val="312239768"/>
                    </a:ext>
                  </a:extLst>
                </a:gridCol>
                <a:gridCol w="1576054">
                  <a:extLst>
                    <a:ext uri="{9D8B030D-6E8A-4147-A177-3AD203B41FA5}">
                      <a16:colId xmlns:a16="http://schemas.microsoft.com/office/drawing/2014/main" val="3892417625"/>
                    </a:ext>
                  </a:extLst>
                </a:gridCol>
                <a:gridCol w="3629246">
                  <a:extLst>
                    <a:ext uri="{9D8B030D-6E8A-4147-A177-3AD203B41FA5}">
                      <a16:colId xmlns:a16="http://schemas.microsoft.com/office/drawing/2014/main" val="2834280998"/>
                    </a:ext>
                  </a:extLst>
                </a:gridCol>
              </a:tblGrid>
              <a:tr h="0">
                <a:tc>
                  <a:txBody>
                    <a:bodyPr/>
                    <a:lstStyle/>
                    <a:p>
                      <a:r>
                        <a:rPr lang="en-US" sz="1100"/>
                        <a:t>Slide</a:t>
                      </a:r>
                    </a:p>
                  </a:txBody>
                  <a:tcPr/>
                </a:tc>
                <a:tc>
                  <a:txBody>
                    <a:bodyPr/>
                    <a:lstStyle/>
                    <a:p>
                      <a:r>
                        <a:rPr lang="en-US" sz="1100"/>
                        <a:t>Title</a:t>
                      </a:r>
                    </a:p>
                  </a:txBody>
                  <a:tcPr/>
                </a:tc>
                <a:tc>
                  <a:txBody>
                    <a:bodyPr/>
                    <a:lstStyle/>
                    <a:p>
                      <a:r>
                        <a:rPr lang="en-US" sz="1100"/>
                        <a:t>Description</a:t>
                      </a:r>
                    </a:p>
                  </a:txBody>
                  <a:tcPr/>
                </a:tc>
                <a:extLst>
                  <a:ext uri="{0D108BD9-81ED-4DB2-BD59-A6C34878D82A}">
                    <a16:rowId xmlns:a16="http://schemas.microsoft.com/office/drawing/2014/main" val="2845116204"/>
                  </a:ext>
                </a:extLst>
              </a:tr>
              <a:tr h="0">
                <a:tc>
                  <a:txBody>
                    <a:bodyPr/>
                    <a:lstStyle/>
                    <a:p>
                      <a:pPr algn="ctr"/>
                      <a:r>
                        <a:rPr lang="en-US"/>
                        <a:t>02</a:t>
                      </a:r>
                    </a:p>
                  </a:txBody>
                  <a:tcPr/>
                </a:tc>
                <a:tc>
                  <a:txBody>
                    <a:bodyPr/>
                    <a:lstStyle/>
                    <a:p>
                      <a:r>
                        <a:rPr lang="en-US" sz="1000"/>
                        <a:t>Contents</a:t>
                      </a:r>
                    </a:p>
                  </a:txBody>
                  <a:tcPr anchor="ctr"/>
                </a:tc>
                <a:tc>
                  <a:txBody>
                    <a:bodyPr/>
                    <a:lstStyle/>
                    <a:p>
                      <a:r>
                        <a:rPr lang="en-US" sz="1000"/>
                        <a:t>Updated items &amp; page numbers, ADDED LINKS</a:t>
                      </a:r>
                    </a:p>
                  </a:txBody>
                  <a:tcPr anchor="ctr"/>
                </a:tc>
                <a:extLst>
                  <a:ext uri="{0D108BD9-81ED-4DB2-BD59-A6C34878D82A}">
                    <a16:rowId xmlns:a16="http://schemas.microsoft.com/office/drawing/2014/main" val="2014676338"/>
                  </a:ext>
                </a:extLst>
              </a:tr>
              <a:tr h="0">
                <a:tc>
                  <a:txBody>
                    <a:bodyPr/>
                    <a:lstStyle/>
                    <a:p>
                      <a:pPr algn="ctr"/>
                      <a:r>
                        <a:rPr lang="en-US"/>
                        <a:t>08</a:t>
                      </a:r>
                    </a:p>
                  </a:txBody>
                  <a:tcPr/>
                </a:tc>
                <a:tc>
                  <a:txBody>
                    <a:bodyPr/>
                    <a:lstStyle/>
                    <a:p>
                      <a:r>
                        <a:rPr lang="en-US" sz="1000"/>
                        <a:t>Simulator Foundation</a:t>
                      </a:r>
                    </a:p>
                  </a:txBody>
                  <a:tcPr anchor="ctr"/>
                </a:tc>
                <a:tc>
                  <a:txBody>
                    <a:bodyPr/>
                    <a:lstStyle/>
                    <a:p>
                      <a:r>
                        <a:rPr lang="en-US" sz="1000"/>
                        <a:t>Simplified formatting; moved extra boxes to “Alternates” section</a:t>
                      </a:r>
                    </a:p>
                  </a:txBody>
                  <a:tcPr anchor="ctr"/>
                </a:tc>
                <a:extLst>
                  <a:ext uri="{0D108BD9-81ED-4DB2-BD59-A6C34878D82A}">
                    <a16:rowId xmlns:a16="http://schemas.microsoft.com/office/drawing/2014/main" val="499708869"/>
                  </a:ext>
                </a:extLst>
              </a:tr>
              <a:tr h="0">
                <a:tc>
                  <a:txBody>
                    <a:bodyPr/>
                    <a:lstStyle/>
                    <a:p>
                      <a:pPr algn="ctr"/>
                      <a:r>
                        <a:rPr lang="en-US"/>
                        <a:t>32</a:t>
                      </a:r>
                    </a:p>
                  </a:txBody>
                  <a:tcPr/>
                </a:tc>
                <a:tc>
                  <a:txBody>
                    <a:bodyPr/>
                    <a:lstStyle/>
                    <a:p>
                      <a:r>
                        <a:rPr lang="en-US" sz="1000"/>
                        <a:t>Multi-User Training</a:t>
                      </a:r>
                    </a:p>
                  </a:txBody>
                  <a:tcPr anchor="ctr"/>
                </a:tc>
                <a:tc>
                  <a:txBody>
                    <a:bodyPr/>
                    <a:lstStyle/>
                    <a:p>
                      <a:r>
                        <a:rPr lang="en-US" sz="1000"/>
                        <a:t>Added a callout note re: yearly support at the bottom</a:t>
                      </a:r>
                    </a:p>
                  </a:txBody>
                  <a:tcPr anchor="ctr"/>
                </a:tc>
                <a:extLst>
                  <a:ext uri="{0D108BD9-81ED-4DB2-BD59-A6C34878D82A}">
                    <a16:rowId xmlns:a16="http://schemas.microsoft.com/office/drawing/2014/main" val="3802715629"/>
                  </a:ext>
                </a:extLst>
              </a:tr>
              <a:tr h="0">
                <a:tc>
                  <a:txBody>
                    <a:bodyPr/>
                    <a:lstStyle/>
                    <a:p>
                      <a:pPr algn="ctr"/>
                      <a:r>
                        <a:rPr lang="en-US"/>
                        <a:t>40</a:t>
                      </a:r>
                    </a:p>
                  </a:txBody>
                  <a:tcPr/>
                </a:tc>
                <a:tc>
                  <a:txBody>
                    <a:bodyPr/>
                    <a:lstStyle/>
                    <a:p>
                      <a:r>
                        <a:rPr lang="en-US" sz="1000"/>
                        <a:t>Lesson Definition</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065133745"/>
                  </a:ext>
                </a:extLst>
              </a:tr>
              <a:tr h="0">
                <a:tc>
                  <a:txBody>
                    <a:bodyPr/>
                    <a:lstStyle/>
                    <a:p>
                      <a:pPr algn="ctr"/>
                      <a:r>
                        <a:rPr lang="en-US"/>
                        <a:t>41</a:t>
                      </a:r>
                    </a:p>
                  </a:txBody>
                  <a:tcPr/>
                </a:tc>
                <a:tc>
                  <a:txBody>
                    <a:bodyPr/>
                    <a:lstStyle/>
                    <a:p>
                      <a:r>
                        <a:rPr lang="en-US" sz="1000"/>
                        <a:t>Lesson List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870513988"/>
                  </a:ext>
                </a:extLst>
              </a:tr>
              <a:tr h="0">
                <a:tc>
                  <a:txBody>
                    <a:bodyPr/>
                    <a:lstStyle/>
                    <a:p>
                      <a:pPr algn="ctr"/>
                      <a:r>
                        <a:rPr lang="en-US"/>
                        <a:t>42</a:t>
                      </a:r>
                    </a:p>
                  </a:txBody>
                  <a:tcPr/>
                </a:tc>
                <a:tc>
                  <a:txBody>
                    <a:bodyPr/>
                    <a:lstStyle/>
                    <a:p>
                      <a:r>
                        <a:rPr lang="en-US" sz="1000"/>
                        <a:t>Lesson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4151259680"/>
                  </a:ext>
                </a:extLst>
              </a:tr>
              <a:tr h="0">
                <a:tc>
                  <a:txBody>
                    <a:bodyPr/>
                    <a:lstStyle/>
                    <a:p>
                      <a:pPr algn="ctr"/>
                      <a:r>
                        <a:rPr lang="en-US"/>
                        <a:t>43</a:t>
                      </a:r>
                    </a:p>
                  </a:txBody>
                  <a:tcPr/>
                </a:tc>
                <a:tc>
                  <a:txBody>
                    <a:bodyPr/>
                    <a:lstStyle/>
                    <a:p>
                      <a:r>
                        <a:rPr lang="en-US" sz="1000"/>
                        <a:t>Lesson Example cont’d</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template; moved old version to “Old” section</a:t>
                      </a:r>
                    </a:p>
                  </a:txBody>
                  <a:tcPr anchor="ctr"/>
                </a:tc>
                <a:extLst>
                  <a:ext uri="{0D108BD9-81ED-4DB2-BD59-A6C34878D82A}">
                    <a16:rowId xmlns:a16="http://schemas.microsoft.com/office/drawing/2014/main" val="3699805997"/>
                  </a:ext>
                </a:extLst>
              </a:tr>
              <a:tr h="0">
                <a:tc>
                  <a:txBody>
                    <a:bodyPr/>
                    <a:lstStyle/>
                    <a:p>
                      <a:pPr algn="ctr"/>
                      <a:r>
                        <a:rPr lang="en-US"/>
                        <a:t>50</a:t>
                      </a:r>
                    </a:p>
                  </a:txBody>
                  <a:tcPr/>
                </a:tc>
                <a:tc>
                  <a:txBody>
                    <a:bodyPr/>
                    <a:lstStyle/>
                    <a:p>
                      <a:r>
                        <a:rPr lang="en-US" sz="1000"/>
                        <a:t>Simulator ROI</a:t>
                      </a:r>
                    </a:p>
                  </a:txBody>
                  <a:tcPr anchor="ctr"/>
                </a:tc>
                <a:tc>
                  <a:txBody>
                    <a:bodyPr/>
                    <a:lstStyle/>
                    <a:p>
                      <a:r>
                        <a:rPr lang="en-US" sz="1000"/>
                        <a:t>Updated slide title</a:t>
                      </a:r>
                    </a:p>
                  </a:txBody>
                  <a:tcPr anchor="ctr"/>
                </a:tc>
                <a:extLst>
                  <a:ext uri="{0D108BD9-81ED-4DB2-BD59-A6C34878D82A}">
                    <a16:rowId xmlns:a16="http://schemas.microsoft.com/office/drawing/2014/main" val="1360197001"/>
                  </a:ext>
                </a:extLst>
              </a:tr>
              <a:tr h="0">
                <a:tc>
                  <a:txBody>
                    <a:bodyPr/>
                    <a:lstStyle/>
                    <a:p>
                      <a:pPr algn="ctr"/>
                      <a:r>
                        <a:rPr lang="en-US"/>
                        <a:t>55</a:t>
                      </a:r>
                    </a:p>
                  </a:txBody>
                  <a:tcPr/>
                </a:tc>
                <a:tc>
                  <a:txBody>
                    <a:bodyPr/>
                    <a:lstStyle/>
                    <a:p>
                      <a:r>
                        <a:rPr lang="en-US" sz="1000"/>
                        <a:t>Project Example: Schedule Management</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1960255836"/>
                  </a:ext>
                </a:extLst>
              </a:tr>
              <a:tr h="0">
                <a:tc>
                  <a:txBody>
                    <a:bodyPr/>
                    <a:lstStyle/>
                    <a:p>
                      <a:pPr algn="ctr"/>
                      <a:r>
                        <a:rPr lang="en-US"/>
                        <a:t>56</a:t>
                      </a:r>
                    </a:p>
                  </a:txBody>
                  <a:tcPr/>
                </a:tc>
                <a:tc>
                  <a:txBody>
                    <a:bodyPr/>
                    <a:lstStyle/>
                    <a:p>
                      <a:r>
                        <a:rPr lang="en-US" sz="1000"/>
                        <a:t>Project Example: Milestone Tracking</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7875060"/>
                  </a:ext>
                </a:extLst>
              </a:tr>
              <a:tr h="0">
                <a:tc>
                  <a:txBody>
                    <a:bodyPr/>
                    <a:lstStyle/>
                    <a:p>
                      <a:pPr algn="ctr"/>
                      <a:r>
                        <a:rPr lang="en-US"/>
                        <a:t>73</a:t>
                      </a:r>
                    </a:p>
                  </a:txBody>
                  <a:tcPr/>
                </a:tc>
                <a:tc>
                  <a:txBody>
                    <a:bodyPr/>
                    <a:lstStyle/>
                    <a:p>
                      <a:r>
                        <a:rPr lang="en-US" sz="1000"/>
                        <a:t>Somero Enterprises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190956046"/>
                  </a:ext>
                </a:extLst>
              </a:tr>
              <a:tr h="0">
                <a:tc>
                  <a:txBody>
                    <a:bodyPr/>
                    <a:lstStyle/>
                    <a:p>
                      <a:pPr algn="ctr"/>
                      <a:r>
                        <a:rPr lang="en-US"/>
                        <a:t>74</a:t>
                      </a:r>
                    </a:p>
                  </a:txBody>
                  <a:tcPr/>
                </a:tc>
                <a:tc>
                  <a:txBody>
                    <a:bodyPr/>
                    <a:lstStyle/>
                    <a:p>
                      <a:r>
                        <a:rPr lang="en-US" sz="1000"/>
                        <a:t>Trumpf Inc</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3647100094"/>
                  </a:ext>
                </a:extLst>
              </a:tr>
              <a:tr h="0">
                <a:tc>
                  <a:txBody>
                    <a:bodyPr/>
                    <a:lstStyle/>
                    <a:p>
                      <a:pPr algn="ctr"/>
                      <a:r>
                        <a:rPr lang="en-US"/>
                        <a:t>79</a:t>
                      </a:r>
                    </a:p>
                  </a:txBody>
                  <a:tcPr/>
                </a:tc>
                <a:tc>
                  <a:txBody>
                    <a:bodyPr/>
                    <a:lstStyle/>
                    <a:p>
                      <a:r>
                        <a:rPr lang="en-US" sz="1000"/>
                        <a:t>JLG Industries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9891138"/>
                  </a:ext>
                </a:extLst>
              </a:tr>
              <a:tr h="0">
                <a:tc>
                  <a:txBody>
                    <a:bodyPr/>
                    <a:lstStyle/>
                    <a:p>
                      <a:endParaRPr lang="en-US"/>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956610216"/>
                  </a:ext>
                </a:extLst>
              </a:tr>
            </a:tbl>
          </a:graphicData>
        </a:graphic>
      </p:graphicFrame>
    </p:spTree>
    <p:extLst>
      <p:ext uri="{BB962C8B-B14F-4D97-AF65-F5344CB8AC3E}">
        <p14:creationId xmlns:p14="http://schemas.microsoft.com/office/powerpoint/2010/main" val="36797800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5781554"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 Foundation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Extras</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 name="multi-user comms">
            <a:extLst>
              <a:ext uri="{FF2B5EF4-FFF2-40B4-BE49-F238E27FC236}">
                <a16:creationId xmlns:a16="http://schemas.microsoft.com/office/drawing/2014/main" id="{A0CA8B2D-8527-7A9E-078A-78D71974FD74}"/>
              </a:ext>
            </a:extLst>
          </p:cNvPr>
          <p:cNvGrpSpPr/>
          <p:nvPr/>
        </p:nvGrpSpPr>
        <p:grpSpPr>
          <a:xfrm>
            <a:off x="4572683" y="6562177"/>
            <a:ext cx="1828800" cy="1828800"/>
            <a:chOff x="2511235" y="6568730"/>
            <a:chExt cx="1828800" cy="1828800"/>
          </a:xfrm>
        </p:grpSpPr>
        <p:sp>
          <p:nvSpPr>
            <p:cNvPr id="9" name="multi-user comm text">
              <a:extLst>
                <a:ext uri="{FF2B5EF4-FFF2-40B4-BE49-F238E27FC236}">
                  <a16:creationId xmlns:a16="http://schemas.microsoft.com/office/drawing/2014/main" id="{D72D557A-ADB6-2992-09F8-1C143870680E}"/>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COMMS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Reach-back capability for field technicians to work with home-office subject matter experts.</a:t>
              </a:r>
            </a:p>
          </p:txBody>
        </p:sp>
        <p:pic>
          <p:nvPicPr>
            <p:cNvPr id="12" name="multi-user comm icon" descr="Users outline">
              <a:extLst>
                <a:ext uri="{FF2B5EF4-FFF2-40B4-BE49-F238E27FC236}">
                  <a16:creationId xmlns:a16="http://schemas.microsoft.com/office/drawing/2014/main" id="{7E167998-3F31-2952-00E5-6DDE3B9DAAE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3" name="multi-user training">
            <a:extLst>
              <a:ext uri="{FF2B5EF4-FFF2-40B4-BE49-F238E27FC236}">
                <a16:creationId xmlns:a16="http://schemas.microsoft.com/office/drawing/2014/main" id="{49A71933-8464-D768-BBE2-B57B67CA4DDE}"/>
              </a:ext>
            </a:extLst>
          </p:cNvPr>
          <p:cNvGrpSpPr/>
          <p:nvPr/>
        </p:nvGrpSpPr>
        <p:grpSpPr>
          <a:xfrm>
            <a:off x="2443762" y="6568643"/>
            <a:ext cx="1828800" cy="1828800"/>
            <a:chOff x="2511235" y="6568730"/>
            <a:chExt cx="1828800" cy="1828800"/>
          </a:xfrm>
        </p:grpSpPr>
        <p:sp>
          <p:nvSpPr>
            <p:cNvPr id="6" name="multi-user training text">
              <a:extLst>
                <a:ext uri="{FF2B5EF4-FFF2-40B4-BE49-F238E27FC236}">
                  <a16:creationId xmlns:a16="http://schemas.microsoft.com/office/drawing/2014/main" id="{2FCB3D6B-D29B-D339-887C-384AA3AE06B2}"/>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Multiple users sharing a virtual environment fosters collaboration and real-time interaction. </a:t>
              </a:r>
            </a:p>
          </p:txBody>
        </p:sp>
        <p:pic>
          <p:nvPicPr>
            <p:cNvPr id="7" name="multi-user training icon" descr="Users outline">
              <a:extLst>
                <a:ext uri="{FF2B5EF4-FFF2-40B4-BE49-F238E27FC236}">
                  <a16:creationId xmlns:a16="http://schemas.microsoft.com/office/drawing/2014/main" id="{96891A59-63B5-18AA-4633-4253A1E2A5A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65" name="system integration">
            <a:extLst>
              <a:ext uri="{FF2B5EF4-FFF2-40B4-BE49-F238E27FC236}">
                <a16:creationId xmlns:a16="http://schemas.microsoft.com/office/drawing/2014/main" id="{7B34AC5F-A544-7EC6-CECA-10B8BF3C66B3}"/>
              </a:ext>
            </a:extLst>
          </p:cNvPr>
          <p:cNvGrpSpPr/>
          <p:nvPr/>
        </p:nvGrpSpPr>
        <p:grpSpPr>
          <a:xfrm>
            <a:off x="4585381" y="4491270"/>
            <a:ext cx="1828800" cy="1828800"/>
            <a:chOff x="4565663" y="6568730"/>
            <a:chExt cx="1828800" cy="1828800"/>
          </a:xfrm>
        </p:grpSpPr>
        <p:sp>
          <p:nvSpPr>
            <p:cNvPr id="68" name="system integration text">
              <a:extLst>
                <a:ext uri="{FF2B5EF4-FFF2-40B4-BE49-F238E27FC236}">
                  <a16:creationId xmlns:a16="http://schemas.microsoft.com/office/drawing/2014/main" id="{A1CF98D7-311A-808D-3DEA-B7E30A68AEDE}"/>
                </a:ext>
              </a:extLst>
            </p:cNvPr>
            <p:cNvSpPr>
              <a:spLocks/>
            </p:cNvSpPr>
            <p:nvPr/>
          </p:nvSpPr>
          <p:spPr>
            <a:xfrm>
              <a:off x="4565663"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System Integration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Combine CRM system connectivity with the introduction of telepresence capabilities.</a:t>
              </a:r>
            </a:p>
          </p:txBody>
        </p:sp>
        <p:pic>
          <p:nvPicPr>
            <p:cNvPr id="69" name="system integration icon" descr="Graduation cap outline">
              <a:extLst>
                <a:ext uri="{FF2B5EF4-FFF2-40B4-BE49-F238E27FC236}">
                  <a16:creationId xmlns:a16="http://schemas.microsoft.com/office/drawing/2014/main" id="{851D4758-72F3-5233-AFCF-53975B8C86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72622" y="6626969"/>
              <a:ext cx="779953" cy="779953"/>
            </a:xfrm>
            <a:prstGeom prst="rect">
              <a:avLst/>
            </a:prstGeom>
          </p:spPr>
        </p:pic>
      </p:grpSp>
      <p:grpSp>
        <p:nvGrpSpPr>
          <p:cNvPr id="77" name="New Box Needs Name">
            <a:extLst>
              <a:ext uri="{FF2B5EF4-FFF2-40B4-BE49-F238E27FC236}">
                <a16:creationId xmlns:a16="http://schemas.microsoft.com/office/drawing/2014/main" id="{F675E77C-FC20-0634-E432-E4B72E18C37E}"/>
              </a:ext>
            </a:extLst>
          </p:cNvPr>
          <p:cNvGrpSpPr/>
          <p:nvPr/>
        </p:nvGrpSpPr>
        <p:grpSpPr>
          <a:xfrm>
            <a:off x="434922" y="6572744"/>
            <a:ext cx="1828800" cy="1828800"/>
            <a:chOff x="450182" y="2467252"/>
            <a:chExt cx="1828800" cy="1828800"/>
          </a:xfrm>
        </p:grpSpPr>
        <p:sp>
          <p:nvSpPr>
            <p:cNvPr id="78" name="descriptive name text">
              <a:extLst>
                <a:ext uri="{FF2B5EF4-FFF2-40B4-BE49-F238E27FC236}">
                  <a16:creationId xmlns:a16="http://schemas.microsoft.com/office/drawing/2014/main" id="{8F0FA5B8-E3AC-663E-42F4-B5CAA064EEE5}"/>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Type New Title Here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Type new short description here. Right-click on icon and select Change Graphic &gt; From Icons.</a:t>
              </a:r>
            </a:p>
          </p:txBody>
        </p:sp>
        <p:pic>
          <p:nvPicPr>
            <p:cNvPr id="79" name="descriptive name icon" descr="Ghost outline">
              <a:extLst>
                <a:ext uri="{FF2B5EF4-FFF2-40B4-BE49-F238E27FC236}">
                  <a16:creationId xmlns:a16="http://schemas.microsoft.com/office/drawing/2014/main" id="{DBAD6405-E82B-3447-B32C-A2AA69BC037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24589" y="2533372"/>
              <a:ext cx="640080" cy="640080"/>
            </a:xfrm>
            <a:prstGeom prst="rect">
              <a:avLst/>
            </a:prstGeom>
          </p:spPr>
        </p:pic>
      </p:grpSp>
      <p:grpSp>
        <p:nvGrpSpPr>
          <p:cNvPr id="70" name="view annotation">
            <a:extLst>
              <a:ext uri="{FF2B5EF4-FFF2-40B4-BE49-F238E27FC236}">
                <a16:creationId xmlns:a16="http://schemas.microsoft.com/office/drawing/2014/main" id="{E86E39C6-F16B-2F87-DA82-7A14534CAD95}"/>
              </a:ext>
            </a:extLst>
          </p:cNvPr>
          <p:cNvGrpSpPr/>
          <p:nvPr/>
        </p:nvGrpSpPr>
        <p:grpSpPr>
          <a:xfrm>
            <a:off x="2473889" y="4531730"/>
            <a:ext cx="1828800" cy="1828800"/>
            <a:chOff x="450182" y="2467252"/>
            <a:chExt cx="1828800" cy="1828800"/>
          </a:xfrm>
        </p:grpSpPr>
        <p:sp>
          <p:nvSpPr>
            <p:cNvPr id="71" name="view annotation text">
              <a:extLst>
                <a:ext uri="{FF2B5EF4-FFF2-40B4-BE49-F238E27FC236}">
                  <a16:creationId xmlns:a16="http://schemas.microsoft.com/office/drawing/2014/main" id="{F73C59F3-2F51-F365-28C9-172B1CCF92A7}"/>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View Annotation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visual guidance during complex procedures in the heads-up display.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3" name="view annotation icon" descr="Eye outline">
              <a:extLst>
                <a:ext uri="{FF2B5EF4-FFF2-40B4-BE49-F238E27FC236}">
                  <a16:creationId xmlns:a16="http://schemas.microsoft.com/office/drawing/2014/main" id="{E32CF8E6-CA57-115A-A731-0C49E82C849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24589" y="2533372"/>
              <a:ext cx="640080" cy="640080"/>
            </a:xfrm>
            <a:prstGeom prst="rect">
              <a:avLst/>
            </a:prstGeom>
          </p:spPr>
        </p:pic>
      </p:grpSp>
      <p:grpSp>
        <p:nvGrpSpPr>
          <p:cNvPr id="74" name="Lesson builder">
            <a:extLst>
              <a:ext uri="{FF2B5EF4-FFF2-40B4-BE49-F238E27FC236}">
                <a16:creationId xmlns:a16="http://schemas.microsoft.com/office/drawing/2014/main" id="{3BB9E98E-3882-7138-711D-A04E038C8E3D}"/>
              </a:ext>
            </a:extLst>
          </p:cNvPr>
          <p:cNvGrpSpPr/>
          <p:nvPr/>
        </p:nvGrpSpPr>
        <p:grpSpPr>
          <a:xfrm>
            <a:off x="434922" y="4510754"/>
            <a:ext cx="1828800" cy="1828800"/>
            <a:chOff x="2511235" y="6568730"/>
            <a:chExt cx="1828800" cy="1828800"/>
          </a:xfrm>
        </p:grpSpPr>
        <p:sp>
          <p:nvSpPr>
            <p:cNvPr id="75" name="multi-user comm text">
              <a:extLst>
                <a:ext uri="{FF2B5EF4-FFF2-40B4-BE49-F238E27FC236}">
                  <a16:creationId xmlns:a16="http://schemas.microsoft.com/office/drawing/2014/main" id="{0F0C8B1F-0CA5-5744-E660-5EE8784C0DE3}"/>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LESSON BUILDER</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suite of tools that provides the ability to customize, add, and edit the simulator lessons.</a:t>
              </a:r>
            </a:p>
          </p:txBody>
        </p:sp>
        <p:pic>
          <p:nvPicPr>
            <p:cNvPr id="76" name="multi-user comm icon" descr="Blueprint outline">
              <a:extLst>
                <a:ext uri="{FF2B5EF4-FFF2-40B4-BE49-F238E27FC236}">
                  <a16:creationId xmlns:a16="http://schemas.microsoft.com/office/drawing/2014/main" id="{AFBCE94B-9FCD-4ED7-5878-78DE4B56661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96905"/>
              <a:ext cx="640080" cy="640080"/>
            </a:xfrm>
            <a:prstGeom prst="rect">
              <a:avLst/>
            </a:prstGeom>
          </p:spPr>
        </p:pic>
      </p:grpSp>
      <p:grpSp>
        <p:nvGrpSpPr>
          <p:cNvPr id="38" name="voice commands">
            <a:extLst>
              <a:ext uri="{FF2B5EF4-FFF2-40B4-BE49-F238E27FC236}">
                <a16:creationId xmlns:a16="http://schemas.microsoft.com/office/drawing/2014/main" id="{1A73CCEA-B2E4-EA82-5A6F-9AA1AC951C57}"/>
              </a:ext>
            </a:extLst>
          </p:cNvPr>
          <p:cNvGrpSpPr/>
          <p:nvPr/>
        </p:nvGrpSpPr>
        <p:grpSpPr>
          <a:xfrm>
            <a:off x="4585381" y="2469740"/>
            <a:ext cx="1828800" cy="1828800"/>
            <a:chOff x="456519" y="6568730"/>
            <a:chExt cx="1828800" cy="1828800"/>
          </a:xfrm>
        </p:grpSpPr>
        <p:sp>
          <p:nvSpPr>
            <p:cNvPr id="39" name="voice commands text">
              <a:extLst>
                <a:ext uri="{FF2B5EF4-FFF2-40B4-BE49-F238E27FC236}">
                  <a16:creationId xmlns:a16="http://schemas.microsoft.com/office/drawing/2014/main" id="{DD370E70-4C07-998F-038F-96524C5B1E66}"/>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VOICE COMMANDS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control the simulator with their voice using natural language.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0" name="voice commands icon">
              <a:extLst>
                <a:ext uri="{FF2B5EF4-FFF2-40B4-BE49-F238E27FC236}">
                  <a16:creationId xmlns:a16="http://schemas.microsoft.com/office/drawing/2014/main" id="{A1ABB527-F291-91E5-9A3A-3C375AF8D421}"/>
                </a:ext>
              </a:extLst>
            </p:cNvPr>
            <p:cNvPicPr>
              <a:picLocks noChangeAspect="1"/>
            </p:cNvPicPr>
            <p:nvPr/>
          </p:nvPicPr>
          <p:blipFill>
            <a:blip r:embed="rId7"/>
            <a:srcRect/>
            <a:stretch/>
          </p:blipFill>
          <p:spPr>
            <a:xfrm>
              <a:off x="681852" y="6725824"/>
              <a:ext cx="601187" cy="529487"/>
            </a:xfrm>
            <a:prstGeom prst="rect">
              <a:avLst/>
            </a:prstGeom>
          </p:spPr>
        </p:pic>
      </p:grpSp>
      <p:grpSp>
        <p:nvGrpSpPr>
          <p:cNvPr id="32" name="virtual environment">
            <a:extLst>
              <a:ext uri="{FF2B5EF4-FFF2-40B4-BE49-F238E27FC236}">
                <a16:creationId xmlns:a16="http://schemas.microsoft.com/office/drawing/2014/main" id="{B33D2B28-9506-5BE7-FC74-DCE69829859E}"/>
              </a:ext>
            </a:extLst>
          </p:cNvPr>
          <p:cNvGrpSpPr/>
          <p:nvPr/>
        </p:nvGrpSpPr>
        <p:grpSpPr>
          <a:xfrm>
            <a:off x="2512877" y="2462416"/>
            <a:ext cx="1828800" cy="1828800"/>
            <a:chOff x="457200" y="4500281"/>
            <a:chExt cx="1828800" cy="1828800"/>
          </a:xfrm>
        </p:grpSpPr>
        <p:sp>
          <p:nvSpPr>
            <p:cNvPr id="33" name="virtual environment text">
              <a:extLst>
                <a:ext uri="{FF2B5EF4-FFF2-40B4-BE49-F238E27FC236}">
                  <a16:creationId xmlns:a16="http://schemas.microsoft.com/office/drawing/2014/main" id="{8C4A11FF-DA0E-11B0-1159-1D9A7F0A04BD}"/>
                </a:ext>
              </a:extLst>
            </p:cNvPr>
            <p:cNvSpPr>
              <a:spLocks/>
            </p:cNvSpPr>
            <p:nvPr/>
          </p:nvSpPr>
          <p:spPr>
            <a:xfrm>
              <a:off x="457200" y="4500281"/>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ENVIRONMENT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Interior and exterior features provide context and boost the immersive experience.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4" name="virtual environment icon" descr="Forest scene outline">
              <a:extLst>
                <a:ext uri="{FF2B5EF4-FFF2-40B4-BE49-F238E27FC236}">
                  <a16:creationId xmlns:a16="http://schemas.microsoft.com/office/drawing/2014/main" id="{978A9C4A-E927-E6A7-8CCE-654FA64FF42A}"/>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62405" y="4575700"/>
              <a:ext cx="640080" cy="640080"/>
            </a:xfrm>
            <a:prstGeom prst="rect">
              <a:avLst/>
            </a:prstGeom>
          </p:spPr>
        </p:pic>
      </p:grpSp>
      <p:grpSp>
        <p:nvGrpSpPr>
          <p:cNvPr id="26" name="virtual equipment">
            <a:extLst>
              <a:ext uri="{FF2B5EF4-FFF2-40B4-BE49-F238E27FC236}">
                <a16:creationId xmlns:a16="http://schemas.microsoft.com/office/drawing/2014/main" id="{8AF78001-EB9C-9491-322A-6531FA8CCCEA}"/>
              </a:ext>
            </a:extLst>
          </p:cNvPr>
          <p:cNvGrpSpPr/>
          <p:nvPr/>
        </p:nvGrpSpPr>
        <p:grpSpPr>
          <a:xfrm>
            <a:off x="450470" y="2467165"/>
            <a:ext cx="1828800" cy="1828800"/>
            <a:chOff x="450182" y="2467252"/>
            <a:chExt cx="1828800" cy="1828800"/>
          </a:xfrm>
        </p:grpSpPr>
        <p:sp>
          <p:nvSpPr>
            <p:cNvPr id="11" name="virtual equipment text">
              <a:extLst>
                <a:ext uri="{FF2B5EF4-FFF2-40B4-BE49-F238E27FC236}">
                  <a16:creationId xmlns:a16="http://schemas.microsoft.com/office/drawing/2014/main" id="{228F409C-47DF-5283-A25C-849BFAC21F51}"/>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EQUIPMENT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5" name="virtual equipment icon" descr="Bulldozer outline">
              <a:extLst>
                <a:ext uri="{FF2B5EF4-FFF2-40B4-BE49-F238E27FC236}">
                  <a16:creationId xmlns:a16="http://schemas.microsoft.com/office/drawing/2014/main" id="{244B4C31-486A-EC03-9D60-7C68BA95801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24589" y="2533372"/>
              <a:ext cx="640080" cy="640080"/>
            </a:xfrm>
            <a:prstGeom prst="rect">
              <a:avLst/>
            </a:prstGeom>
          </p:spPr>
        </p:pic>
      </p:grpSp>
      <p:sp>
        <p:nvSpPr>
          <p:cNvPr id="81" name="NEW tag">
            <a:extLst>
              <a:ext uri="{FF2B5EF4-FFF2-40B4-BE49-F238E27FC236}">
                <a16:creationId xmlns:a16="http://schemas.microsoft.com/office/drawing/2014/main" id="{2663F829-5538-5B27-DFF3-286460E3DAD6}"/>
              </a:ext>
            </a:extLst>
          </p:cNvPr>
          <p:cNvSpPr/>
          <p:nvPr/>
        </p:nvSpPr>
        <p:spPr>
          <a:xfrm>
            <a:off x="-280040" y="6638864"/>
            <a:ext cx="925975" cy="84396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a:solidFill>
                  <a:schemeClr val="tx1"/>
                </a:solidFill>
              </a:rPr>
              <a:t>New</a:t>
            </a:r>
          </a:p>
        </p:txBody>
      </p:sp>
    </p:spTree>
    <p:extLst>
      <p:ext uri="{BB962C8B-B14F-4D97-AF65-F5344CB8AC3E}">
        <p14:creationId xmlns:p14="http://schemas.microsoft.com/office/powerpoint/2010/main" val="12951209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a:blip r:embed="rId2"/>
          <a:srcRect l="6552" r="6552"/>
          <a:stretch/>
        </p:blipFill>
        <p:spPr>
          <a:xfrm>
            <a:off x="0" y="1"/>
            <a:ext cx="6858000" cy="4438651"/>
          </a:xfrm>
        </p:spPr>
      </p:pic>
      <p:sp>
        <p:nvSpPr>
          <p:cNvPr id="7" name="HeaderGradient">
            <a:extLst>
              <a:ext uri="{FF2B5EF4-FFF2-40B4-BE49-F238E27FC236}">
                <a16:creationId xmlns:a16="http://schemas.microsoft.com/office/drawing/2014/main" id="{FD2DBD73-F4C7-F8BE-B9F2-777777A5774D}"/>
              </a:ext>
            </a:extLst>
          </p:cNvPr>
          <p:cNvSpPr/>
          <p:nvPr/>
        </p:nvSpPr>
        <p:spPr>
          <a:xfrm>
            <a:off x="0" y="1786918"/>
            <a:ext cx="6857999" cy="2651733"/>
          </a:xfrm>
          <a:prstGeom prst="rect">
            <a:avLst/>
          </a:prstGeom>
          <a:gradFill flip="none" rotWithShape="1">
            <a:gsLst>
              <a:gs pos="1000">
                <a:srgbClr val="3F3F3F"/>
              </a:gs>
              <a:gs pos="37000">
                <a:srgbClr val="3F3F3F">
                  <a:alpha val="61000"/>
                </a:srgbClr>
              </a:gs>
              <a:gs pos="61000">
                <a:srgbClr val="3F3F3F">
                  <a:alpha val="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3523100"/>
            <a:ext cx="4901609" cy="1152394"/>
          </a:xfrm>
        </p:spPr>
        <p:txBody>
          <a:bodyPr lIns="0" tIns="45720" rIns="0" bIns="45720" anchor="t"/>
          <a:lstStyle/>
          <a:p>
            <a:r>
              <a:rPr lang="en-US">
                <a:solidFill>
                  <a:schemeClr val="tx1"/>
                </a:solidFill>
                <a:latin typeface="Lato Black"/>
                <a:ea typeface="Lato Black"/>
                <a:cs typeface="Lato Black"/>
              </a:rPr>
              <a:t>Project</a:t>
            </a:r>
            <a:br>
              <a:rPr lang="en-US">
                <a:solidFill>
                  <a:schemeClr val="tx1"/>
                </a:solidFill>
                <a:latin typeface="Lato Black"/>
                <a:ea typeface="Lato Black"/>
                <a:cs typeface="Lato Black"/>
              </a:rPr>
            </a:br>
            <a:r>
              <a:rPr lang="en-US">
                <a:gradFill>
                  <a:gsLst>
                    <a:gs pos="34000">
                      <a:srgbClr val="FDD165"/>
                    </a:gs>
                    <a:gs pos="100000">
                      <a:srgbClr val="F6B104"/>
                    </a:gs>
                  </a:gsLst>
                  <a:lin ang="2700000" scaled="1"/>
                </a:gradFill>
                <a:latin typeface="Lato Black"/>
                <a:ea typeface="Lato Black"/>
                <a:cs typeface="Lato Black"/>
              </a:rPr>
              <a:t>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457200" y="6787103"/>
            <a:ext cx="5943600" cy="1921936"/>
          </a:xfrm>
          <a:prstGeom prst="rect">
            <a:avLst/>
          </a:prstGeom>
        </p:spPr>
        <p:txBody>
          <a:bodyPr wrap="square" lIns="0" rIns="0" anchor="t">
            <a:spAutoFit/>
          </a:bodyPr>
          <a:lstStyle/>
          <a:p>
            <a:pPr marL="0" marR="0" lvl="0" indent="0" algn="l" defTabSz="4572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30" normalizeH="0" baseline="0" noProof="0">
                <a:ln>
                  <a:noFill/>
                </a:ln>
                <a:solidFill>
                  <a:schemeClr val="accent3"/>
                </a:solidFill>
                <a:effectLst/>
                <a:uLnTx/>
                <a:uFillTx/>
                <a:latin typeface="Lato"/>
                <a:ea typeface="+mn-ea"/>
                <a:cs typeface="Calibri"/>
              </a:rPr>
              <a:t>ForgeFX Simulations</a:t>
            </a:r>
            <a:r>
              <a:rPr kumimoji="0" lang="id-ID" sz="1400" b="1" i="0" u="none" strike="noStrike" kern="1200" cap="none" spc="30" normalizeH="0" baseline="0" noProof="0">
                <a:ln>
                  <a:noFill/>
                </a:ln>
                <a:solidFill>
                  <a:prstClr val="white">
                    <a:lumMod val="65000"/>
                    <a:lumOff val="35000"/>
                  </a:prstClr>
                </a:solidFill>
                <a:effectLst/>
                <a:uLnTx/>
                <a:uFillTx/>
                <a:latin typeface="Lato"/>
                <a:ea typeface="+mn-ea"/>
                <a:cs typeface="Calibri"/>
              </a:rPr>
              <a:t> </a:t>
            </a:r>
            <a:r>
              <a:rPr lang="en-US" sz="1200" spc="30">
                <a:solidFill>
                  <a:prstClr val="white">
                    <a:lumMod val="65000"/>
                    <a:lumOff val="35000"/>
                  </a:prstClr>
                </a:solidFill>
                <a:latin typeface="Lato"/>
                <a:ea typeface="Calibri" panose="020F0502020204030204" pitchFamily="34" charset="0"/>
                <a:cs typeface="Calibri" panose="020F0502020204030204" pitchFamily="34" charset="0"/>
              </a:rPr>
              <a:t>pro</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poses to develop</a:t>
            </a:r>
            <a:r>
              <a:rPr lang="en-US" sz="1200">
                <a:solidFill>
                  <a:prstClr val="white">
                    <a:lumMod val="65000"/>
                    <a:lumOff val="35000"/>
                  </a:prstClr>
                </a:solidFill>
                <a:ea typeface="Calibri" panose="020F0502020204030204" pitchFamily="34" charset="0"/>
                <a:cs typeface="Calibri" panose="020F0502020204030204" pitchFamily="34" charset="0"/>
              </a:rPr>
              <a:t> </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the Pierce </a:t>
            </a:r>
            <a:r>
              <a:rPr lang="en-US" sz="1200">
                <a:solidFill>
                  <a:prstClr val="white">
                    <a:lumMod val="65000"/>
                    <a:lumOff val="35000"/>
                  </a:prstClr>
                </a:solidFill>
                <a:ea typeface="Calibri" panose="020F0502020204030204" pitchFamily="34" charset="0"/>
                <a:cs typeface="Calibri" panose="020F0502020204030204" pitchFamily="34" charset="0"/>
              </a:rPr>
              <a:t>Power Distribution Unit (PDU) Safety Qualification Virtual Reality Training</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Simulator. Leveraging state-of-the-art virtual reality (VR) technology and our proprietary ForgeSIM</a:t>
            </a:r>
            <a:r>
              <a:rPr lang="en-US" sz="1200" spc="-10">
                <a:latin typeface="Calibri"/>
                <a:ea typeface="Calibri"/>
                <a:cs typeface="Calibri"/>
              </a:rPr>
              <a:t>™</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framework, this simulator will provide a comprehensive, hands-on training experience that replicates the real-life safety procedures technicians must adhere to when working </a:t>
            </a:r>
            <a:r>
              <a:rPr lang="en-US" sz="1200">
                <a:solidFill>
                  <a:prstClr val="white">
                    <a:lumMod val="65000"/>
                    <a:lumOff val="35000"/>
                  </a:prstClr>
                </a:solidFill>
                <a:ea typeface="Calibri" panose="020F0502020204030204" pitchFamily="34" charset="0"/>
                <a:cs typeface="Calibri" panose="020F0502020204030204" pitchFamily="34" charset="0"/>
              </a:rPr>
              <a:t>on a PDU. This VR simulator will offer a safe environment for interactive learning, enhance technician proficiency through immersive experiences and repetitive practice, and ultimately improve performance and confidence in real-world scenarios.</a:t>
            </a:r>
          </a:p>
        </p:txBody>
      </p:sp>
      <p:sp>
        <p:nvSpPr>
          <p:cNvPr id="6" name="BodyText1">
            <a:extLst>
              <a:ext uri="{FF2B5EF4-FFF2-40B4-BE49-F238E27FC236}">
                <a16:creationId xmlns:a16="http://schemas.microsoft.com/office/drawing/2014/main" id="{C2580BB5-70AB-13BF-D57E-95B1FBE7DAF0}"/>
              </a:ext>
            </a:extLst>
          </p:cNvPr>
          <p:cNvSpPr/>
          <p:nvPr/>
        </p:nvSpPr>
        <p:spPr>
          <a:xfrm>
            <a:off x="457199" y="5065656"/>
            <a:ext cx="6111026" cy="1691104"/>
          </a:xfrm>
          <a:prstGeom prst="rect">
            <a:avLst/>
          </a:prstGeom>
        </p:spPr>
        <p:txBody>
          <a:bodyPr wrap="square" lIns="0" tIns="45720" rIns="0" bIns="45720" anchor="t">
            <a:spAutoFit/>
          </a:bodyPr>
          <a:lstStyle/>
          <a:p>
            <a:pPr>
              <a:lnSpc>
                <a:spcPts val="1800"/>
              </a:lnSpc>
              <a:defRPr/>
            </a:pPr>
            <a:r>
              <a:rPr kumimoji="0" lang="en-US" sz="1400" b="1" i="0" u="none" strike="noStrike" kern="1200" cap="none" spc="0" normalizeH="0" baseline="0" noProof="0">
                <a:ln>
                  <a:noFill/>
                </a:ln>
                <a:solidFill>
                  <a:schemeClr val="accent3"/>
                </a:solidFill>
                <a:effectLst/>
                <a:uLnTx/>
                <a:uFillTx/>
                <a:latin typeface="Lato" panose="020F0502020204030203" pitchFamily="34" charset="0"/>
                <a:ea typeface="Calibri"/>
                <a:cs typeface="Calibri"/>
              </a:rPr>
              <a:t>Pierce </a:t>
            </a:r>
            <a:r>
              <a:rPr lang="en-US" sz="1400" b="1">
                <a:solidFill>
                  <a:schemeClr val="accent3"/>
                </a:solidFill>
                <a:latin typeface="Lato" panose="020F0502020204030203" pitchFamily="34" charset="0"/>
                <a:ea typeface="Calibri"/>
                <a:cs typeface="Calibri"/>
              </a:rPr>
              <a:t>Manufacturing</a:t>
            </a:r>
            <a:r>
              <a:rPr lang="en-US" sz="1050" b="1">
                <a:solidFill>
                  <a:prstClr val="white">
                    <a:lumMod val="65000"/>
                    <a:lumOff val="35000"/>
                  </a:prstClr>
                </a:solidFill>
                <a:latin typeface="Calibri"/>
                <a:ea typeface="Calibri"/>
                <a:cs typeface="Calibri"/>
              </a:rPr>
              <a:t> </a:t>
            </a:r>
            <a:r>
              <a:rPr kumimoji="0" lang="en-US" sz="1200" b="0" i="0" u="none" strike="noStrike" kern="1200" cap="none" normalizeH="0" baseline="0" noProof="0">
                <a:ln>
                  <a:noFill/>
                </a:ln>
                <a:solidFill>
                  <a:prstClr val="white">
                    <a:lumMod val="65000"/>
                    <a:lumOff val="35000"/>
                  </a:prstClr>
                </a:solidFill>
                <a:effectLst/>
                <a:uLnTx/>
                <a:uFillTx/>
                <a:latin typeface="Calibri"/>
                <a:ea typeface="Calibri"/>
                <a:cs typeface="Calibri"/>
              </a:rPr>
              <a:t>stands at the forefront of innovation with its Volterra electric fire truck. </a:t>
            </a:r>
            <a:r>
              <a:rPr lang="en-US" sz="1200">
                <a:solidFill>
                  <a:prstClr val="white">
                    <a:lumMod val="65000"/>
                    <a:lumOff val="35000"/>
                  </a:prstClr>
                </a:solidFill>
                <a:latin typeface="Calibri"/>
                <a:ea typeface="Calibri"/>
                <a:cs typeface="Calibri"/>
              </a:rPr>
              <a:t>Due to the complexity of the electric vehicle, specialized maintenance and safety procedures are required to ensure operation integrity and to mitigate safety risk. The primary objective of this project is to eliminate the risk of electric shock and arc flashes during maintenance procedures through the implementation of a virtual training platform. This platform will empower technicians to refine their skills and adeptly address the specialized challenges inherent in servicing and maintaining the power distribution units of the electric vehicle. </a:t>
            </a:r>
          </a:p>
        </p:txBody>
      </p:sp>
      <p:sp>
        <p:nvSpPr>
          <p:cNvPr id="12" name="TextBox 11">
            <a:extLst>
              <a:ext uri="{FF2B5EF4-FFF2-40B4-BE49-F238E27FC236}">
                <a16:creationId xmlns:a16="http://schemas.microsoft.com/office/drawing/2014/main" id="{E82976F7-02B4-EE74-FC48-D1C182AE1C20}"/>
              </a:ext>
            </a:extLst>
          </p:cNvPr>
          <p:cNvSpPr txBox="1"/>
          <p:nvPr/>
        </p:nvSpPr>
        <p:spPr>
          <a:xfrm>
            <a:off x="457200" y="4611241"/>
            <a:ext cx="3486586" cy="369332"/>
          </a:xfrm>
          <a:prstGeom prst="rect">
            <a:avLst/>
          </a:prstGeom>
          <a:noFill/>
        </p:spPr>
        <p:txBody>
          <a:bodyPr wrap="square" lIns="0" rIns="0">
            <a:spAutoFit/>
          </a:bodyPr>
          <a:lstStyle/>
          <a:p>
            <a:pPr defTabSz="457200"/>
            <a:r>
              <a:rPr lang="en-US" sz="1800" cap="all">
                <a:latin typeface="Roboto Condensed" panose="02000000000000000000" pitchFamily="2" charset="0"/>
                <a:ea typeface="Roboto Condensed" panose="02000000000000000000" pitchFamily="2" charset="0"/>
              </a:rPr>
              <a:t>EXECUTIVE SUMMARY</a:t>
            </a:r>
          </a:p>
        </p:txBody>
      </p:sp>
      <p:sp>
        <p:nvSpPr>
          <p:cNvPr id="9" name="Adam Note">
            <a:extLst>
              <a:ext uri="{FF2B5EF4-FFF2-40B4-BE49-F238E27FC236}">
                <a16:creationId xmlns:a16="http://schemas.microsoft.com/office/drawing/2014/main" id="{0E87DD2D-BD29-43BC-268F-663CB2A7D534}"/>
              </a:ext>
            </a:extLst>
          </p:cNvPr>
          <p:cNvSpPr/>
          <p:nvPr/>
        </p:nvSpPr>
        <p:spPr>
          <a:xfrm>
            <a:off x="2200493" y="756433"/>
            <a:ext cx="2699167" cy="1384787"/>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100">
                <a:solidFill>
                  <a:schemeClr val="bg1"/>
                </a:solidFill>
                <a:latin typeface="Segoe Print" panose="02000600000000000000" pitchFamily="2" charset="0"/>
              </a:rPr>
              <a:t>This is an alternative format of the previous slide for wordier overviews. But they shouldn’t be more than 4-5 lines.</a:t>
            </a:r>
          </a:p>
        </p:txBody>
      </p:sp>
    </p:spTree>
    <p:extLst>
      <p:ext uri="{BB962C8B-B14F-4D97-AF65-F5344CB8AC3E}">
        <p14:creationId xmlns:p14="http://schemas.microsoft.com/office/powerpoint/2010/main" val="23670198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5129" r="2138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Mixed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
        <p:nvSpPr>
          <p:cNvPr id="12" name="Gen Note">
            <a:extLst>
              <a:ext uri="{FF2B5EF4-FFF2-40B4-BE49-F238E27FC236}">
                <a16:creationId xmlns:a16="http://schemas.microsoft.com/office/drawing/2014/main" id="{2B5EE408-1A59-170D-887A-48D5D5065F87}"/>
              </a:ext>
            </a:extLst>
          </p:cNvPr>
          <p:cNvSpPr/>
          <p:nvPr/>
        </p:nvSpPr>
        <p:spPr>
          <a:xfrm>
            <a:off x="-1750078" y="3622038"/>
            <a:ext cx="1603247" cy="198501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Virtual Reality version is </a:t>
            </a:r>
            <a:r>
              <a:rPr lang="en-US" sz="1000">
                <a:solidFill>
                  <a:srgbClr val="0070C0"/>
                </a:solidFill>
                <a:latin typeface="Segoe Print" panose="02000600000000000000" pitchFamily="2" charset="0"/>
                <a:hlinkClick r:id="rId6"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LMK if/when an AR version is needed, thx</a:t>
            </a: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36764053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industry.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Mixed</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355814983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36170" r="11264"/>
          <a:stretch/>
        </p:blipFill>
        <p:spPr>
          <a:xfrm>
            <a:off x="0" y="1"/>
            <a:ext cx="6858000" cy="6722076"/>
          </a:xfrm>
        </p:spPr>
      </p:pic>
      <p:sp>
        <p:nvSpPr>
          <p:cNvPr id="4" name="HeaderGradient">
            <a:extLst>
              <a:ext uri="{FF2B5EF4-FFF2-40B4-BE49-F238E27FC236}">
                <a16:creationId xmlns:a16="http://schemas.microsoft.com/office/drawing/2014/main" id="{CF09ED45-E029-7EF4-01B2-294A91E2BA81}"/>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82669815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l="2451" t="22487" r="3413" b="28352"/>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65000"/>
                </a:schemeClr>
              </a:gs>
              <a:gs pos="58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spc="3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GE HEALTHCARE</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suite of training simulators ForgeFX developed for GE Healthcare required replicating hundreds of intricate interactive components for each diagnostic imaging machine.</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80" r="80"/>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424485592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t="14881" b="35495"/>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27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98011695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41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Tools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80968" y="7385168"/>
            <a:ext cx="778134" cy="778134"/>
          </a:xfrm>
          <a:prstGeom prst="rect">
            <a:avLst/>
          </a:prstGeom>
        </p:spPr>
      </p:pic>
      <p:pic>
        <p:nvPicPr>
          <p:cNvPr id="12" name="Graphic 2" descr="Desk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928206" y="7251028"/>
            <a:ext cx="1001587" cy="1001587"/>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Tools</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Tree>
    <p:extLst>
      <p:ext uri="{BB962C8B-B14F-4D97-AF65-F5344CB8AC3E}">
        <p14:creationId xmlns:p14="http://schemas.microsoft.com/office/powerpoint/2010/main" val="423434538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a:blip r:embed="rId3"/>
          <a:srcRect l="1324" r="1324"/>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46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4"/>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Wh</a:t>
            </a:r>
            <a:r>
              <a:rPr lang="en-US"/>
              <a:t>ere box making becomes an art</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sz="1200" spc="-10"/>
              <a:t>The BoxSimPro simulator will feature a thoughtfully designed virtual environment replicating the real-world conditions in which the Europrogetti operates. This immersive 3D environment will give trainees a realistic and engaging training experience. Key features of the virtual environment include:</a:t>
            </a:r>
          </a:p>
          <a:p>
            <a:pPr lvl="1"/>
            <a:r>
              <a:rPr lang="en-US" sz="1200" b="1"/>
              <a:t>Setting: </a:t>
            </a:r>
            <a:r>
              <a:rPr lang="en-US" sz="1200"/>
              <a:t>The simulator will recreate a warehouse setting where box manufacturing typically occurs. This could include elements such as a workbench and fabrication s</a:t>
            </a:r>
            <a:r>
              <a:rPr lang="en-US"/>
              <a:t>upply cabinets</a:t>
            </a:r>
            <a:r>
              <a:rPr lang="en-US" sz="1200"/>
              <a:t>, creating a relatable simulator experience.</a:t>
            </a:r>
          </a:p>
          <a:p>
            <a:pPr lvl="1"/>
            <a:r>
              <a:rPr lang="en-US" b="1"/>
              <a:t>Workflow Directional Props</a:t>
            </a:r>
            <a:r>
              <a:rPr lang="en-US" sz="1200" b="1"/>
              <a:t>:</a:t>
            </a:r>
            <a:r>
              <a:rPr lang="en-US" sz="1200"/>
              <a:t> While </a:t>
            </a:r>
            <a:r>
              <a:rPr lang="en-US"/>
              <a:t>BoxSimPro</a:t>
            </a:r>
            <a:r>
              <a:rPr lang="en-US" sz="1200"/>
              <a:t> focuses on the machine and control panel when a lesson begins, the simulator could incorporate stationary workflow cues into its virtual environment. This </a:t>
            </a:r>
            <a:r>
              <a:rPr lang="en-US"/>
              <a:t>virtual quality</a:t>
            </a:r>
            <a:r>
              <a:rPr lang="en-US" sz="1200"/>
              <a:t> increase</a:t>
            </a:r>
            <a:r>
              <a:rPr lang="en-US"/>
              <a:t>s</a:t>
            </a:r>
            <a:r>
              <a:rPr lang="en-US" sz="1200"/>
              <a:t> operator trainee workflow awareness, accelerating overall proficiency.</a:t>
            </a:r>
          </a:p>
          <a:p>
            <a:r>
              <a:rPr lang="en-US" sz="1200"/>
              <a:t>ForgeFX aims to deliver an effective training solution by immersing trainees in this realistic virtual environment that prepares </a:t>
            </a:r>
            <a:r>
              <a:rPr lang="en-US" sz="1200" err="1"/>
              <a:t>Pusterla</a:t>
            </a:r>
            <a:r>
              <a:rPr lang="en-US" sz="1200"/>
              <a:t> 1880</a:t>
            </a:r>
            <a:r>
              <a:rPr lang="en-US"/>
              <a:t> trainees</a:t>
            </a:r>
            <a:r>
              <a:rPr lang="en-US" sz="1200"/>
              <a:t> for consistent success.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1543463112"/>
      </p:ext>
    </p:extLst>
  </p:cSld>
  <p:clrMapOvr>
    <a:masterClrMapping/>
  </p:clrMapOvr>
  <p:extLst>
    <p:ext uri="{6950BFC3-D8DA-4A85-94F7-54DA5524770B}">
      <p188:commentRel xmlns:p188="http://schemas.microsoft.com/office/powerpoint/2018/8/main" r:id="rId2"/>
    </p:ext>
  </p:extLs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4434163"/>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simulator training program will be designed to capture the critical details and nuanced features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Based on the training goals shared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team, here is a revisable, partial list of potential lessons: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Overview of </a:t>
            </a:r>
            <a:r>
              <a:rPr kumimoji="0" lang="en-US" sz="1200" b="1"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Components: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comprehensively overviews the main components and their functions within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Navigating the Control Panel and Interface:</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guides trainees through the various features and controls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machine's control panel and interface.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Tooling Parts Identification and Functions: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helps trainees identify and understand the different tooling parts used 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and their specific functions.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Best Practices for Handling Tooling: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This lesson outlines essential safety procedures and best practices for handling and maintaining tooling to ensure the safe operation and longevity of the equipment.</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teaches how to properly remove forms and previous materials to ensure the machine is ready for the next job.</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Note: This is an example lesson list based on general material provided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Department. The actual lesson list will be reviewed during the development process.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List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2545725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5422125"/>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will offer scalable lessons that enhance the familiarization and operations process of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Below is a basic example of a VR training lesson, which will be refined with input from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subject matter experts to ensure the inclusion of essential training details.</a:t>
            </a:r>
          </a:p>
          <a:p>
            <a:pPr>
              <a:lnSpc>
                <a:spcPct val="110000"/>
              </a:lnSpc>
              <a:spcAft>
                <a:spcPts val="600"/>
              </a:spcAf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 Top Molds </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Initiate the Training: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trainee dons the Meta Quest 3 VR headset, instantly immersing them in a realistic virtual warehouse. Ambient sounds of machinery and distant conversations enhance the sense of presence. From the main menu, the trainee will use hand gestures to select the “Unsetting the Wrapper” module. As the selection is made, the environment transitions smoothly, and a user interface appears, providing a brief overview of the training objectives and what to expect in the module.</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Preparation and Set Up: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step, the trainee is guided through a detailed review of the tools, molds, and forms that will be manipulated while “unsetting” the machine.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Removing the Top Form: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set of steps, the trainee is set to engage with the Virtual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327418782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6016134"/>
          </a:xfrm>
          <a:prstGeom prst="rect">
            <a:avLst/>
          </a:prstGeom>
          <a:noFill/>
        </p:spPr>
        <p:txBody>
          <a:bodyPr wrap="square" lIns="0" tIns="0" rIns="0">
            <a:spAutoFit/>
          </a:bodyPr>
          <a:lstStyle/>
          <a:p>
            <a:pPr marR="0" lvl="0" algn="l" defTabSz="457200" rtl="0" eaLnBrk="1" fontAlgn="auto" latinLnBrk="0" hangingPunct="1">
              <a:lnSpc>
                <a:spcPct val="110000"/>
              </a:lnSpc>
              <a:spcBef>
                <a:spcPts val="0"/>
              </a:spcBef>
              <a:spcAft>
                <a:spcPts val="600"/>
              </a:spcAft>
              <a:buClrTx/>
              <a:buSzTx/>
              <a:tabLst/>
              <a:defRPr/>
            </a:pPr>
            <a:r>
              <a:rPr kumimoji="0" lang="en-US" sz="1200" i="1"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(Continued)</a:t>
            </a: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Unsetting the Wrapper: Top Molds</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wrapper form and spotter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wind block generally covered with Teflon.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clips mounted to the top side of the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Move the loosened form clips up out of the way.</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form bolts that hold the form tight to the machine.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Using the Control Panel, select the “Manual Tab” to enable the form/mold.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Ensure the machine is in the proper position to start movement.</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Verify or Re-Select the “mold” option on the control panel.</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Use the hand wheel attached to the control panel to slowly spin the form downwards, allowing access to the form’s bolt and spring clip.</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Depress the plate on the backside of the yoke to allow the form to release.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Check the control panel screen to ensure the mold is still enabled.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Reverse direction to move the form to an accessible position.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Gently remove the form. (lesson complete)</a:t>
            </a: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Lesson Completion: </a:t>
            </a: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p>
          <a:p>
            <a:pPr marL="228600" indent="-228600">
              <a:lnSpc>
                <a:spcPct val="110000"/>
              </a:lnSpc>
              <a:spcAft>
                <a:spcPts val="600"/>
              </a:spcAft>
              <a:buFont typeface="+mj-lt"/>
              <a:buAutoNum type="arabicPeriod" startAt="4"/>
              <a:defRPr/>
            </a:pP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r>
              <a:rPr lang="en-US" sz="1200" i="1"/>
              <a:t>Note: This is a broad-strokes lesson description. Final training content will be developed working closely with your subject matter experts.</a:t>
            </a:r>
            <a:endPar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425128396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L="0" marR="0" lvl="0" indent="0" defTabSz="685800" fontAlgn="auto">
              <a:lnSpc>
                <a:spcPct val="110000"/>
              </a:lnSpc>
              <a:spcAft>
                <a:spcPts val="0"/>
              </a:spcAft>
              <a:buClrTx/>
              <a:buSzTx/>
              <a:buFontTx/>
              <a:buNone/>
              <a:tabLst/>
              <a:defRPr/>
            </a:pPr>
            <a:r>
              <a:rPr lang="en-US"/>
              <a:t>ForgeFX offers a structured, progressive VR training system designed to help users develop operational proficiency through interactive lessons. These lessons range from basic familiarization to unguided operational assessments, ensuring that trainees gain the necessary knowledge and hands-on experience to operate machinery effectively and troubleshoot real-world issues. The following lesson types can be customized based on RSDC’s training objectives: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rgbClr val="FFC000"/>
              </a:buClr>
              <a:buSzTx/>
              <a:buFont typeface="+mj-lt"/>
              <a:buAutoNum type="arabicPeriod"/>
              <a:tabLst/>
              <a:defRPr/>
            </a:pPr>
            <a:r>
              <a:rPr lang="en-US" b="1">
                <a:solidFill>
                  <a:schemeClr val="tx1">
                    <a:lumMod val="65000"/>
                    <a:lumOff val="35000"/>
                  </a:schemeClr>
                </a:solidFill>
                <a:latin typeface="Calibri" panose="020F0502020204030204" pitchFamily="34" charset="0"/>
                <a:cs typeface="Calibri" panose="020F0502020204030204" pitchFamily="34" charset="0"/>
              </a:rPr>
              <a:t>Familiarization Lessons </a:t>
            </a:r>
            <a:r>
              <a:rPr lang="en-US">
                <a:solidFill>
                  <a:schemeClr val="tx1">
                    <a:lumMod val="65000"/>
                    <a:lumOff val="35000"/>
                  </a:schemeClr>
                </a:solidFill>
                <a:latin typeface="Calibri" panose="020F0502020204030204" pitchFamily="34" charset="0"/>
                <a:cs typeface="Calibri" panose="020F0502020204030204" pitchFamily="34" charset="0"/>
              </a:rPr>
              <a:t>(Introduction to Equipment and UI): </a:t>
            </a:r>
            <a:r>
              <a:rPr lang="en-US"/>
              <a:t>These informational lessons focus on understanding the equipment layout, controls, and system interfaces through visual exploration and limited interactions. Users interact with hotspots to receive contextual information, allowing them to self-guide their learning in a structured, non-operational environment.</a:t>
            </a:r>
          </a:p>
          <a:p>
            <a:pPr marL="342900" lvl="1">
              <a:spcAft>
                <a:spcPts val="0"/>
              </a:spcAft>
              <a:defRPr/>
            </a:pPr>
            <a:r>
              <a:rPr lang="en-US" b="1" u="sng"/>
              <a:t>Purpose</a:t>
            </a:r>
            <a:r>
              <a:rPr lang="en-US" b="1"/>
              <a:t>:</a:t>
            </a:r>
            <a:r>
              <a:rPr lang="en-US"/>
              <a:t> Prepares trainees for operational tasks by explaining instrument panels, control consoles, and UI elements.</a:t>
            </a:r>
          </a:p>
          <a:p>
            <a:pPr marL="342900" lvl="1">
              <a:spcAft>
                <a:spcPts val="0"/>
              </a:spcAft>
              <a:defRPr/>
            </a:pPr>
            <a:r>
              <a:rPr lang="en-US" b="1" u="sng"/>
              <a:t>Interaction Level</a:t>
            </a:r>
            <a:r>
              <a:rPr lang="en-US" b="1"/>
              <a:t>:</a:t>
            </a:r>
            <a:r>
              <a:rPr lang="en-US"/>
              <a:t> Primarily visual and UI-based, with limited physical interactions for demonstration.</a:t>
            </a:r>
          </a:p>
          <a:p>
            <a:pPr marR="0" lvl="0" defTabSz="685800" fontAlgn="auto">
              <a:lnSpc>
                <a:spcPct val="110000"/>
              </a:lnSpc>
              <a:spcAft>
                <a:spcPts val="0"/>
              </a:spcAft>
              <a:buClr>
                <a:schemeClr val="accent1"/>
              </a:buClr>
              <a:buSzTx/>
              <a:tabLst/>
              <a:defRPr/>
            </a:pPr>
            <a:endParaRPr lang="en-US" sz="12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2936532" y="6949440"/>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84595041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7CCD6C9D-4B05-968F-5CB0-1F99AC8C2AE5}"/>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457200" y="2308860"/>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2"/>
              <a:tabLst/>
              <a:defRPr/>
            </a:pPr>
            <a:r>
              <a:rPr lang="en-US" b="1">
                <a:solidFill>
                  <a:schemeClr val="tx1">
                    <a:lumMod val="65000"/>
                    <a:lumOff val="35000"/>
                  </a:schemeClr>
                </a:solidFill>
                <a:latin typeface="Calibri" panose="020F0502020204030204" pitchFamily="34" charset="0"/>
                <a:cs typeface="Calibri" panose="020F0502020204030204" pitchFamily="34" charset="0"/>
              </a:rPr>
              <a:t>Guided Operational Lessons </a:t>
            </a:r>
            <a:r>
              <a:rPr lang="en-US">
                <a:solidFill>
                  <a:schemeClr val="tx1">
                    <a:lumMod val="65000"/>
                    <a:lumOff val="35000"/>
                  </a:schemeClr>
                </a:solidFill>
                <a:latin typeface="Calibri" panose="020F0502020204030204" pitchFamily="34" charset="0"/>
                <a:cs typeface="Calibri" panose="020F0502020204030204" pitchFamily="34" charset="0"/>
              </a:rPr>
              <a:t>(Step-by-Step Procedural Training)</a:t>
            </a:r>
          </a:p>
          <a:p>
            <a:pPr marR="0" lvl="0" defTabSz="685800" fontAlgn="auto">
              <a:lnSpc>
                <a:spcPct val="110000"/>
              </a:lnSpc>
              <a:spcAft>
                <a:spcPts val="0"/>
              </a:spcAft>
              <a:buClr>
                <a:schemeClr val="accent1"/>
              </a:buClr>
              <a:buSzTx/>
              <a:tabLst/>
              <a:defRPr/>
            </a:pPr>
            <a:r>
              <a:rPr lang="en-US"/>
              <a:t>These lessons walk trainees through specific operational processes with built-in guidance systems. The virtual equipment responds realistically to user interactions, ensuring hands-on learning in a controlled, step-based environment. Users can repeat steps, receive corrective feedback, and are graded on performance.</a:t>
            </a:r>
          </a:p>
          <a:p>
            <a:pPr marL="342900" lvl="1">
              <a:spcAft>
                <a:spcPts val="0"/>
              </a:spcAft>
              <a:buClr>
                <a:srgbClr val="FFC000"/>
              </a:buClr>
              <a:defRPr/>
            </a:pPr>
            <a:r>
              <a:rPr lang="en-US" b="1" u="sng"/>
              <a:t>Purpose</a:t>
            </a:r>
            <a:r>
              <a:rPr lang="en-US" b="1"/>
              <a:t>:</a:t>
            </a:r>
            <a:r>
              <a:rPr lang="en-US"/>
              <a:t> Teaches users to perform standard operations correctly, reinforcing proper workflows and best practices.</a:t>
            </a:r>
          </a:p>
          <a:p>
            <a:pPr marL="342900" lvl="1">
              <a:spcAft>
                <a:spcPts val="0"/>
              </a:spcAft>
              <a:buClr>
                <a:srgbClr val="FFC000"/>
              </a:buClr>
              <a:defRPr/>
            </a:pPr>
            <a:r>
              <a:rPr lang="en-US" b="1" u="sng"/>
              <a:t>Interaction Level</a:t>
            </a:r>
            <a:r>
              <a:rPr lang="en-US" b="1"/>
              <a:t>:</a:t>
            </a:r>
            <a:r>
              <a:rPr lang="en-US"/>
              <a:t> Fully interactive, state-controlled procedural learning with step tracking and grading.</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3"/>
              <a:defRPr/>
            </a:pPr>
            <a:r>
              <a:rPr lang="en-US" b="1">
                <a:solidFill>
                  <a:schemeClr val="tx1">
                    <a:lumMod val="65000"/>
                    <a:lumOff val="35000"/>
                  </a:schemeClr>
                </a:solidFill>
                <a:latin typeface="Calibri" panose="020F0502020204030204" pitchFamily="34" charset="0"/>
                <a:cs typeface="Calibri" panose="020F0502020204030204" pitchFamily="34" charset="0"/>
              </a:rPr>
              <a:t>Guided Troubleshooting Lessons </a:t>
            </a:r>
            <a:r>
              <a:rPr lang="en-US">
                <a:solidFill>
                  <a:schemeClr val="tx1">
                    <a:lumMod val="65000"/>
                    <a:lumOff val="35000"/>
                  </a:schemeClr>
                </a:solidFill>
                <a:latin typeface="Calibri" panose="020F0502020204030204" pitchFamily="34" charset="0"/>
                <a:cs typeface="Calibri" panose="020F0502020204030204" pitchFamily="34" charset="0"/>
              </a:rPr>
              <a:t>(Fault Identification &amp; Resolution):</a:t>
            </a:r>
            <a:r>
              <a:rPr lang="en-US"/>
              <a:t>  </a:t>
            </a:r>
          </a:p>
          <a:p>
            <a:pPr>
              <a:spcAft>
                <a:spcPts val="0"/>
              </a:spcAft>
              <a:buClr>
                <a:schemeClr val="accent1"/>
              </a:buClr>
              <a:defRPr/>
            </a:pPr>
            <a:r>
              <a:rPr lang="en-US"/>
              <a:t>These lessons introduce pre-programmed faults during operations, teaching users how to diagnose and resolve equipment malfunctions. Instead of following standard procedures, trainees must identify the issue, determine the cause, and apply the correct corrective actions.</a:t>
            </a:r>
          </a:p>
          <a:p>
            <a:pPr marL="342900" lvl="1">
              <a:spcAft>
                <a:spcPts val="0"/>
              </a:spcAft>
              <a:buClr>
                <a:srgbClr val="FFC000"/>
              </a:buClr>
              <a:defRPr/>
            </a:pPr>
            <a:r>
              <a:rPr lang="en-US" b="1" u="sng"/>
              <a:t>Purpose</a:t>
            </a:r>
            <a:r>
              <a:rPr lang="en-US" b="1"/>
              <a:t>:</a:t>
            </a:r>
            <a:r>
              <a:rPr lang="en-US"/>
              <a:t> Develops problem-solving skills by training users to recognize and troubleshoot operational issues.</a:t>
            </a:r>
          </a:p>
          <a:p>
            <a:pPr marL="342900" lvl="1">
              <a:spcAft>
                <a:spcPts val="0"/>
              </a:spcAft>
              <a:buClr>
                <a:srgbClr val="FFC000"/>
              </a:buClr>
              <a:defRPr/>
            </a:pPr>
            <a:r>
              <a:rPr lang="en-US" b="1" u="sng"/>
              <a:t>Interaction Level</a:t>
            </a:r>
            <a:r>
              <a:rPr lang="en-US" b="1"/>
              <a:t>:</a:t>
            </a:r>
            <a:r>
              <a:rPr lang="en-US"/>
              <a:t> Interactive troubleshooting with structured fault scenarios and guided corrective steps.</a:t>
            </a:r>
          </a:p>
          <a:p>
            <a:pPr lvl="1" indent="0">
              <a:spcAft>
                <a:spcPts val="0"/>
              </a:spcAft>
              <a:buClr>
                <a:schemeClr val="accent1"/>
              </a:buClr>
              <a:buNone/>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
        <p:nvSpPr>
          <p:cNvPr id="25" name="TextBox 24">
            <a:extLst>
              <a:ext uri="{FF2B5EF4-FFF2-40B4-BE49-F238E27FC236}">
                <a16:creationId xmlns:a16="http://schemas.microsoft.com/office/drawing/2014/main" id="{F1F2CEEC-3D93-8C1D-AA0B-BB87BB850327}"/>
              </a:ext>
            </a:extLst>
          </p:cNvPr>
          <p:cNvSpPr txBox="1"/>
          <p:nvPr/>
        </p:nvSpPr>
        <p:spPr>
          <a:xfrm>
            <a:off x="2924175" y="7405299"/>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336778280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E35F-EF69-6B7F-7D2D-8068861437E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65B44B6-BC1E-6EFE-84E5-03B578E124C2}"/>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7635021E-097D-B69B-B40F-BC00DFC15D6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04BF2E21-D121-77EE-8102-826860A3D8AE}"/>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D81B7007-7111-2043-7DDF-8581A3206DC2}"/>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998BEE0C-245D-690D-1079-AEF34864C5B9}"/>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EB533DA-2946-63D2-A360-03E5C61092DA}"/>
              </a:ext>
            </a:extLst>
          </p:cNvPr>
          <p:cNvSpPr>
            <a:spLocks noGrp="1"/>
          </p:cNvSpPr>
          <p:nvPr>
            <p:ph type="body" sz="quarter" idx="16"/>
          </p:nvPr>
        </p:nvSpPr>
        <p:spPr>
          <a:xfrm>
            <a:off x="409575" y="2280285"/>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4"/>
              <a:tabLst/>
              <a:defRPr/>
            </a:pPr>
            <a:r>
              <a:rPr lang="en-US" b="1">
                <a:solidFill>
                  <a:schemeClr val="tx1">
                    <a:lumMod val="65000"/>
                    <a:lumOff val="35000"/>
                  </a:schemeClr>
                </a:solidFill>
                <a:latin typeface="Calibri" panose="020F0502020204030204" pitchFamily="34" charset="0"/>
                <a:cs typeface="Calibri" panose="020F0502020204030204" pitchFamily="34" charset="0"/>
              </a:rPr>
              <a:t>Unguided Operational </a:t>
            </a:r>
            <a:r>
              <a:rPr lang="en-US" b="1"/>
              <a:t>Scenarios</a:t>
            </a:r>
            <a:r>
              <a:rPr lang="en-US" b="1">
                <a:solidFill>
                  <a:schemeClr val="tx1">
                    <a:lumMod val="65000"/>
                    <a:lumOff val="35000"/>
                  </a:schemeClr>
                </a:solidFill>
                <a:latin typeface="Calibri" panose="020F0502020204030204" pitchFamily="34" charset="0"/>
                <a:cs typeface="Calibri" panose="020F0502020204030204" pitchFamily="34" charset="0"/>
              </a:rPr>
              <a:t> </a:t>
            </a:r>
            <a:r>
              <a:rPr lang="en-US">
                <a:solidFill>
                  <a:schemeClr val="tx1">
                    <a:lumMod val="65000"/>
                    <a:lumOff val="35000"/>
                  </a:schemeClr>
                </a:solidFill>
                <a:latin typeface="Calibri" panose="020F0502020204030204" pitchFamily="34" charset="0"/>
                <a:cs typeface="Calibri" panose="020F0502020204030204" pitchFamily="34" charset="0"/>
              </a:rPr>
              <a:t>(Independent, Real-World Simulation)</a:t>
            </a:r>
          </a:p>
          <a:p>
            <a:pPr marR="0" lvl="0" defTabSz="685800" fontAlgn="auto">
              <a:lnSpc>
                <a:spcPct val="110000"/>
              </a:lnSpc>
              <a:spcAft>
                <a:spcPts val="0"/>
              </a:spcAft>
              <a:buClr>
                <a:schemeClr val="accent1"/>
              </a:buClr>
              <a:buSzTx/>
              <a:tabLst/>
              <a:defRPr/>
            </a:pPr>
            <a:r>
              <a:rPr lang="en-US"/>
              <a:t>These are assessment-based scenarios where users must apply what they learned in Guided Operational Lessons without guidance or prompts. The VR system responds as it would in real-world conditions, tracking user actions, assessing performance, and penalizing mistakes.</a:t>
            </a:r>
          </a:p>
          <a:p>
            <a:pPr marL="342900" lvl="1">
              <a:spcAft>
                <a:spcPts val="0"/>
              </a:spcAft>
              <a:buClr>
                <a:srgbClr val="FFC000"/>
              </a:buClr>
              <a:defRPr/>
            </a:pPr>
            <a:r>
              <a:rPr lang="en-US" b="1" u="sng"/>
              <a:t>Purpose</a:t>
            </a:r>
            <a:r>
              <a:rPr lang="en-US" b="1"/>
              <a:t>:</a:t>
            </a:r>
            <a:r>
              <a:rPr lang="en-US"/>
              <a:t> Evaluates trainees’ ability to perform operations independently under realistic conditions.</a:t>
            </a:r>
          </a:p>
          <a:p>
            <a:pPr marL="342900" lvl="1">
              <a:spcAft>
                <a:spcPts val="0"/>
              </a:spcAft>
              <a:buClr>
                <a:srgbClr val="FFC000"/>
              </a:buClr>
              <a:defRPr/>
            </a:pPr>
            <a:r>
              <a:rPr lang="en-US" b="1" u="sng"/>
              <a:t>Interaction Level</a:t>
            </a:r>
            <a:r>
              <a:rPr lang="en-US" b="1"/>
              <a:t>:</a:t>
            </a:r>
            <a:r>
              <a:rPr lang="en-US"/>
              <a:t> Fully interactive, open-ended operational assessments with detailed scoring metrics.</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5"/>
              <a:defRPr/>
            </a:pPr>
            <a:r>
              <a:rPr lang="en-US" b="1">
                <a:solidFill>
                  <a:schemeClr val="tx1">
                    <a:lumMod val="65000"/>
                    <a:lumOff val="35000"/>
                  </a:schemeClr>
                </a:solidFill>
                <a:latin typeface="Calibri" panose="020F0502020204030204" pitchFamily="34" charset="0"/>
                <a:cs typeface="Calibri" panose="020F0502020204030204" pitchFamily="34" charset="0"/>
              </a:rPr>
              <a:t>Pre-Programmed Fault Simulations </a:t>
            </a:r>
            <a:r>
              <a:rPr lang="en-US">
                <a:solidFill>
                  <a:schemeClr val="tx1">
                    <a:lumMod val="65000"/>
                    <a:lumOff val="35000"/>
                  </a:schemeClr>
                </a:solidFill>
                <a:latin typeface="Calibri" panose="020F0502020204030204" pitchFamily="34" charset="0"/>
                <a:cs typeface="Calibri" panose="020F0502020204030204" pitchFamily="34" charset="0"/>
              </a:rPr>
              <a:t>(Advanced Troubleshooting</a:t>
            </a:r>
            <a:r>
              <a:rPr lang="en-US"/>
              <a:t> in Unguided Scenarios)</a:t>
            </a:r>
          </a:p>
          <a:p>
            <a:pPr>
              <a:spcAft>
                <a:spcPts val="0"/>
              </a:spcAft>
              <a:buClr>
                <a:schemeClr val="accent1"/>
              </a:buClr>
              <a:defRPr/>
            </a:pPr>
            <a:r>
              <a:rPr lang="en-US"/>
              <a:t>These faults appear randomly within an Unguided Operational Scenario, requiring users to detect, diagnose, and resolve them without assistance. This feature provides a realistic test of both operational skills and problem-solving abilities.</a:t>
            </a:r>
          </a:p>
          <a:p>
            <a:pPr marL="342900" lvl="1">
              <a:spcAft>
                <a:spcPts val="0"/>
              </a:spcAft>
              <a:buClr>
                <a:srgbClr val="FFC000"/>
              </a:buClr>
              <a:defRPr/>
            </a:pPr>
            <a:r>
              <a:rPr lang="en-US" b="1" u="sng"/>
              <a:t>Purpose</a:t>
            </a:r>
            <a:r>
              <a:rPr lang="en-US" b="1"/>
              <a:t>:</a:t>
            </a:r>
            <a:r>
              <a:rPr lang="en-US"/>
              <a:t> Assesses trainees' ability to handle unexpected faults independently.</a:t>
            </a:r>
          </a:p>
          <a:p>
            <a:pPr marL="342900" lvl="1">
              <a:spcAft>
                <a:spcPts val="0"/>
              </a:spcAft>
              <a:buClr>
                <a:srgbClr val="FFC000"/>
              </a:buClr>
              <a:defRPr/>
            </a:pPr>
            <a:r>
              <a:rPr lang="en-US" b="1" u="sng"/>
              <a:t>Interaction Level</a:t>
            </a:r>
            <a:r>
              <a:rPr lang="en-US" b="1"/>
              <a:t>:</a:t>
            </a:r>
            <a:r>
              <a:rPr lang="en-US"/>
              <a:t> Integrated within Unguided Scenarios, requiring users to troubleshoot real-time errors.</a:t>
            </a:r>
          </a:p>
          <a:p>
            <a:pPr lvl="1" indent="0">
              <a:spcAft>
                <a:spcPts val="0"/>
              </a:spcAft>
              <a:buClr>
                <a:schemeClr val="accent1"/>
              </a:buClr>
              <a:buNone/>
              <a:defRPr/>
            </a:pPr>
            <a:endParaRPr lang="en-US"/>
          </a:p>
          <a:p>
            <a:r>
              <a:rPr lang="en-US"/>
              <a:t>Combining these lesson types allows our clients to customize the VR training curriculum to meet specific learning goals. This structured approach ensures that trainees progress from basic familiarization to full operational competency, with built-in opportunities for troubleshooting and real-world scenario assessments.</a:t>
            </a:r>
          </a:p>
          <a:p>
            <a:pPr lvl="1" indent="0">
              <a:spcAft>
                <a:spcPts val="0"/>
              </a:spcAft>
              <a:buClr>
                <a:schemeClr val="accent1"/>
              </a:buClr>
              <a:buNone/>
              <a:defRPr/>
            </a:pPr>
            <a:endParaRPr lang="en-US"/>
          </a:p>
          <a:p>
            <a:pPr marL="342900" lvl="1">
              <a:spcAft>
                <a:spcPts val="0"/>
              </a:spcAft>
              <a:buClr>
                <a:schemeClr val="accent1"/>
              </a:buClr>
              <a:buFont typeface="Arial" panose="020B0604020202020204" pitchFamily="34" charset="0"/>
              <a:buChar char="•"/>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Tree>
    <p:extLst>
      <p:ext uri="{BB962C8B-B14F-4D97-AF65-F5344CB8AC3E}">
        <p14:creationId xmlns:p14="http://schemas.microsoft.com/office/powerpoint/2010/main" val="257489833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2"/>
            <a:ext cx="5784850" cy="781689"/>
          </a:xfrm>
          <a:prstGeom prst="rect">
            <a:avLst/>
          </a:prstGeom>
          <a:noFill/>
        </p:spPr>
        <p:txBody>
          <a:bodyPr wrap="square" lIns="0" tIns="0" rIns="0">
            <a:spAutoFit/>
          </a:bodyPr>
          <a:lstStyle/>
          <a:p>
            <a:pPr>
              <a:lnSpc>
                <a:spcPct val="110000"/>
              </a:lnSpc>
              <a:spcAft>
                <a:spcPts val="600"/>
              </a:spcAft>
            </a:pPr>
            <a:r>
              <a:rPr lang="en-US" sz="1100" b="0" i="0" spc="-2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ForgeFX is pleased to be able to offer our clients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Economies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of Scale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a:extLst>
              <a:ext uri="{FF2B5EF4-FFF2-40B4-BE49-F238E27FC236}">
                <a16:creationId xmlns:a16="http://schemas.microsoft.com/office/drawing/2014/main" id="{C4C7F8F4-6AE6-4200-4819-A0EDD716410B}"/>
              </a:ext>
            </a:extLst>
          </p:cNvPr>
          <p:cNvGraphicFramePr>
            <a:graphicFrameLocks noGrp="1"/>
          </p:cNvGraphicFramePr>
          <p:nvPr>
            <p:extLst>
              <p:ext uri="{D42A27DB-BD31-4B8C-83A1-F6EECF244321}">
                <p14:modId xmlns:p14="http://schemas.microsoft.com/office/powerpoint/2010/main" val="496479199"/>
              </p:ext>
            </p:extLst>
          </p:nvPr>
        </p:nvGraphicFramePr>
        <p:xfrm>
          <a:off x="457200" y="3098327"/>
          <a:ext cx="5943600" cy="4511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509358412"/>
                    </a:ext>
                  </a:extLst>
                </a:gridCol>
                <a:gridCol w="990600">
                  <a:extLst>
                    <a:ext uri="{9D8B030D-6E8A-4147-A177-3AD203B41FA5}">
                      <a16:colId xmlns:a16="http://schemas.microsoft.com/office/drawing/2014/main" val="970896372"/>
                    </a:ext>
                  </a:extLst>
                </a:gridCol>
                <a:gridCol w="990600">
                  <a:extLst>
                    <a:ext uri="{9D8B030D-6E8A-4147-A177-3AD203B41FA5}">
                      <a16:colId xmlns:a16="http://schemas.microsoft.com/office/drawing/2014/main" val="2537124930"/>
                    </a:ext>
                  </a:extLst>
                </a:gridCol>
                <a:gridCol w="990600">
                  <a:extLst>
                    <a:ext uri="{9D8B030D-6E8A-4147-A177-3AD203B41FA5}">
                      <a16:colId xmlns:a16="http://schemas.microsoft.com/office/drawing/2014/main" val="4082372496"/>
                    </a:ext>
                  </a:extLst>
                </a:gridCol>
                <a:gridCol w="990600">
                  <a:extLst>
                    <a:ext uri="{9D8B030D-6E8A-4147-A177-3AD203B41FA5}">
                      <a16:colId xmlns:a16="http://schemas.microsoft.com/office/drawing/2014/main" val="1565287846"/>
                    </a:ext>
                  </a:extLst>
                </a:gridCol>
                <a:gridCol w="990600">
                  <a:extLst>
                    <a:ext uri="{9D8B030D-6E8A-4147-A177-3AD203B41FA5}">
                      <a16:colId xmlns:a16="http://schemas.microsoft.com/office/drawing/2014/main" val="220026008"/>
                    </a:ext>
                  </a:extLst>
                </a:gridCol>
              </a:tblGrid>
              <a:tr h="324734">
                <a:tc>
                  <a:txBody>
                    <a:bodyPr/>
                    <a:lstStyle/>
                    <a:p>
                      <a:pPr algn="ctr"/>
                      <a:r>
                        <a:rPr lang="en-US" sz="1000"/>
                        <a:t>Base Cost</a:t>
                      </a:r>
                    </a:p>
                  </a:txBody>
                  <a:tcPr anchor="ctr"/>
                </a:tc>
                <a:tc>
                  <a:txBody>
                    <a:bodyPr/>
                    <a:lstStyle/>
                    <a:p>
                      <a:pPr algn="ctr"/>
                      <a:r>
                        <a:rPr lang="en-US" sz="1000"/>
                        <a:t>Marginal </a:t>
                      </a:r>
                      <a:br>
                        <a:rPr lang="en-US" sz="1000"/>
                      </a:br>
                      <a:r>
                        <a:rPr lang="en-US" sz="1000"/>
                        <a:t>EOS %</a:t>
                      </a:r>
                    </a:p>
                  </a:txBody>
                  <a:tcPr anchor="ctr"/>
                </a:tc>
                <a:tc>
                  <a:txBody>
                    <a:bodyPr/>
                    <a:lstStyle/>
                    <a:p>
                      <a:pPr algn="ctr"/>
                      <a:r>
                        <a:rPr lang="en-US" sz="1000"/>
                        <a:t>Marginal Savings</a:t>
                      </a:r>
                    </a:p>
                  </a:txBody>
                  <a:tcPr anchor="ctr"/>
                </a:tc>
                <a:tc>
                  <a:txBody>
                    <a:bodyPr/>
                    <a:lstStyle/>
                    <a:p>
                      <a:pPr algn="ctr"/>
                      <a:r>
                        <a:rPr lang="en-US" sz="1000"/>
                        <a:t>Cumulative Savings</a:t>
                      </a:r>
                    </a:p>
                  </a:txBody>
                  <a:tcPr anchor="ctr"/>
                </a:tc>
                <a:tc>
                  <a:txBody>
                    <a:bodyPr/>
                    <a:lstStyle/>
                    <a:p>
                      <a:pPr algn="ctr"/>
                      <a:r>
                        <a:rPr lang="en-US" sz="1000"/>
                        <a:t>Cost</a:t>
                      </a:r>
                    </a:p>
                  </a:txBody>
                  <a:tcPr anchor="ctr"/>
                </a:tc>
                <a:tc>
                  <a:txBody>
                    <a:bodyPr/>
                    <a:lstStyle/>
                    <a:p>
                      <a:pPr algn="ctr"/>
                      <a:r>
                        <a:rPr lang="en-US" sz="1000"/>
                        <a:t>Effective Savings</a:t>
                      </a:r>
                    </a:p>
                  </a:txBody>
                  <a:tcPr anchor="ctr"/>
                </a:tc>
                <a:extLst>
                  <a:ext uri="{0D108BD9-81ED-4DB2-BD59-A6C34878D82A}">
                    <a16:rowId xmlns:a16="http://schemas.microsoft.com/office/drawing/2014/main" val="1887168303"/>
                  </a:ext>
                </a:extLst>
              </a:tr>
              <a:tr h="274320">
                <a:tc>
                  <a:txBody>
                    <a:bodyPr/>
                    <a:lstStyle/>
                    <a:p>
                      <a:pPr algn="r"/>
                      <a:r>
                        <a:rPr lang="en-US" sz="1000"/>
                        <a:t>$200,000</a:t>
                      </a:r>
                    </a:p>
                  </a:txBody>
                  <a:tcPr marR="182880">
                    <a:solidFill>
                      <a:schemeClr val="accent5">
                        <a:lumMod val="40000"/>
                        <a:lumOff val="60000"/>
                      </a:schemeClr>
                    </a:solidFill>
                  </a:tcPr>
                </a:tc>
                <a:tc>
                  <a:txBody>
                    <a:bodyPr/>
                    <a:lstStyle/>
                    <a:p>
                      <a:pPr algn="ctr"/>
                      <a:r>
                        <a:rPr lang="en-US" sz="1000"/>
                        <a:t>10%</a:t>
                      </a:r>
                    </a:p>
                  </a:txBody>
                  <a:tcPr>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$180,000</a:t>
                      </a:r>
                    </a:p>
                  </a:txBody>
                  <a:tcPr marR="182880">
                    <a:solidFill>
                      <a:schemeClr val="accent5">
                        <a:lumMod val="40000"/>
                        <a:lumOff val="60000"/>
                      </a:schemeClr>
                    </a:solidFill>
                  </a:tcPr>
                </a:tc>
                <a:tc>
                  <a:txBody>
                    <a:bodyPr/>
                    <a:lstStyle/>
                    <a:p>
                      <a:pPr algn="ctr"/>
                      <a:r>
                        <a:rPr lang="en-US" sz="1000" b="1"/>
                        <a:t>10%</a:t>
                      </a:r>
                    </a:p>
                  </a:txBody>
                  <a:tcPr>
                    <a:solidFill>
                      <a:schemeClr val="accent5">
                        <a:lumMod val="40000"/>
                        <a:lumOff val="60000"/>
                      </a:schemeClr>
                    </a:solidFill>
                  </a:tcPr>
                </a:tc>
                <a:extLst>
                  <a:ext uri="{0D108BD9-81ED-4DB2-BD59-A6C34878D82A}">
                    <a16:rowId xmlns:a16="http://schemas.microsoft.com/office/drawing/2014/main" val="96028528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algn="ctr"/>
                      <a:r>
                        <a:rPr lang="en-US" sz="1000"/>
                        <a:t>20%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20000"/>
                        <a:lumOff val="80000"/>
                      </a:schemeClr>
                    </a:solidFill>
                  </a:tcPr>
                </a:tc>
                <a:tc>
                  <a:txBody>
                    <a:bodyPr/>
                    <a:lstStyle/>
                    <a:p>
                      <a:pPr algn="r"/>
                      <a:r>
                        <a:rPr lang="en-US" sz="1000"/>
                        <a:t>$340,000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15%</a:t>
                      </a:r>
                    </a:p>
                  </a:txBody>
                  <a:tcPr>
                    <a:solidFill>
                      <a:schemeClr val="accent5">
                        <a:lumMod val="20000"/>
                        <a:lumOff val="80000"/>
                      </a:schemeClr>
                    </a:solidFill>
                  </a:tcPr>
                </a:tc>
                <a:extLst>
                  <a:ext uri="{0D108BD9-81ED-4DB2-BD59-A6C34878D82A}">
                    <a16:rowId xmlns:a16="http://schemas.microsoft.com/office/drawing/2014/main" val="103346167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40000"/>
                        <a:lumOff val="60000"/>
                      </a:schemeClr>
                    </a:solidFill>
                  </a:tcPr>
                </a:tc>
                <a:tc>
                  <a:txBody>
                    <a:bodyPr/>
                    <a:lstStyle/>
                    <a:p>
                      <a:pPr algn="ctr"/>
                      <a:r>
                        <a:rPr lang="en-US" sz="1000"/>
                        <a:t>30%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$480,000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20%</a:t>
                      </a:r>
                    </a:p>
                  </a:txBody>
                  <a:tcPr>
                    <a:solidFill>
                      <a:schemeClr val="accent5">
                        <a:lumMod val="40000"/>
                        <a:lumOff val="60000"/>
                      </a:schemeClr>
                    </a:solidFill>
                  </a:tcPr>
                </a:tc>
                <a:extLst>
                  <a:ext uri="{0D108BD9-81ED-4DB2-BD59-A6C34878D82A}">
                    <a16:rowId xmlns:a16="http://schemas.microsoft.com/office/drawing/2014/main" val="1307880799"/>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algn="ctr"/>
                      <a:r>
                        <a:rPr lang="en-US" sz="1000"/>
                        <a:t>40%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25%</a:t>
                      </a:r>
                    </a:p>
                  </a:txBody>
                  <a:tcPr>
                    <a:solidFill>
                      <a:schemeClr val="accent5">
                        <a:lumMod val="20000"/>
                        <a:lumOff val="80000"/>
                      </a:schemeClr>
                    </a:solidFill>
                  </a:tcPr>
                </a:tc>
                <a:extLst>
                  <a:ext uri="{0D108BD9-81ED-4DB2-BD59-A6C34878D82A}">
                    <a16:rowId xmlns:a16="http://schemas.microsoft.com/office/drawing/2014/main" val="206913374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40000"/>
                        <a:lumOff val="60000"/>
                      </a:schemeClr>
                    </a:solidFill>
                  </a:tcPr>
                </a:tc>
                <a:tc>
                  <a:txBody>
                    <a:bodyPr/>
                    <a:lstStyle/>
                    <a:p>
                      <a:pPr algn="ct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30%</a:t>
                      </a:r>
                    </a:p>
                  </a:txBody>
                  <a:tcPr>
                    <a:solidFill>
                      <a:schemeClr val="accent5">
                        <a:lumMod val="40000"/>
                        <a:lumOff val="60000"/>
                      </a:schemeClr>
                    </a:solidFill>
                  </a:tcPr>
                </a:tc>
                <a:extLst>
                  <a:ext uri="{0D108BD9-81ED-4DB2-BD59-A6C34878D82A}">
                    <a16:rowId xmlns:a16="http://schemas.microsoft.com/office/drawing/2014/main" val="271811830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33%</a:t>
                      </a:r>
                    </a:p>
                  </a:txBody>
                  <a:tcPr>
                    <a:solidFill>
                      <a:schemeClr val="accent5">
                        <a:lumMod val="20000"/>
                        <a:lumOff val="80000"/>
                      </a:schemeClr>
                    </a:solidFill>
                  </a:tcPr>
                </a:tc>
                <a:extLst>
                  <a:ext uri="{0D108BD9-81ED-4DB2-BD59-A6C34878D82A}">
                    <a16:rowId xmlns:a16="http://schemas.microsoft.com/office/drawing/2014/main" val="11360708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$500,000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36%</a:t>
                      </a:r>
                    </a:p>
                  </a:txBody>
                  <a:tcPr>
                    <a:solidFill>
                      <a:schemeClr val="accent5">
                        <a:lumMod val="40000"/>
                        <a:lumOff val="60000"/>
                      </a:schemeClr>
                    </a:solidFill>
                  </a:tcPr>
                </a:tc>
                <a:extLst>
                  <a:ext uri="{0D108BD9-81ED-4DB2-BD59-A6C34878D82A}">
                    <a16:rowId xmlns:a16="http://schemas.microsoft.com/office/drawing/2014/main" val="278436555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38%</a:t>
                      </a:r>
                    </a:p>
                  </a:txBody>
                  <a:tcPr>
                    <a:solidFill>
                      <a:schemeClr val="accent5">
                        <a:lumMod val="20000"/>
                        <a:lumOff val="80000"/>
                      </a:schemeClr>
                    </a:solidFill>
                  </a:tcPr>
                </a:tc>
                <a:extLst>
                  <a:ext uri="{0D108BD9-81ED-4DB2-BD59-A6C34878D82A}">
                    <a16:rowId xmlns:a16="http://schemas.microsoft.com/office/drawing/2014/main" val="3822887240"/>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$1,800,000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39%</a:t>
                      </a:r>
                    </a:p>
                  </a:txBody>
                  <a:tcPr>
                    <a:solidFill>
                      <a:schemeClr val="accent5">
                        <a:lumMod val="40000"/>
                        <a:lumOff val="60000"/>
                      </a:schemeClr>
                    </a:solidFill>
                  </a:tcPr>
                </a:tc>
                <a:extLst>
                  <a:ext uri="{0D108BD9-81ED-4DB2-BD59-A6C34878D82A}">
                    <a16:rowId xmlns:a16="http://schemas.microsoft.com/office/drawing/2014/main" val="3154867662"/>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40%</a:t>
                      </a:r>
                    </a:p>
                  </a:txBody>
                  <a:tcPr>
                    <a:solidFill>
                      <a:schemeClr val="accent5">
                        <a:lumMod val="20000"/>
                        <a:lumOff val="80000"/>
                      </a:schemeClr>
                    </a:solidFill>
                  </a:tcPr>
                </a:tc>
                <a:extLst>
                  <a:ext uri="{0D108BD9-81ED-4DB2-BD59-A6C34878D82A}">
                    <a16:rowId xmlns:a16="http://schemas.microsoft.com/office/drawing/2014/main" val="226119739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$2,200,000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$1,300,000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41%</a:t>
                      </a:r>
                    </a:p>
                  </a:txBody>
                  <a:tcPr>
                    <a:solidFill>
                      <a:schemeClr val="accent5">
                        <a:lumMod val="40000"/>
                        <a:lumOff val="60000"/>
                      </a:schemeClr>
                    </a:solidFill>
                  </a:tcPr>
                </a:tc>
                <a:extLst>
                  <a:ext uri="{0D108BD9-81ED-4DB2-BD59-A6C34878D82A}">
                    <a16:rowId xmlns:a16="http://schemas.microsoft.com/office/drawing/2014/main" val="67403375"/>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20000"/>
                        <a:lumOff val="80000"/>
                      </a:schemeClr>
                    </a:solidFill>
                  </a:tcPr>
                </a:tc>
                <a:extLst>
                  <a:ext uri="{0D108BD9-81ED-4DB2-BD59-A6C34878D82A}">
                    <a16:rowId xmlns:a16="http://schemas.microsoft.com/office/drawing/2014/main" val="63860333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$2,600,000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$1,500,000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40000"/>
                        <a:lumOff val="60000"/>
                      </a:schemeClr>
                    </a:solidFill>
                  </a:tcPr>
                </a:tc>
                <a:extLst>
                  <a:ext uri="{0D108BD9-81ED-4DB2-BD59-A6C34878D82A}">
                    <a16:rowId xmlns:a16="http://schemas.microsoft.com/office/drawing/2014/main" val="404587704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20000"/>
                        <a:lumOff val="80000"/>
                      </a:schemeClr>
                    </a:solidFill>
                  </a:tcPr>
                </a:tc>
                <a:extLst>
                  <a:ext uri="{0D108BD9-81ED-4DB2-BD59-A6C34878D82A}">
                    <a16:rowId xmlns:a16="http://schemas.microsoft.com/office/drawing/2014/main" val="1628857563"/>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algn="r"/>
                      <a:r>
                        <a:rPr lang="en-US" sz="1000"/>
                        <a:t>$1,300,000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40000"/>
                        <a:lumOff val="60000"/>
                      </a:schemeClr>
                    </a:solidFill>
                  </a:tcPr>
                </a:tc>
                <a:extLst>
                  <a:ext uri="{0D108BD9-81ED-4DB2-BD59-A6C34878D82A}">
                    <a16:rowId xmlns:a16="http://schemas.microsoft.com/office/drawing/2014/main" val="948087587"/>
                  </a:ext>
                </a:extLst>
              </a:tr>
            </a:tbl>
          </a:graphicData>
        </a:graphic>
      </p:graphicFrame>
    </p:spTree>
    <p:extLst>
      <p:ext uri="{BB962C8B-B14F-4D97-AF65-F5344CB8AC3E}">
        <p14:creationId xmlns:p14="http://schemas.microsoft.com/office/powerpoint/2010/main" val="263476720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C3462500-EE0E-A0D2-C7C9-A9FC8605CBF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CD95E96-36F1-1A75-3A6D-B8D925C2D84E}"/>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7D25038E-0A05-235B-3556-A40659FA77BE}"/>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20361702-DD0B-463F-5B43-9EF24575A960}"/>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F7CD37-626C-E8AD-8E16-5A864162D24A}"/>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MEDIA</a:t>
            </a:r>
          </a:p>
        </p:txBody>
      </p:sp>
      <p:sp>
        <p:nvSpPr>
          <p:cNvPr id="3" name="Title 2" hidden="1">
            <a:extLst>
              <a:ext uri="{FF2B5EF4-FFF2-40B4-BE49-F238E27FC236}">
                <a16:creationId xmlns:a16="http://schemas.microsoft.com/office/drawing/2014/main" id="{5A190676-08DB-25DE-461E-165BEF936518}"/>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pic>
        <p:nvPicPr>
          <p:cNvPr id="5" name="Graphic 4" descr="Presentation with media with solid fill">
            <a:extLst>
              <a:ext uri="{FF2B5EF4-FFF2-40B4-BE49-F238E27FC236}">
                <a16:creationId xmlns:a16="http://schemas.microsoft.com/office/drawing/2014/main" id="{F7F8BE19-BA56-2D06-12AE-7E10F7E895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85950" y="2679700"/>
            <a:ext cx="2870200" cy="2870200"/>
          </a:xfrm>
          <a:prstGeom prst="rect">
            <a:avLst/>
          </a:prstGeom>
        </p:spPr>
      </p:pic>
    </p:spTree>
    <p:extLst>
      <p:ext uri="{BB962C8B-B14F-4D97-AF65-F5344CB8AC3E}">
        <p14:creationId xmlns:p14="http://schemas.microsoft.com/office/powerpoint/2010/main" val="74331085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F5188-666F-A690-AF07-C9BF74D10CC6}"/>
            </a:ext>
          </a:extLst>
        </p:cNvPr>
        <p:cNvGrpSpPr/>
        <p:nvPr/>
      </p:nvGrpSpPr>
      <p:grpSpPr>
        <a:xfrm>
          <a:off x="0" y="0"/>
          <a:ext cx="0" cy="0"/>
          <a:chOff x="0" y="0"/>
          <a:chExt cx="0" cy="0"/>
        </a:xfrm>
      </p:grpSpPr>
      <p:sp>
        <p:nvSpPr>
          <p:cNvPr id="6" name="BodyText1">
            <a:extLst>
              <a:ext uri="{FF2B5EF4-FFF2-40B4-BE49-F238E27FC236}">
                <a16:creationId xmlns:a16="http://schemas.microsoft.com/office/drawing/2014/main" id="{C6BD0384-0411-54A7-1D9E-12D66724CCD3}"/>
              </a:ext>
            </a:extLst>
          </p:cNvPr>
          <p:cNvSpPr txBox="1">
            <a:spLocks/>
          </p:cNvSpPr>
          <p:nvPr/>
        </p:nvSpPr>
        <p:spPr>
          <a:xfrm>
            <a:off x="490692" y="5516518"/>
            <a:ext cx="3054614"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Lite links in PowerPoint offer an efficient alternative to embedding videos directly. Instead of bloating your presentation file with video data, lite linking creates a reference to video files stored separately on your computer. This keeps your PowerPoint file small and manageable while maintaining full video playback functionality.</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create a lite link, go to Insert &gt; Video &gt; Video on My PC, select your video file, then click the arrow next to "Insert" and choose "Link to File." The video appears normally in your presentation with all standard controls, but the actual video data stays in its original location. This approach works especially well for high-resolution videos or presentations with multiple clips.</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key consideration is maintaining the file path between your presentation and videos. When moving or sharing your presentation, bring the video files along in the same folder structure. While this requires managing separate files, the benefits—smaller file sizes, faster saves, and easier sharing—make lite linking worthwhile for most video-heavy presentations.  </a:t>
            </a:r>
            <a:r>
              <a:rPr lang="en-US" sz="800">
                <a:solidFill>
                  <a:schemeClr val="tx1">
                    <a:lumMod val="65000"/>
                    <a:lumOff val="35000"/>
                  </a:schemeClr>
                </a:solidFill>
                <a:latin typeface="Calibri" panose="020F0502020204030204" pitchFamily="34" charset="0"/>
                <a:cs typeface="Calibri" panose="020F0502020204030204" pitchFamily="34" charset="0"/>
              </a:rPr>
              <a:t>.</a:t>
            </a:r>
          </a:p>
          <a:p>
            <a:pPr marL="0" indent="0">
              <a:lnSpc>
                <a:spcPct val="110000"/>
              </a:lnSpc>
              <a:spcBef>
                <a:spcPts val="0"/>
              </a:spcBef>
              <a:spcAft>
                <a:spcPts val="600"/>
              </a:spcAft>
              <a:buNone/>
            </a:pPr>
            <a:endParaRPr lang="en-US" sz="9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Stop 8" hidden="1">
            <a:extLst>
              <a:ext uri="{FF2B5EF4-FFF2-40B4-BE49-F238E27FC236}">
                <a16:creationId xmlns:a16="http://schemas.microsoft.com/office/drawing/2014/main" id="{15AE834B-18AF-1ED5-2F04-BBC603C04D30}"/>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6" name="Stop 6" hidden="1">
            <a:extLst>
              <a:ext uri="{FF2B5EF4-FFF2-40B4-BE49-F238E27FC236}">
                <a16:creationId xmlns:a16="http://schemas.microsoft.com/office/drawing/2014/main" id="{565B8BBC-B77E-4338-34EF-DE20F1E22A7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grpSp>
        <p:nvGrpSpPr>
          <p:cNvPr id="21" name="Callout 4" hidden="1">
            <a:extLst>
              <a:ext uri="{FF2B5EF4-FFF2-40B4-BE49-F238E27FC236}">
                <a16:creationId xmlns:a16="http://schemas.microsoft.com/office/drawing/2014/main" id="{ED8DBF02-A75F-A829-A6DE-B71299673F18}"/>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17149757-3957-8E83-4354-778152476C34}"/>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9A2E3898-1BCE-1CCE-9184-74C0CB4FD5FD}"/>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hidden="1">
            <a:extLst>
              <a:ext uri="{FF2B5EF4-FFF2-40B4-BE49-F238E27FC236}">
                <a16:creationId xmlns:a16="http://schemas.microsoft.com/office/drawing/2014/main" id="{4A772500-B156-919D-70ED-685924BB6F58}"/>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30F1F3E5-347F-9996-6710-C2C079545775}"/>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55B7E28C-0DCE-8464-C281-08A0276B858D}"/>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cxnSp>
        <p:nvCxnSpPr>
          <p:cNvPr id="32" name="Connector: Elbow 1" hidden="1">
            <a:extLst>
              <a:ext uri="{FF2B5EF4-FFF2-40B4-BE49-F238E27FC236}">
                <a16:creationId xmlns:a16="http://schemas.microsoft.com/office/drawing/2014/main" id="{53C9D8D4-86CA-CA9F-3E88-C50437EB5742}"/>
              </a:ext>
            </a:extLst>
          </p:cNvPr>
          <p:cNvCxnSpPr>
            <a:cxnSpLocks/>
            <a:stCxn id="11" idx="0"/>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45D6256A-0334-2AE2-0697-2F2937ABEE4E}"/>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hidden="1">
            <a:extLst>
              <a:ext uri="{FF2B5EF4-FFF2-40B4-BE49-F238E27FC236}">
                <a16:creationId xmlns:a16="http://schemas.microsoft.com/office/drawing/2014/main" id="{4040FD14-2E07-6C1B-AEC2-75E21C048FAC}"/>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8780326D-D0FC-73E8-5851-FD52C8AA6710}"/>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VIDEO</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6AFA110D-7D42-C9E2-069F-CF1C9BEEDD8D}"/>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MEDIA TESTS</a:t>
            </a:r>
          </a:p>
        </p:txBody>
      </p:sp>
      <p:sp>
        <p:nvSpPr>
          <p:cNvPr id="3" name="Title" hidden="1">
            <a:extLst>
              <a:ext uri="{FF2B5EF4-FFF2-40B4-BE49-F238E27FC236}">
                <a16:creationId xmlns:a16="http://schemas.microsoft.com/office/drawing/2014/main" id="{F59697FF-780A-CCF4-0725-869B12ABF6AF}"/>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5CD93D3E-09B2-B21F-376B-DD3E7BE8552C}"/>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767F714-DD37-01B3-3298-8706D0BCCB0F}"/>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25" name="glow effect" hidden="1">
            <a:extLst>
              <a:ext uri="{FF2B5EF4-FFF2-40B4-BE49-F238E27FC236}">
                <a16:creationId xmlns:a16="http://schemas.microsoft.com/office/drawing/2014/main" id="{36DB258B-028D-148B-8DBC-4D1E2CC89E56}"/>
              </a:ext>
            </a:extLst>
          </p:cNvPr>
          <p:cNvSpPr/>
          <p:nvPr/>
        </p:nvSpPr>
        <p:spPr>
          <a:xfrm>
            <a:off x="6063560" y="4104600"/>
            <a:ext cx="223217" cy="223217"/>
          </a:xfrm>
          <a:prstGeom prst="ellipse">
            <a:avLst/>
          </a:prstGeom>
          <a:solidFill>
            <a:schemeClr val="bg1"/>
          </a:solidFill>
          <a:ln>
            <a:noFill/>
          </a:ln>
          <a:effectLst>
            <a:glow rad="558800">
              <a:schemeClr val="tx1">
                <a:lumMod val="95000"/>
                <a:lumOff val="5000"/>
                <a:alpha val="42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NEEDS PIC tag" hidden="1">
            <a:extLst>
              <a:ext uri="{FF2B5EF4-FFF2-40B4-BE49-F238E27FC236}">
                <a16:creationId xmlns:a16="http://schemas.microsoft.com/office/drawing/2014/main" id="{8446E8AD-A1D3-3C0E-CFF8-585AD0D9283A}"/>
              </a:ext>
            </a:extLst>
          </p:cNvPr>
          <p:cNvSpPr txBox="1"/>
          <p:nvPr/>
        </p:nvSpPr>
        <p:spPr>
          <a:xfrm rot="20805525">
            <a:off x="187331" y="1614054"/>
            <a:ext cx="5631670" cy="1015663"/>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Placeholder</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pic>
        <p:nvPicPr>
          <p:cNvPr id="31" name="Online Media 30" title="Rick Astley - Never Gonna Give You Up (Official Video) (4K Remaster)">
            <a:hlinkClick r:id="" action="ppaction://media"/>
            <a:extLst>
              <a:ext uri="{FF2B5EF4-FFF2-40B4-BE49-F238E27FC236}">
                <a16:creationId xmlns:a16="http://schemas.microsoft.com/office/drawing/2014/main" id="{57F3AE7A-1669-9D9F-AA0D-3FF5E56547C6}"/>
              </a:ext>
            </a:extLst>
          </p:cNvPr>
          <p:cNvPicPr>
            <a:picLocks noRot="1" noChangeAspect="1"/>
          </p:cNvPicPr>
          <p:nvPr>
            <a:videoFile r:link="rId1"/>
          </p:nvPr>
        </p:nvPicPr>
        <p:blipFill>
          <a:blip r:embed="rId3"/>
          <a:stretch>
            <a:fillRect/>
          </a:stretch>
        </p:blipFill>
        <p:spPr>
          <a:xfrm>
            <a:off x="0" y="1371684"/>
            <a:ext cx="6858000" cy="3875087"/>
          </a:xfrm>
          <a:prstGeom prst="rect">
            <a:avLst/>
          </a:prstGeom>
        </p:spPr>
      </p:pic>
      <p:pic>
        <p:nvPicPr>
          <p:cNvPr id="45" name="Picture 44">
            <a:extLst>
              <a:ext uri="{FF2B5EF4-FFF2-40B4-BE49-F238E27FC236}">
                <a16:creationId xmlns:a16="http://schemas.microsoft.com/office/drawing/2014/main" id="{766C2285-2487-EEAA-B00C-BFCE70B24394}"/>
              </a:ext>
            </a:extLst>
          </p:cNvPr>
          <p:cNvPicPr>
            <a:picLocks noChangeAspect="1"/>
          </p:cNvPicPr>
          <p:nvPr/>
        </p:nvPicPr>
        <p:blipFill>
          <a:blip r:embed="rId4"/>
          <a:stretch>
            <a:fillRect/>
          </a:stretch>
        </p:blipFill>
        <p:spPr>
          <a:xfrm>
            <a:off x="4016457" y="5628521"/>
            <a:ext cx="1840406" cy="1702721"/>
          </a:xfrm>
          <a:prstGeom prst="rect">
            <a:avLst/>
          </a:prstGeom>
          <a:ln>
            <a:noFill/>
          </a:ln>
          <a:effectLst>
            <a:softEdge rad="112500"/>
          </a:effectLst>
        </p:spPr>
      </p:pic>
    </p:spTree>
    <p:extLst>
      <p:ext uri="{BB962C8B-B14F-4D97-AF65-F5344CB8AC3E}">
        <p14:creationId xmlns:p14="http://schemas.microsoft.com/office/powerpoint/2010/main" val="376635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1"/>
                </p:tgtEl>
              </p:cMediaNode>
            </p:video>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
                                        </p:tgtEl>
                                      </p:cBhvr>
                                    </p:cmd>
                                  </p:childTnLst>
                                </p:cTn>
                              </p:par>
                            </p:childTnLst>
                          </p:cTn>
                        </p:par>
                      </p:childTnLst>
                    </p:cTn>
                  </p:par>
                </p:childTnLst>
              </p:cTn>
              <p:nextCondLst>
                <p:cond evt="onClick" delay="0">
                  <p:tgtEl>
                    <p:spTgt spid="31"/>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2123658"/>
          </a:xfrm>
          <a:prstGeom prst="rect">
            <a:avLst/>
          </a:prstGeom>
          <a:noFill/>
        </p:spPr>
        <p:txBody>
          <a:bodyPr wrap="square" rtlCol="0">
            <a:spAutoFit/>
          </a:bodyPr>
          <a:lstStyle/>
          <a:p>
            <a:pPr algn="ctr"/>
            <a:r>
              <a:rPr lang="en-US" sz="6600">
                <a:latin typeface="Roboto Black" panose="02000000000000000000" pitchFamily="2" charset="0"/>
                <a:ea typeface="Roboto Black" panose="02000000000000000000" pitchFamily="2" charset="0"/>
              </a:rPr>
              <a:t>RARELY</a:t>
            </a:r>
            <a:br>
              <a:rPr lang="en-US" sz="6600">
                <a:latin typeface="Roboto Black" panose="02000000000000000000" pitchFamily="2" charset="0"/>
                <a:ea typeface="Roboto Black" panose="02000000000000000000" pitchFamily="2" charset="0"/>
              </a:rPr>
            </a:br>
            <a:r>
              <a:rPr lang="en-US" sz="6600">
                <a:latin typeface="Roboto Black" panose="02000000000000000000" pitchFamily="2" charset="0"/>
                <a:ea typeface="Roboto Black" panose="02000000000000000000" pitchFamily="2" charset="0"/>
              </a:rPr>
              <a:t>INCLUDED</a:t>
            </a:r>
          </a:p>
        </p:txBody>
      </p:sp>
    </p:spTree>
    <p:extLst>
      <p:ext uri="{BB962C8B-B14F-4D97-AF65-F5344CB8AC3E}">
        <p14:creationId xmlns:p14="http://schemas.microsoft.com/office/powerpoint/2010/main" val="268095714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3FA296-7B2D-43C9-C736-207964F9EB58}"/>
              </a:ext>
            </a:extLst>
          </p:cNvPr>
          <p:cNvSpPr txBox="1"/>
          <p:nvPr/>
        </p:nvSpPr>
        <p:spPr>
          <a:xfrm>
            <a:off x="0" y="0"/>
            <a:ext cx="6858000" cy="2215991"/>
          </a:xfrm>
          <a:prstGeom prst="rect">
            <a:avLst/>
          </a:prstGeom>
          <a:noFill/>
        </p:spPr>
        <p:txBody>
          <a:bodyPr wrap="square" rtlCol="0">
            <a:spAutoFit/>
          </a:bodyPr>
          <a:lstStyle/>
          <a:p>
            <a:pPr algn="ctr"/>
            <a:r>
              <a:rPr lang="en-US" sz="13800" dirty="0">
                <a:latin typeface="Roboto Black" panose="02000000000000000000" pitchFamily="2" charset="0"/>
                <a:ea typeface="Roboto Black" panose="02000000000000000000" pitchFamily="2" charset="0"/>
              </a:rPr>
              <a:t>HANDS</a:t>
            </a:r>
          </a:p>
        </p:txBody>
      </p:sp>
      <p:pic>
        <p:nvPicPr>
          <p:cNvPr id="13" name="Hand 09">
            <a:extLst>
              <a:ext uri="{FF2B5EF4-FFF2-40B4-BE49-F238E27FC236}">
                <a16:creationId xmlns:a16="http://schemas.microsoft.com/office/drawing/2014/main" id="{6FBD94BC-1444-008F-03BC-2DD55808A45B}"/>
              </a:ext>
            </a:extLst>
          </p:cNvPr>
          <p:cNvPicPr>
            <a:picLocks noChangeAspect="1"/>
          </p:cNvPicPr>
          <p:nvPr/>
        </p:nvPicPr>
        <p:blipFill>
          <a:blip r:embed="rId2"/>
          <a:stretch>
            <a:fillRect/>
          </a:stretch>
        </p:blipFill>
        <p:spPr>
          <a:xfrm>
            <a:off x="4269549" y="6930447"/>
            <a:ext cx="2558783" cy="1631128"/>
          </a:xfrm>
          <a:prstGeom prst="rect">
            <a:avLst/>
          </a:prstGeom>
        </p:spPr>
      </p:pic>
      <p:pic>
        <p:nvPicPr>
          <p:cNvPr id="15" name="Hand 08">
            <a:extLst>
              <a:ext uri="{FF2B5EF4-FFF2-40B4-BE49-F238E27FC236}">
                <a16:creationId xmlns:a16="http://schemas.microsoft.com/office/drawing/2014/main" id="{1973CE02-5444-42BD-4538-961C4BD5520E}"/>
              </a:ext>
            </a:extLst>
          </p:cNvPr>
          <p:cNvPicPr>
            <a:picLocks noChangeAspect="1"/>
          </p:cNvPicPr>
          <p:nvPr/>
        </p:nvPicPr>
        <p:blipFill>
          <a:blip r:embed="rId3"/>
          <a:stretch>
            <a:fillRect/>
          </a:stretch>
        </p:blipFill>
        <p:spPr>
          <a:xfrm>
            <a:off x="2337570" y="6422222"/>
            <a:ext cx="2288404" cy="2297880"/>
          </a:xfrm>
          <a:prstGeom prst="rect">
            <a:avLst/>
          </a:prstGeom>
        </p:spPr>
      </p:pic>
      <p:pic>
        <p:nvPicPr>
          <p:cNvPr id="17" name="Hand 07">
            <a:extLst>
              <a:ext uri="{FF2B5EF4-FFF2-40B4-BE49-F238E27FC236}">
                <a16:creationId xmlns:a16="http://schemas.microsoft.com/office/drawing/2014/main" id="{2A58BC1F-827C-8899-F709-9FAD27A8F222}"/>
              </a:ext>
            </a:extLst>
          </p:cNvPr>
          <p:cNvPicPr>
            <a:picLocks noChangeAspect="1"/>
          </p:cNvPicPr>
          <p:nvPr/>
        </p:nvPicPr>
        <p:blipFill>
          <a:blip r:embed="rId4"/>
          <a:stretch>
            <a:fillRect/>
          </a:stretch>
        </p:blipFill>
        <p:spPr>
          <a:xfrm>
            <a:off x="135212" y="6195250"/>
            <a:ext cx="2558784" cy="2723187"/>
          </a:xfrm>
          <a:prstGeom prst="rect">
            <a:avLst/>
          </a:prstGeom>
        </p:spPr>
      </p:pic>
      <p:pic>
        <p:nvPicPr>
          <p:cNvPr id="19" name="Hand 06">
            <a:extLst>
              <a:ext uri="{FF2B5EF4-FFF2-40B4-BE49-F238E27FC236}">
                <a16:creationId xmlns:a16="http://schemas.microsoft.com/office/drawing/2014/main" id="{5D053029-EE6A-3899-40BE-4F62E11B0AD0}"/>
              </a:ext>
            </a:extLst>
          </p:cNvPr>
          <p:cNvPicPr>
            <a:picLocks noChangeAspect="1"/>
          </p:cNvPicPr>
          <p:nvPr/>
        </p:nvPicPr>
        <p:blipFill>
          <a:blip r:embed="rId5"/>
          <a:stretch>
            <a:fillRect/>
          </a:stretch>
        </p:blipFill>
        <p:spPr>
          <a:xfrm>
            <a:off x="4558368" y="4392626"/>
            <a:ext cx="2232026" cy="2296778"/>
          </a:xfrm>
          <a:prstGeom prst="rect">
            <a:avLst/>
          </a:prstGeom>
        </p:spPr>
      </p:pic>
      <p:pic>
        <p:nvPicPr>
          <p:cNvPr id="21" name="Hand 05">
            <a:extLst>
              <a:ext uri="{FF2B5EF4-FFF2-40B4-BE49-F238E27FC236}">
                <a16:creationId xmlns:a16="http://schemas.microsoft.com/office/drawing/2014/main" id="{3E66ABD1-FE36-9FA3-97FA-3144FEBE3CBA}"/>
              </a:ext>
            </a:extLst>
          </p:cNvPr>
          <p:cNvPicPr>
            <a:picLocks noChangeAspect="1"/>
          </p:cNvPicPr>
          <p:nvPr/>
        </p:nvPicPr>
        <p:blipFill>
          <a:blip r:embed="rId6"/>
          <a:stretch>
            <a:fillRect/>
          </a:stretch>
        </p:blipFill>
        <p:spPr>
          <a:xfrm>
            <a:off x="2190589" y="4454847"/>
            <a:ext cx="2558784" cy="1867872"/>
          </a:xfrm>
          <a:prstGeom prst="rect">
            <a:avLst/>
          </a:prstGeom>
        </p:spPr>
      </p:pic>
      <p:pic>
        <p:nvPicPr>
          <p:cNvPr id="23" name="Hand 04">
            <a:extLst>
              <a:ext uri="{FF2B5EF4-FFF2-40B4-BE49-F238E27FC236}">
                <a16:creationId xmlns:a16="http://schemas.microsoft.com/office/drawing/2014/main" id="{ED0380DC-B0C0-A382-428C-FEB639F32B1C}"/>
              </a:ext>
            </a:extLst>
          </p:cNvPr>
          <p:cNvPicPr>
            <a:picLocks noChangeAspect="1"/>
          </p:cNvPicPr>
          <p:nvPr/>
        </p:nvPicPr>
        <p:blipFill>
          <a:blip r:embed="rId7"/>
          <a:stretch>
            <a:fillRect/>
          </a:stretch>
        </p:blipFill>
        <p:spPr>
          <a:xfrm>
            <a:off x="67606" y="3522738"/>
            <a:ext cx="2558784" cy="3253460"/>
          </a:xfrm>
          <a:prstGeom prst="rect">
            <a:avLst/>
          </a:prstGeom>
        </p:spPr>
      </p:pic>
      <p:pic>
        <p:nvPicPr>
          <p:cNvPr id="25" name="Hand 03">
            <a:extLst>
              <a:ext uri="{FF2B5EF4-FFF2-40B4-BE49-F238E27FC236}">
                <a16:creationId xmlns:a16="http://schemas.microsoft.com/office/drawing/2014/main" id="{CDFD3267-6A43-9FD4-BB87-9CA6AE928747}"/>
              </a:ext>
            </a:extLst>
          </p:cNvPr>
          <p:cNvPicPr>
            <a:picLocks noChangeAspect="1"/>
          </p:cNvPicPr>
          <p:nvPr/>
        </p:nvPicPr>
        <p:blipFill>
          <a:blip r:embed="rId8"/>
          <a:stretch>
            <a:fillRect/>
          </a:stretch>
        </p:blipFill>
        <p:spPr>
          <a:xfrm>
            <a:off x="4331794" y="2032893"/>
            <a:ext cx="2468444" cy="2387899"/>
          </a:xfrm>
          <a:prstGeom prst="rect">
            <a:avLst/>
          </a:prstGeom>
        </p:spPr>
      </p:pic>
      <p:pic>
        <p:nvPicPr>
          <p:cNvPr id="27" name="Hand 02">
            <a:extLst>
              <a:ext uri="{FF2B5EF4-FFF2-40B4-BE49-F238E27FC236}">
                <a16:creationId xmlns:a16="http://schemas.microsoft.com/office/drawing/2014/main" id="{F568E702-6BC9-9E8C-967B-193FB3FB00C1}"/>
              </a:ext>
            </a:extLst>
          </p:cNvPr>
          <p:cNvPicPr>
            <a:picLocks noChangeAspect="1"/>
          </p:cNvPicPr>
          <p:nvPr/>
        </p:nvPicPr>
        <p:blipFill>
          <a:blip r:embed="rId9"/>
          <a:stretch>
            <a:fillRect/>
          </a:stretch>
        </p:blipFill>
        <p:spPr>
          <a:xfrm>
            <a:off x="2575624" y="1830065"/>
            <a:ext cx="1967839" cy="2824249"/>
          </a:xfrm>
          <a:prstGeom prst="rect">
            <a:avLst/>
          </a:prstGeom>
        </p:spPr>
      </p:pic>
      <p:pic>
        <p:nvPicPr>
          <p:cNvPr id="29" name="Hand 01">
            <a:extLst>
              <a:ext uri="{FF2B5EF4-FFF2-40B4-BE49-F238E27FC236}">
                <a16:creationId xmlns:a16="http://schemas.microsoft.com/office/drawing/2014/main" id="{0B7B3569-53DA-7805-2B53-3DC07DBB7701}"/>
              </a:ext>
            </a:extLst>
          </p:cNvPr>
          <p:cNvPicPr>
            <a:picLocks noChangeAspect="1"/>
          </p:cNvPicPr>
          <p:nvPr/>
        </p:nvPicPr>
        <p:blipFill>
          <a:blip r:embed="rId10"/>
          <a:stretch>
            <a:fillRect/>
          </a:stretch>
        </p:blipFill>
        <p:spPr>
          <a:xfrm>
            <a:off x="152830" y="1828549"/>
            <a:ext cx="2337570" cy="2580085"/>
          </a:xfrm>
          <a:prstGeom prst="rect">
            <a:avLst/>
          </a:prstGeom>
        </p:spPr>
      </p:pic>
    </p:spTree>
    <p:extLst>
      <p:ext uri="{BB962C8B-B14F-4D97-AF65-F5344CB8AC3E}">
        <p14:creationId xmlns:p14="http://schemas.microsoft.com/office/powerpoint/2010/main" val="285639605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l="1358" t="9103" r="10030" b="36681"/>
          <a:stretch/>
        </p:blipFill>
        <p:spPr>
          <a:xfrm>
            <a:off x="0" y="0"/>
            <a:ext cx="6858000" cy="2011680"/>
          </a:xfrm>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Accelerating </a:t>
            </a:r>
          </a:p>
          <a:p>
            <a:r>
              <a:rPr lang="en-US"/>
              <a:t>Your Journey </a:t>
            </a:r>
          </a:p>
          <a:p>
            <a:r>
              <a:rPr lang="en-US"/>
              <a:t>to Success</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384291"/>
          </a:xfrm>
        </p:spPr>
        <p:txBody>
          <a:bodyPr/>
          <a:lstStyle/>
          <a:p>
            <a:pPr>
              <a:spcBef>
                <a:spcPts val="0"/>
              </a:spcBef>
            </a:pPr>
            <a:r>
              <a:rPr lang="en-US" spc="-20"/>
              <a:t>ForgeFX understands the complexities and challenges organizations face when considering the adoption of simulation-based training applications. From conceptualization to implementation, it’s a significant commitment that requires deliberate thought. We appreciate the journey you’re embarking on and, to help you get started, we’re excited to introduce our Rapid Engagement Incentive.</a:t>
            </a:r>
          </a:p>
          <a:p>
            <a:pPr>
              <a:spcBef>
                <a:spcPts val="0"/>
              </a:spcBef>
            </a:pPr>
            <a:r>
              <a:rPr lang="en-US" spc="-20"/>
              <a:t>We offer this because we believe in the transformative power of simulation-based training, and we’re eager to partner with organizations ready to embrace this innovative approach. Here’s a few key reasons why we offer the Rapid Engagement Incentive:</a:t>
            </a:r>
          </a:p>
          <a:p>
            <a:pPr lvl="1">
              <a:spcBef>
                <a:spcPts val="0"/>
              </a:spcBef>
            </a:pPr>
            <a:r>
              <a:rPr lang="en-US" b="1"/>
              <a:t>Client Empowerment:</a:t>
            </a:r>
            <a:r>
              <a:rPr lang="en-US"/>
              <a:t> By offering a discount, we aim to lessen the initial financial investment, making it easier for you to embrace the benefits of simulation-based training.</a:t>
            </a:r>
          </a:p>
          <a:p>
            <a:pPr lvl="1">
              <a:spcBef>
                <a:spcPts val="0"/>
              </a:spcBef>
            </a:pPr>
            <a:r>
              <a:rPr lang="en-US" b="1"/>
              <a:t>Promoting a Competitive Edge: </a:t>
            </a:r>
            <a:r>
              <a:rPr lang="en-US"/>
              <a:t>We firmly believe that early adoption of such training methods will give your organization a competitive advantage, enabling you to stay ahead in your industry.</a:t>
            </a:r>
          </a:p>
          <a:p>
            <a:pPr lvl="1">
              <a:spcBef>
                <a:spcPts val="0"/>
              </a:spcBef>
            </a:pPr>
            <a:r>
              <a:rPr lang="en-US" b="1"/>
              <a:t>Efficiency and Effectiveness:</a:t>
            </a:r>
            <a:r>
              <a:rPr lang="en-US"/>
              <a:t> The sooner we kick off our partnership, the quicker we can deliver a tailor-made solution that meets your unique needs. This incentive streamlines the project initiation process, enabling us to deliver results faster.</a:t>
            </a:r>
          </a:p>
          <a:p>
            <a:pPr lvl="1">
              <a:spcBef>
                <a:spcPts val="0"/>
              </a:spcBef>
            </a:pPr>
            <a:r>
              <a:rPr lang="en-US" b="1"/>
              <a:t>Building Strong Relationships:</a:t>
            </a:r>
            <a:r>
              <a:rPr lang="en-US"/>
              <a:t> We value our clients and believe that this incentive is a testament to our commitment towards building strong, long-lasting partnerships.</a:t>
            </a:r>
          </a:p>
          <a:p>
            <a:pPr>
              <a:spcBef>
                <a:spcPts val="0"/>
              </a:spcBef>
            </a:pPr>
            <a:r>
              <a:rPr lang="en-US"/>
              <a:t>Our incentive is a token of our commitment to your goals, as well as our confidence in the value that our simulation-based training solutions provide. We look forward to embarking on this transformative journey with you.</a:t>
            </a:r>
          </a:p>
          <a:p>
            <a:pPr>
              <a:spcBef>
                <a:spcPts val="0"/>
              </a:spcBef>
            </a:pPr>
            <a:endParaRPr lang="en-US"/>
          </a:p>
          <a:p>
            <a:endParaRPr lang="en-US"/>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43000">
                <a:schemeClr val="tx2">
                  <a:lumMod val="7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Rapid Engagement</a:t>
            </a:r>
            <a:r>
              <a:rPr lang="en-US"/>
              <a:t> Incentive</a:t>
            </a:r>
          </a:p>
        </p:txBody>
      </p:sp>
      <p:sp>
        <p:nvSpPr>
          <p:cNvPr id="2" name="InsetText">
            <a:extLst>
              <a:ext uri="{FF2B5EF4-FFF2-40B4-BE49-F238E27FC236}">
                <a16:creationId xmlns:a16="http://schemas.microsoft.com/office/drawing/2014/main" id="{2C6A92FF-0199-A133-70EC-EC8C6812C24E}"/>
              </a:ext>
            </a:extLst>
          </p:cNvPr>
          <p:cNvSpPr txBox="1"/>
          <p:nvPr/>
        </p:nvSpPr>
        <p:spPr>
          <a:xfrm>
            <a:off x="298450" y="3869644"/>
            <a:ext cx="1789518" cy="1261884"/>
          </a:xfrm>
          <a:prstGeom prst="rect">
            <a:avLst/>
          </a:prstGeom>
          <a:solidFill>
            <a:schemeClr val="accent3">
              <a:lumMod val="40000"/>
              <a:lumOff val="60000"/>
            </a:schemeClr>
          </a:solidFill>
          <a:effectLst>
            <a:outerShdw dist="63500" dir="2700000" algn="tl" rotWithShape="0">
              <a:prstClr val="black">
                <a:alpha val="40000"/>
              </a:prstClr>
            </a:outerShdw>
          </a:effectLst>
        </p:spPr>
        <p:txBody>
          <a:bodyPr wrap="square" lIns="45720" tIns="91440" rIns="45720" bIns="9144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We offer a special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10% cost reduction</a:t>
            </a: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 clients who engage with us within 30 days of proposal receipt.</a:t>
            </a:r>
            <a:endParaRPr kumimoji="0" lang="en-US" sz="1400" b="0" i="0" u="none" strike="noStrike" kern="1200" cap="none" spc="0" normalizeH="0" baseline="0" noProof="0">
              <a:ln>
                <a:noFill/>
              </a:ln>
              <a:solidFill>
                <a:prstClr val="black"/>
              </a:solidFill>
              <a:effectLst/>
              <a:uLnTx/>
              <a:uFillTx/>
              <a:latin typeface="Lato"/>
              <a:ea typeface="+mn-ea"/>
              <a:cs typeface="+mn-cs"/>
            </a:endParaRPr>
          </a:p>
        </p:txBody>
      </p:sp>
    </p:spTree>
    <p:extLst>
      <p:ext uri="{BB962C8B-B14F-4D97-AF65-F5344CB8AC3E}">
        <p14:creationId xmlns:p14="http://schemas.microsoft.com/office/powerpoint/2010/main" val="344594318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2FC1A3A-6E9C-CCB3-3645-FAFF64265EFC}"/>
              </a:ext>
            </a:extLst>
          </p:cNvPr>
          <p:cNvSpPr>
            <a:spLocks noGrp="1"/>
          </p:cNvSpPr>
          <p:nvPr>
            <p:ph type="body" sz="quarter" idx="12"/>
          </p:nvPr>
        </p:nvSpPr>
        <p:spPr/>
        <p:txBody>
          <a:bodyPr/>
          <a:lstStyle/>
          <a:p>
            <a:endParaRPr lang="en-US"/>
          </a:p>
        </p:txBody>
      </p:sp>
      <p:sp>
        <p:nvSpPr>
          <p:cNvPr id="17" name="Text Placeholder 16">
            <a:extLst>
              <a:ext uri="{FF2B5EF4-FFF2-40B4-BE49-F238E27FC236}">
                <a16:creationId xmlns:a16="http://schemas.microsoft.com/office/drawing/2014/main" id="{6E090331-47F6-091A-BEA0-A6208026298F}"/>
              </a:ext>
            </a:extLst>
          </p:cNvPr>
          <p:cNvSpPr>
            <a:spLocks noGrp="1"/>
          </p:cNvSpPr>
          <p:nvPr>
            <p:ph type="body" sz="quarter" idx="13"/>
          </p:nvPr>
        </p:nvSpPr>
        <p:spPr/>
        <p:txBody>
          <a:bodyPr/>
          <a:lstStyle/>
          <a:p>
            <a:endParaRPr lang="en-US"/>
          </a:p>
        </p:txBody>
      </p:sp>
      <p:sp>
        <p:nvSpPr>
          <p:cNvPr id="18" name="Text Placeholder 17">
            <a:extLst>
              <a:ext uri="{FF2B5EF4-FFF2-40B4-BE49-F238E27FC236}">
                <a16:creationId xmlns:a16="http://schemas.microsoft.com/office/drawing/2014/main" id="{443C4D1A-B499-5981-ABB4-F089E4674AFC}"/>
              </a:ext>
            </a:extLst>
          </p:cNvPr>
          <p:cNvSpPr>
            <a:spLocks noGrp="1"/>
          </p:cNvSpPr>
          <p:nvPr>
            <p:ph type="body" sz="quarter" idx="14"/>
          </p:nvPr>
        </p:nvSpPr>
        <p:spPr/>
        <p:txBody>
          <a:bodyPr/>
          <a:lstStyle/>
          <a:p>
            <a:endParaRPr lang="en-US"/>
          </a:p>
        </p:txBody>
      </p:sp>
      <p:sp>
        <p:nvSpPr>
          <p:cNvPr id="19" name="Text Placeholder 18">
            <a:extLst>
              <a:ext uri="{FF2B5EF4-FFF2-40B4-BE49-F238E27FC236}">
                <a16:creationId xmlns:a16="http://schemas.microsoft.com/office/drawing/2014/main" id="{12FE534B-C404-4D2C-8BA1-23AAB47EC36C}"/>
              </a:ext>
            </a:extLst>
          </p:cNvPr>
          <p:cNvSpPr>
            <a:spLocks noGrp="1"/>
          </p:cNvSpPr>
          <p:nvPr>
            <p:ph type="body" sz="quarter" idx="15"/>
          </p:nvPr>
        </p:nvSpPr>
        <p:spPr/>
        <p:txBody>
          <a:bodyPr/>
          <a:lstStyle/>
          <a:p>
            <a:endParaRPr lang="en-US"/>
          </a:p>
        </p:txBody>
      </p:sp>
      <p:sp>
        <p:nvSpPr>
          <p:cNvPr id="20" name="Text Placeholder 19">
            <a:extLst>
              <a:ext uri="{FF2B5EF4-FFF2-40B4-BE49-F238E27FC236}">
                <a16:creationId xmlns:a16="http://schemas.microsoft.com/office/drawing/2014/main" id="{48A4664E-9E8B-B795-E7E6-001362030F98}"/>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410870407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rot="16200000">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dirty="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F54A4-3E71-5041-1136-275F1BDEB9AF}"/>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3CD16E7F-1547-4351-535B-BA17DD56AA19}"/>
              </a:ext>
            </a:extLst>
          </p:cNvPr>
          <p:cNvSpPr txBox="1"/>
          <p:nvPr/>
        </p:nvSpPr>
        <p:spPr>
          <a:xfrm>
            <a:off x="345440" y="428506"/>
            <a:ext cx="6245919" cy="523220"/>
          </a:xfrm>
          <a:prstGeom prst="rect">
            <a:avLst/>
          </a:prstGeom>
          <a:noFill/>
        </p:spPr>
        <p:txBody>
          <a:bodyPr wrap="square" rtlCol="0">
            <a:spAutoFit/>
          </a:bodyPr>
          <a:lstStyle/>
          <a:p>
            <a:r>
              <a:rPr lang="en-US" sz="2800"/>
              <a:t>These pages are in the </a:t>
            </a:r>
            <a:r>
              <a:rPr lang="en-US" sz="2800">
                <a:hlinkClick r:id="rId3"/>
              </a:rPr>
              <a:t>Playground</a:t>
            </a:r>
            <a:endParaRPr lang="en-US" sz="2800"/>
          </a:p>
        </p:txBody>
      </p:sp>
    </p:spTree>
    <p:extLst>
      <p:ext uri="{BB962C8B-B14F-4D97-AF65-F5344CB8AC3E}">
        <p14:creationId xmlns:p14="http://schemas.microsoft.com/office/powerpoint/2010/main" val="286058773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Tree>
    <p:extLst>
      <p:ext uri="{BB962C8B-B14F-4D97-AF65-F5344CB8AC3E}">
        <p14:creationId xmlns:p14="http://schemas.microsoft.com/office/powerpoint/2010/main" val="8003175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SCOPE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Object 4">
            <a:extLst>
              <a:ext uri="{FF2B5EF4-FFF2-40B4-BE49-F238E27FC236}">
                <a16:creationId xmlns:a16="http://schemas.microsoft.com/office/drawing/2014/main" id="{E7953EAF-66B0-2E7D-3A78-93499D440E96}"/>
              </a:ext>
            </a:extLst>
          </p:cNvPr>
          <p:cNvGraphicFramePr>
            <a:graphicFrameLocks noChangeAspect="1"/>
          </p:cNvGraphicFramePr>
          <p:nvPr>
            <p:extLst>
              <p:ext uri="{D42A27DB-BD31-4B8C-83A1-F6EECF244321}">
                <p14:modId xmlns:p14="http://schemas.microsoft.com/office/powerpoint/2010/main" val="1976813373"/>
              </p:ext>
            </p:extLst>
          </p:nvPr>
        </p:nvGraphicFramePr>
        <p:xfrm>
          <a:off x="457200" y="1281113"/>
          <a:ext cx="8907463" cy="9856787"/>
        </p:xfrm>
        <a:graphic>
          <a:graphicData uri="http://schemas.openxmlformats.org/presentationml/2006/ole">
            <mc:AlternateContent xmlns:mc="http://schemas.openxmlformats.org/markup-compatibility/2006">
              <mc:Choice xmlns:v="urn:schemas-microsoft-com:vml" Requires="v">
                <p:oleObj name="Worksheet" r:id="rId3" imgW="10744290" imgH="11887240" progId="Excel.Sheet.12">
                  <p:embed/>
                </p:oleObj>
              </mc:Choice>
              <mc:Fallback>
                <p:oleObj name="Worksheet" r:id="rId3" imgW="10744290" imgH="11887240" progId="Excel.Sheet.12">
                  <p:embed/>
                  <p:pic>
                    <p:nvPicPr>
                      <p:cNvPr id="5" name="Object 4">
                        <a:extLst>
                          <a:ext uri="{FF2B5EF4-FFF2-40B4-BE49-F238E27FC236}">
                            <a16:creationId xmlns:a16="http://schemas.microsoft.com/office/drawing/2014/main" id="{E7953EAF-66B0-2E7D-3A78-93499D440E96}"/>
                          </a:ext>
                        </a:extLst>
                      </p:cNvPr>
                      <p:cNvPicPr/>
                      <p:nvPr/>
                    </p:nvPicPr>
                    <p:blipFill>
                      <a:blip r:embed="rId4"/>
                      <a:stretch>
                        <a:fillRect/>
                      </a:stretch>
                    </p:blipFill>
                    <p:spPr>
                      <a:xfrm>
                        <a:off x="457200" y="1281113"/>
                        <a:ext cx="8907463" cy="98567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CA324882-C09C-C013-5D13-3FDB002A1842}"/>
              </a:ext>
            </a:extLst>
          </p:cNvPr>
          <p:cNvPicPr>
            <a:picLocks noChangeAspect="1"/>
          </p:cNvPicPr>
          <p:nvPr/>
        </p:nvPicPr>
        <p:blipFill>
          <a:blip r:embed="rId5"/>
          <a:stretch>
            <a:fillRect/>
          </a:stretch>
        </p:blipFill>
        <p:spPr>
          <a:xfrm>
            <a:off x="429508" y="2322381"/>
            <a:ext cx="5998984" cy="4499238"/>
          </a:xfrm>
          <a:prstGeom prst="rect">
            <a:avLst/>
          </a:prstGeom>
        </p:spPr>
      </p:pic>
      <p:sp>
        <p:nvSpPr>
          <p:cNvPr id="4" name="TextBox 3">
            <a:extLst>
              <a:ext uri="{FF2B5EF4-FFF2-40B4-BE49-F238E27FC236}">
                <a16:creationId xmlns:a16="http://schemas.microsoft.com/office/drawing/2014/main" id="{04A8FE0F-D9D1-9610-6D55-0B5E927578E2}"/>
              </a:ext>
            </a:extLst>
          </p:cNvPr>
          <p:cNvSpPr txBox="1"/>
          <p:nvPr/>
        </p:nvSpPr>
        <p:spPr>
          <a:xfrm>
            <a:off x="0" y="2854138"/>
            <a:ext cx="1769724" cy="2308324"/>
          </a:xfrm>
          <a:prstGeom prst="rect">
            <a:avLst/>
          </a:prstGeom>
          <a:noFill/>
        </p:spPr>
        <p:txBody>
          <a:bodyPr wrap="square" rtlCol="0">
            <a:spAutoFit/>
          </a:bodyPr>
          <a:lstStyle/>
          <a:p>
            <a:r>
              <a:rPr lang="en-US" b="1" dirty="0">
                <a:solidFill>
                  <a:srgbClr val="FF0000"/>
                </a:solidFill>
              </a:rPr>
              <a:t>DO</a:t>
            </a:r>
            <a:br>
              <a:rPr lang="en-US" b="1" dirty="0">
                <a:solidFill>
                  <a:srgbClr val="FF0000"/>
                </a:solidFill>
              </a:rPr>
            </a:br>
            <a:r>
              <a:rPr lang="en-US" b="1" dirty="0">
                <a:solidFill>
                  <a:srgbClr val="FF0000"/>
                </a:solidFill>
              </a:rPr>
              <a:t>NOT </a:t>
            </a:r>
            <a:br>
              <a:rPr lang="en-US" b="1" dirty="0">
                <a:solidFill>
                  <a:srgbClr val="FF0000"/>
                </a:solidFill>
              </a:rPr>
            </a:br>
            <a:r>
              <a:rPr lang="en-US" b="1" dirty="0">
                <a:solidFill>
                  <a:srgbClr val="FF0000"/>
                </a:solidFill>
              </a:rPr>
              <a:t>USE</a:t>
            </a:r>
          </a:p>
          <a:p>
            <a:endParaRPr lang="en-US" b="1" dirty="0">
              <a:solidFill>
                <a:srgbClr val="FF0000"/>
              </a:solidFill>
            </a:endParaRPr>
          </a:p>
          <a:p>
            <a:r>
              <a:rPr lang="en-US" b="1" dirty="0">
                <a:solidFill>
                  <a:srgbClr val="FF0000"/>
                </a:solidFill>
              </a:rPr>
              <a:t>USE </a:t>
            </a:r>
            <a:br>
              <a:rPr lang="en-US" b="1" dirty="0">
                <a:solidFill>
                  <a:srgbClr val="FF0000"/>
                </a:solidFill>
              </a:rPr>
            </a:br>
            <a:r>
              <a:rPr lang="en-US" b="1" dirty="0">
                <a:solidFill>
                  <a:srgbClr val="FF0000"/>
                </a:solidFill>
              </a:rPr>
              <a:t>Table </a:t>
            </a:r>
            <a:br>
              <a:rPr lang="en-US" b="1" dirty="0">
                <a:solidFill>
                  <a:srgbClr val="FF0000"/>
                </a:solidFill>
              </a:rPr>
            </a:br>
            <a:r>
              <a:rPr lang="en-US" b="1" dirty="0">
                <a:solidFill>
                  <a:srgbClr val="FF0000"/>
                </a:solidFill>
              </a:rPr>
              <a:t>VERSION</a:t>
            </a:r>
            <a:br>
              <a:rPr lang="en-US" b="1" dirty="0">
                <a:solidFill>
                  <a:srgbClr val="FF0000"/>
                </a:solidFill>
              </a:rPr>
            </a:br>
            <a:r>
              <a:rPr lang="en-US" b="1" dirty="0">
                <a:solidFill>
                  <a:srgbClr val="FF0000"/>
                </a:solidFill>
              </a:rPr>
              <a:t>INSTEAD</a:t>
            </a:r>
          </a:p>
        </p:txBody>
      </p:sp>
    </p:spTree>
    <p:extLst>
      <p:ext uri="{BB962C8B-B14F-4D97-AF65-F5344CB8AC3E}">
        <p14:creationId xmlns:p14="http://schemas.microsoft.com/office/powerpoint/2010/main" val="291273988"/>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Props1.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2.xml><?xml version="1.0" encoding="utf-8"?>
<ds:datastoreItem xmlns:ds="http://schemas.openxmlformats.org/officeDocument/2006/customXml" ds:itemID="{27D81CAD-2B05-4496-979C-84894EB34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a64f991-e6fd-4bbc-ac0b-145dce244843"/>
    <ds:schemaRef ds:uri="e6f95391-37ae-4813-9d31-943f64a4fe25"/>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3B027B0-A198-4A93-ACB4-9D9F566A1973}">
  <ds:schemaRefs>
    <ds:schemaRef ds:uri="http://purl.org/dc/dcmitype/"/>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sharepoint/v3/fields"/>
    <ds:schemaRef ds:uri="http://purl.org/dc/terms/"/>
    <ds:schemaRef ds:uri="e6f95391-37ae-4813-9d31-943f64a4fe25"/>
    <ds:schemaRef ds:uri="ba64f991-e6fd-4bbc-ac0b-145dce244843"/>
    <ds:schemaRef ds:uri="http://schemas.microsoft.com/sharepoint/v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4257</TotalTime>
  <Words>26434</Words>
  <Application>Microsoft Office PowerPoint</Application>
  <PresentationFormat>Letter Paper (8.5x11 in)</PresentationFormat>
  <Paragraphs>1980</Paragraphs>
  <Slides>152</Slides>
  <Notes>24</Notes>
  <HiddenSlides>0</HiddenSlides>
  <MMClips>1</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1</vt:i4>
      </vt:variant>
      <vt:variant>
        <vt:lpstr>Slide Titles</vt:lpstr>
      </vt:variant>
      <vt:variant>
        <vt:i4>152</vt:i4>
      </vt:variant>
    </vt:vector>
  </HeadingPairs>
  <TitlesOfParts>
    <vt:vector size="173" baseType="lpstr">
      <vt:lpstr>Aptos Narrow</vt:lpstr>
      <vt:lpstr>Courier New</vt:lpstr>
      <vt:lpstr>Open Sans</vt:lpstr>
      <vt:lpstr>Verdana Pro</vt:lpstr>
      <vt:lpstr>Impact</vt:lpstr>
      <vt:lpstr>Calibri Light</vt:lpstr>
      <vt:lpstr>Arial Narrow</vt:lpstr>
      <vt:lpstr>Lato Black</vt:lpstr>
      <vt:lpstr>Segoe Print</vt:lpstr>
      <vt:lpstr>Lato Heavy</vt:lpstr>
      <vt:lpstr>Roboto Black</vt:lpstr>
      <vt:lpstr>Lato SemiBold</vt:lpstr>
      <vt:lpstr>Roboto Thin</vt:lpstr>
      <vt:lpstr>Roboto Condensed</vt:lpstr>
      <vt:lpstr>Arial</vt:lpstr>
      <vt:lpstr>Lato</vt:lpstr>
      <vt:lpstr>Top Secret</vt:lpstr>
      <vt:lpstr>Wingdings</vt:lpstr>
      <vt:lpstr>Calibri</vt:lpstr>
      <vt:lpstr>1_Office Theme</vt:lpstr>
      <vt:lpstr>Worksheet</vt:lpstr>
      <vt:lpstr>[THING] SIMULATOR Mixed Reality Thing Trainer</vt:lpstr>
      <vt:lpstr>scope &amp; ROM  MVP/ Phase 1</vt:lpstr>
      <vt:lpstr>scope &amp; ROM  “Nice to have” and Later  mentions</vt:lpstr>
      <vt:lpstr>Contents</vt:lpstr>
      <vt:lpstr>PROJECT OVERVIEW</vt:lpstr>
      <vt:lpstr>Project Overview</vt:lpstr>
      <vt:lpstr>Why ForgeFX</vt:lpstr>
      <vt:lpstr>Why ForgeFX</vt:lpstr>
      <vt:lpstr>REDEFINING REALITY</vt:lpstr>
      <vt:lpstr>Redefining reality</vt:lpstr>
      <vt:lpstr>Project Features</vt:lpstr>
      <vt:lpstr>SIMULATOR Foundation</vt:lpstr>
      <vt:lpstr>FORGESIM™ FRAMEWORK</vt:lpstr>
      <vt:lpstr>ForgeSIM™ Framework</vt:lpstr>
      <vt:lpstr>Virtual Reality Training</vt:lpstr>
      <vt:lpstr>Virtual Reality Training</vt:lpstr>
      <vt:lpstr>Virtual Environment</vt:lpstr>
      <vt:lpstr>Virtual Environment</vt:lpstr>
      <vt:lpstr>Virtual Environment</vt:lpstr>
      <vt:lpstr>Virtual Equipment</vt:lpstr>
      <vt:lpstr>Virtual Equipment</vt:lpstr>
      <vt:lpstr>Virtual Equipment</vt:lpstr>
      <vt:lpstr>User Interface</vt:lpstr>
      <vt:lpstr>User Interface</vt:lpstr>
      <vt:lpstr>Hand Tracking</vt:lpstr>
      <vt:lpstr>Hand Tracking</vt:lpstr>
      <vt:lpstr>Audio Narration</vt:lpstr>
      <vt:lpstr>Audio Narration</vt:lpstr>
      <vt:lpstr>VOICE COMMANDS</vt:lpstr>
      <vt:lpstr>VOICE COMMANDS</vt:lpstr>
      <vt:lpstr>Instruction Modes</vt:lpstr>
      <vt:lpstr>Instruction Modes</vt:lpstr>
      <vt:lpstr>Familiarization Tutorial</vt:lpstr>
      <vt:lpstr>Familiarization Tutorial</vt:lpstr>
      <vt:lpstr>Performance Tracking</vt:lpstr>
      <vt:lpstr>Performance Tracking</vt:lpstr>
      <vt:lpstr>Multi-User Training</vt:lpstr>
      <vt:lpstr>Multi-User Training</vt:lpstr>
      <vt:lpstr>LmS Integration</vt:lpstr>
      <vt:lpstr>Learning Management System Integration</vt:lpstr>
      <vt:lpstr>Multi-Language Support</vt:lpstr>
      <vt:lpstr>Multi-Language Support</vt:lpstr>
      <vt:lpstr>Real-World Controls Integration</vt:lpstr>
      <vt:lpstr>Real-World Controls Integration</vt:lpstr>
      <vt:lpstr>Lesson  Builder</vt:lpstr>
      <vt:lpstr>Lesson Builder</vt:lpstr>
      <vt:lpstr>Avatar  Virtual Presence</vt:lpstr>
      <vt:lpstr>Avatar Virtual Presence</vt:lpstr>
      <vt:lpstr>LESSON CONTENT</vt:lpstr>
      <vt:lpstr>Lesson Definition</vt:lpstr>
      <vt:lpstr>Lesson Types</vt:lpstr>
      <vt:lpstr>PowerPoint Presentation</vt:lpstr>
      <vt:lpstr>LESSON LIST</vt:lpstr>
      <vt:lpstr>Lesson Example</vt:lpstr>
      <vt:lpstr>Lesson Example (continued)</vt:lpstr>
      <vt:lpstr>Lesson Example</vt:lpstr>
      <vt:lpstr>Lesson Example (continued)</vt:lpstr>
      <vt:lpstr>Fig. 1: Lesson Mockup</vt:lpstr>
      <vt:lpstr>Fig. 1: Lesson Mockup</vt:lpstr>
      <vt:lpstr>PRICE OPTIONS</vt:lpstr>
      <vt:lpstr>Product Ownership</vt:lpstr>
      <vt:lpstr>Simulator ROI</vt:lpstr>
      <vt:lpstr>PowerPoint Presentation</vt:lpstr>
      <vt:lpstr>PowerPoint Presentation</vt:lpstr>
      <vt:lpstr>PowerPoint Presentation</vt:lpstr>
      <vt:lpstr>Scope &amp; Cost Options</vt:lpstr>
      <vt:lpstr>On Target?</vt:lpstr>
      <vt:lpstr>Let’s Get Started!</vt:lpstr>
      <vt:lpstr>scope &amp; Cost Glossary</vt:lpstr>
      <vt:lpstr>Development Process</vt:lpstr>
      <vt:lpstr>Development Milestones</vt:lpstr>
      <vt:lpstr>Production Schedule</vt:lpstr>
      <vt:lpstr>Project Example: Schedule Management</vt:lpstr>
      <vt:lpstr>Project Example: Milestone Tracking</vt:lpstr>
      <vt:lpstr>ForgeSIM™ FRAMEWORK</vt:lpstr>
      <vt:lpstr>Agile Methodology</vt:lpstr>
      <vt:lpstr>Game Engine Technology</vt:lpstr>
      <vt:lpstr>Quality Assurance Testing</vt:lpstr>
      <vt:lpstr>IN CONCLUSION</vt:lpstr>
      <vt:lpstr>Looking Forward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Price Breakdown</vt:lpstr>
      <vt:lpstr>Invoice Schedule</vt:lpstr>
      <vt:lpstr>Meta Quest For Business</vt:lpstr>
      <vt:lpstr>Modern Device Management For Business</vt:lpstr>
      <vt:lpstr>END</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Proof-of-Concept Development Agreement</vt:lpstr>
      <vt:lpstr>Development Agreement</vt:lpstr>
      <vt:lpstr>PowerPoint Presentation</vt:lpstr>
      <vt:lpstr>PowerPoint Presentation</vt:lpstr>
      <vt:lpstr>EXTRAS</vt:lpstr>
      <vt:lpstr>PowerPoint Presentation</vt:lpstr>
      <vt:lpstr>EXTRAS</vt:lpstr>
      <vt:lpstr>EXTRAS</vt:lpstr>
      <vt:lpstr>SIMULATOR Foundation Extras</vt:lpstr>
      <vt:lpstr>Project overview</vt:lpstr>
      <vt:lpstr>Mixed Reality Training</vt:lpstr>
      <vt:lpstr>Mixed Reality Training</vt:lpstr>
      <vt:lpstr>Virtual Equipment</vt:lpstr>
      <vt:lpstr>Virtual Equipment</vt:lpstr>
      <vt:lpstr>Virtual Equipment</vt:lpstr>
      <vt:lpstr>Virtual Environment</vt:lpstr>
      <vt:lpstr>Virtual Environment</vt:lpstr>
      <vt:lpstr>Lesson List</vt:lpstr>
      <vt:lpstr>Lesson Example</vt:lpstr>
      <vt:lpstr>Lesson Example</vt:lpstr>
      <vt:lpstr>Lesson Definition</vt:lpstr>
      <vt:lpstr>Lesson Definition</vt:lpstr>
      <vt:lpstr>Lesson Definition</vt:lpstr>
      <vt:lpstr>Economies of Scale</vt:lpstr>
      <vt:lpstr>EXTRAS</vt:lpstr>
      <vt:lpstr>EXTRAS</vt:lpstr>
      <vt:lpstr>VIDEOEXAMPLE</vt:lpstr>
      <vt:lpstr>PowerPoint Presentation</vt:lpstr>
      <vt:lpstr>PowerPoint Presentation</vt:lpstr>
      <vt:lpstr>Rapid Engagement Incentive</vt:lpstr>
      <vt:lpstr>PowerPoint Presentation</vt:lpstr>
      <vt:lpstr>PowerPoint Presentation</vt:lpstr>
      <vt:lpstr>PowerPoint Presentation</vt:lpstr>
      <vt:lpstr>PowerPoint Presentation</vt:lpstr>
      <vt:lpstr>PROJECT SCOPE &amp; COST</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Greg Meyers</cp:lastModifiedBy>
  <cp:revision>1</cp:revision>
  <dcterms:created xsi:type="dcterms:W3CDTF">2020-09-04T00:25:32Z</dcterms:created>
  <dcterms:modified xsi:type="dcterms:W3CDTF">2026-05-05T16:17:35Z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