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11"/>
  </p:notesMasterIdLst>
  <p:handoutMasterIdLst>
    <p:handoutMasterId r:id="rId112"/>
  </p:handoutMasterIdLst>
  <p:sldIdLst>
    <p:sldId id="5141" r:id="rId5"/>
    <p:sldId id="5177" r:id="rId6"/>
    <p:sldId id="5889" r:id="rId7"/>
    <p:sldId id="5058" r:id="rId8"/>
    <p:sldId id="5787" r:id="rId9"/>
    <p:sldId id="4956" r:id="rId10"/>
    <p:sldId id="5180" r:id="rId11"/>
    <p:sldId id="5183" r:id="rId12"/>
    <p:sldId id="5068" r:id="rId13"/>
    <p:sldId id="5757" r:id="rId14"/>
    <p:sldId id="5059" r:id="rId15"/>
    <p:sldId id="5184" r:id="rId16"/>
    <p:sldId id="5069" r:id="rId17"/>
    <p:sldId id="5187" r:id="rId18"/>
    <p:sldId id="5151" r:id="rId19"/>
    <p:sldId id="5776" r:id="rId20"/>
    <p:sldId id="5894" r:id="rId21"/>
    <p:sldId id="5895" r:id="rId22"/>
    <p:sldId id="5152" r:id="rId23"/>
    <p:sldId id="5197" r:id="rId24"/>
    <p:sldId id="5779" r:id="rId25"/>
    <p:sldId id="5896" r:id="rId26"/>
    <p:sldId id="5897" r:id="rId27"/>
    <p:sldId id="5175" r:id="rId28"/>
    <p:sldId id="5060" r:id="rId29"/>
    <p:sldId id="5185" r:id="rId30"/>
    <p:sldId id="5150" r:id="rId31"/>
    <p:sldId id="5188" r:id="rId32"/>
    <p:sldId id="5120" r:id="rId33"/>
    <p:sldId id="5191" r:id="rId34"/>
    <p:sldId id="5096" r:id="rId35"/>
    <p:sldId id="5097" r:id="rId36"/>
    <p:sldId id="5254" r:id="rId37"/>
    <p:sldId id="5255" r:id="rId38"/>
    <p:sldId id="5198" r:id="rId39"/>
    <p:sldId id="5202" r:id="rId40"/>
    <p:sldId id="5201" r:id="rId41"/>
    <p:sldId id="5203" r:id="rId42"/>
    <p:sldId id="5320" r:id="rId43"/>
    <p:sldId id="5214" r:id="rId44"/>
    <p:sldId id="5174" r:id="rId45"/>
    <p:sldId id="5204" r:id="rId46"/>
    <p:sldId id="4836" r:id="rId47"/>
    <p:sldId id="5205" r:id="rId48"/>
    <p:sldId id="4845" r:id="rId49"/>
    <p:sldId id="5108" r:id="rId50"/>
    <p:sldId id="5109" r:id="rId51"/>
    <p:sldId id="4841" r:id="rId52"/>
    <p:sldId id="4842" r:id="rId53"/>
    <p:sldId id="4367" r:id="rId54"/>
    <p:sldId id="5156" r:id="rId55"/>
    <p:sldId id="5157" r:id="rId56"/>
    <p:sldId id="5160" r:id="rId57"/>
    <p:sldId id="5161" r:id="rId58"/>
    <p:sldId id="5111" r:id="rId59"/>
    <p:sldId id="5162" r:id="rId60"/>
    <p:sldId id="5225" r:id="rId61"/>
    <p:sldId id="5155" r:id="rId62"/>
    <p:sldId id="5164" r:id="rId63"/>
    <p:sldId id="5110" r:id="rId64"/>
    <p:sldId id="5165" r:id="rId65"/>
    <p:sldId id="5166" r:id="rId66"/>
    <p:sldId id="5227" r:id="rId67"/>
    <p:sldId id="5168" r:id="rId68"/>
    <p:sldId id="5169" r:id="rId69"/>
    <p:sldId id="5219" r:id="rId70"/>
    <p:sldId id="5893" r:id="rId71"/>
    <p:sldId id="5212" r:id="rId72"/>
    <p:sldId id="5213" r:id="rId73"/>
    <p:sldId id="5321" r:id="rId74"/>
    <p:sldId id="5891" r:id="rId75"/>
    <p:sldId id="5892" r:id="rId76"/>
    <p:sldId id="5274" r:id="rId77"/>
    <p:sldId id="5076" r:id="rId78"/>
    <p:sldId id="5251" r:id="rId79"/>
    <p:sldId id="5702" r:id="rId80"/>
    <p:sldId id="5703" r:id="rId81"/>
    <p:sldId id="5704" r:id="rId82"/>
    <p:sldId id="4866" r:id="rId83"/>
    <p:sldId id="4848" r:id="rId84"/>
    <p:sldId id="1231" r:id="rId85"/>
    <p:sldId id="1232" r:id="rId86"/>
    <p:sldId id="1233" r:id="rId87"/>
    <p:sldId id="1234" r:id="rId88"/>
    <p:sldId id="1235" r:id="rId89"/>
    <p:sldId id="1237" r:id="rId90"/>
    <p:sldId id="1238" r:id="rId91"/>
    <p:sldId id="5216" r:id="rId92"/>
    <p:sldId id="5217" r:id="rId93"/>
    <p:sldId id="5215" r:id="rId94"/>
    <p:sldId id="5336" r:id="rId95"/>
    <p:sldId id="5154" r:id="rId96"/>
    <p:sldId id="5350" r:id="rId97"/>
    <p:sldId id="5207" r:id="rId98"/>
    <p:sldId id="5256" r:id="rId99"/>
    <p:sldId id="5082" r:id="rId100"/>
    <p:sldId id="5229" r:id="rId101"/>
    <p:sldId id="5084" r:id="rId102"/>
    <p:sldId id="5119" r:id="rId103"/>
    <p:sldId id="5681" r:id="rId104"/>
    <p:sldId id="5822" r:id="rId105"/>
    <p:sldId id="5885" r:id="rId106"/>
    <p:sldId id="5199" r:id="rId107"/>
    <p:sldId id="5284" r:id="rId108"/>
    <p:sldId id="4970" r:id="rId109"/>
    <p:sldId id="5232" r:id="rId110"/>
  </p:sldIdLst>
  <p:sldSz cx="6858000" cy="9144000" type="letter"/>
  <p:notesSz cx="6858000" cy="9144000"/>
  <p:embeddedFontLst>
    <p:embeddedFont>
      <p:font typeface="Aptos Narrow" panose="020B0004020202020204" pitchFamily="34" charset="0"/>
      <p:regular r:id="rId113"/>
      <p:bold r:id="rId114"/>
      <p:italic r:id="rId115"/>
      <p:boldItalic r:id="rId116"/>
    </p:embeddedFont>
    <p:embeddedFont>
      <p:font typeface="Arial Narrow" panose="020B0606020202030204" pitchFamily="34" charset="0"/>
      <p:regular r:id="rId117"/>
      <p:bold r:id="rId118"/>
      <p:italic r:id="rId119"/>
      <p:boldItalic r:id="rId120"/>
    </p:embeddedFont>
    <p:embeddedFont>
      <p:font typeface="Impact" panose="020B0806030902050204" pitchFamily="34" charset="0"/>
      <p:regular r:id="rId121"/>
    </p:embeddedFont>
    <p:embeddedFont>
      <p:font typeface="Lato" panose="020F0502020204030203" pitchFamily="34" charset="0"/>
      <p:regular r:id="rId122"/>
      <p:bold r:id="rId123"/>
      <p:italic r:id="rId124"/>
      <p:boldItalic r:id="rId125"/>
    </p:embeddedFont>
    <p:embeddedFont>
      <p:font typeface="Lato Black" panose="020F0502020204030203" pitchFamily="34" charset="0"/>
      <p:bold r:id="rId126"/>
      <p:boldItalic r:id="rId127"/>
    </p:embeddedFont>
    <p:embeddedFont>
      <p:font typeface="Lato Heavy" panose="020B0604020202020204" charset="0"/>
      <p:bold r:id="rId128"/>
      <p:italic r:id="rId129"/>
      <p:boldItalic r:id="rId130"/>
    </p:embeddedFont>
    <p:embeddedFont>
      <p:font typeface="Open Sans" panose="020B0606030504020204" pitchFamily="34" charset="0"/>
      <p:regular r:id="rId131"/>
      <p:bold r:id="rId132"/>
      <p:italic r:id="rId133"/>
      <p:boldItalic r:id="rId134"/>
    </p:embeddedFont>
    <p:embeddedFont>
      <p:font typeface="Roboto Black" panose="02000000000000000000" pitchFamily="2" charset="0"/>
      <p:bold r:id="rId135"/>
      <p:boldItalic r:id="rId136"/>
    </p:embeddedFont>
    <p:embeddedFont>
      <p:font typeface="Roboto Condensed" panose="02000000000000000000" pitchFamily="2" charset="0"/>
      <p:regular r:id="rId137"/>
      <p:bold r:id="rId138"/>
      <p:italic r:id="rId139"/>
      <p:boldItalic r:id="rId140"/>
    </p:embeddedFont>
    <p:embeddedFont>
      <p:font typeface="Roboto Thin" panose="02000000000000000000" pitchFamily="2" charset="0"/>
      <p:regular r:id="rId141"/>
      <p:italic r:id="rId142"/>
    </p:embeddedFont>
    <p:embeddedFont>
      <p:font typeface="Segoe Print" panose="02000600000000000000" pitchFamily="2" charset="0"/>
      <p:regular r:id="rId143"/>
      <p:bold r:id="rId144"/>
    </p:embeddedFont>
    <p:embeddedFont>
      <p:font typeface="Top Secret" panose="020B0604020202020204" charset="0"/>
      <p:regular r:id="rId145"/>
      <p:bold r:id="rId146"/>
    </p:embeddedFont>
    <p:embeddedFont>
      <p:font typeface="Verdana Pro" panose="020B0604030504040204" pitchFamily="34" charset="0"/>
      <p:regular r:id="rId147"/>
      <p:bold r:id="rId148"/>
      <p:italic r:id="rId149"/>
      <p:boldItalic r:id="rId15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77"/>
            <p14:sldId id="5889"/>
            <p14:sldId id="5058"/>
            <p14:sldId id="5787"/>
          </p14:sldIdLst>
        </p14:section>
        <p14:section name="Features" id="{DE8E3186-B6F2-4D3E-93FE-D2AAD3427389}">
          <p14:sldIdLst>
            <p14:sldId id="4956"/>
            <p14:sldId id="5180"/>
            <p14:sldId id="5183"/>
            <p14:sldId id="5068"/>
            <p14:sldId id="5757"/>
            <p14:sldId id="5059"/>
            <p14:sldId id="5184"/>
            <p14:sldId id="5069"/>
            <p14:sldId id="5187"/>
            <p14:sldId id="5151"/>
            <p14:sldId id="5776"/>
            <p14:sldId id="5894"/>
            <p14:sldId id="5895"/>
            <p14:sldId id="5152"/>
            <p14:sldId id="5197"/>
            <p14:sldId id="5779"/>
            <p14:sldId id="5896"/>
            <p14:sldId id="5897"/>
            <p14:sldId id="5175"/>
            <p14:sldId id="5060"/>
            <p14:sldId id="5185"/>
            <p14:sldId id="5150"/>
            <p14:sldId id="5188"/>
            <p14:sldId id="5120"/>
            <p14:sldId id="5191"/>
            <p14:sldId id="5096"/>
            <p14:sldId id="5097"/>
            <p14:sldId id="5254"/>
            <p14:sldId id="5255"/>
            <p14:sldId id="5198"/>
            <p14:sldId id="5202"/>
            <p14:sldId id="5201"/>
            <p14:sldId id="5203"/>
          </p14:sldIdLst>
        </p14:section>
        <p14:section name="Price Options" id="{BDDF0F04-6197-43DB-BE59-E59AAEA6B030}">
          <p14:sldIdLst>
            <p14:sldId id="5320"/>
            <p14:sldId id="5214"/>
          </p14:sldIdLst>
        </p14:section>
        <p14:section name="Development Process" id="{0C4C0CD0-7397-43B9-B293-EDC4A64058E0}">
          <p14:sldIdLst/>
        </p14:section>
        <p14:section name="Conclusion" id="{6B40304D-9DD6-4878-82EB-2A5E0403B467}">
          <p14:sldIdLst>
            <p14:sldId id="5174"/>
            <p14:sldId id="520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227"/>
            <p14:sldId id="5168"/>
            <p14:sldId id="5169"/>
          </p14:sldIdLst>
        </p14:section>
        <p14:section name="End" id="{705A8FFD-CFD6-47BB-9166-D26E88883C2B}">
          <p14:sldIdLst>
            <p14:sldId id="5219"/>
            <p14:sldId id="5893"/>
          </p14:sldIdLst>
        </p14:section>
        <p14:section name="Scope and Cost Details" id="{155A7BA8-454B-4294-B020-52CDCEDFEAD1}">
          <p14:sldIdLst>
            <p14:sldId id="5212"/>
            <p14:sldId id="5213"/>
            <p14:sldId id="5321"/>
            <p14:sldId id="5891"/>
            <p14:sldId id="5892"/>
            <p14:sldId id="5274"/>
            <p14:sldId id="5076"/>
          </p14:sldIdLst>
        </p14:section>
        <p14:section name="Alternates" id="{269A4494-25D1-4A4B-ABA8-61CE04D0FF85}">
          <p14:sldIdLst>
            <p14:sldId id="5251"/>
            <p14:sldId id="5702"/>
            <p14:sldId id="5703"/>
            <p14:sldId id="5704"/>
          </p14:sldIdLst>
        </p14:section>
        <p14:section name="Extras" id="{514B049A-7207-41D1-9DB1-6FCB360B4038}">
          <p14:sldIdLst>
            <p14:sldId id="4866"/>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 id="5336"/>
            <p14:sldId id="5154"/>
            <p14:sldId id="5350"/>
          </p14:sldIdLst>
        </p14:section>
        <p14:section name="." id="{26D60B9B-987F-4DDA-88CB-F649D5DB5B42}">
          <p14:sldIdLst>
            <p14:sldId id="5207"/>
            <p14:sldId id="5256"/>
          </p14:sldIdLst>
        </p14:section>
        <p14:section name="." id="{FDECA715-2E18-4456-8D61-6ED4D4B1D068}">
          <p14:sldIdLst>
            <p14:sldId id="5082"/>
            <p14:sldId id="5229"/>
            <p14:sldId id="5084"/>
            <p14:sldId id="5119"/>
            <p14:sldId id="5681"/>
            <p14:sldId id="5822"/>
            <p14:sldId id="5885"/>
          </p14:sldIdLst>
        </p14:section>
        <p14:section name="Old Version" id="{4A459290-58F5-490C-B9AD-D6F2E3CF72B9}">
          <p14:sldIdLst>
            <p14:sldId id="5199"/>
            <p14:sldId id="5284"/>
            <p14:sldId id="4970"/>
            <p14:sldId id="5232"/>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B104"/>
    <a:srgbClr val="684F00"/>
    <a:srgbClr val="0070C0"/>
    <a:srgbClr val="0D0D0D"/>
    <a:srgbClr val="FBFBFB"/>
    <a:srgbClr val="595959"/>
    <a:srgbClr val="92D050"/>
    <a:srgbClr val="F4F6F8"/>
    <a:srgbClr val="C75197"/>
    <a:srgbClr val="FFDDDD"/>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309A2C-30E0-46B1-8C3B-D0870EC42836}" v="552" dt="2026-06-10T22:12:57.4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54" autoAdjust="0"/>
    <p:restoredTop sz="94660"/>
  </p:normalViewPr>
  <p:slideViewPr>
    <p:cSldViewPr snapToGrid="0">
      <p:cViewPr>
        <p:scale>
          <a:sx n="150" d="100"/>
          <a:sy n="150" d="100"/>
        </p:scale>
        <p:origin x="1308" y="-1482"/>
      </p:cViewPr>
      <p:guideLst>
        <p:guide pos="288"/>
        <p:guide pos="3336"/>
        <p:guide pos="1440"/>
        <p:guide orient="horz" pos="4800"/>
        <p:guide orient="horz" pos="2208"/>
      </p:guideLst>
    </p:cSldViewPr>
  </p:slideViewPr>
  <p:notesTextViewPr>
    <p:cViewPr>
      <p:scale>
        <a:sx n="1" d="1"/>
        <a:sy n="1" d="1"/>
      </p:scale>
      <p:origin x="0" y="0"/>
    </p:cViewPr>
  </p:notesTextViewPr>
  <p:sorterViewPr>
    <p:cViewPr varScale="1">
      <p:scale>
        <a:sx n="1" d="1"/>
        <a:sy n="1" d="1"/>
      </p:scale>
      <p:origin x="0" y="-3612"/>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5.fntdata"/><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font" Target="fonts/font26.fntdata"/><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53" Type="http://schemas.openxmlformats.org/officeDocument/2006/relationships/slide" Target="slides/slide49.xml"/><Relationship Id="rId74" Type="http://schemas.openxmlformats.org/officeDocument/2006/relationships/slide" Target="slides/slide70.xml"/><Relationship Id="rId128" Type="http://schemas.openxmlformats.org/officeDocument/2006/relationships/font" Target="fonts/font16.fntdata"/><Relationship Id="rId149" Type="http://schemas.openxmlformats.org/officeDocument/2006/relationships/font" Target="fonts/font37.fntdata"/><Relationship Id="rId5" Type="http://schemas.openxmlformats.org/officeDocument/2006/relationships/slide" Target="slides/slide1.xml"/><Relationship Id="rId95" Type="http://schemas.openxmlformats.org/officeDocument/2006/relationships/slide" Target="slides/slide91.xml"/><Relationship Id="rId22" Type="http://schemas.openxmlformats.org/officeDocument/2006/relationships/slide" Target="slides/slide18.xml"/><Relationship Id="rId43" Type="http://schemas.openxmlformats.org/officeDocument/2006/relationships/slide" Target="slides/slide39.xml"/><Relationship Id="rId64" Type="http://schemas.openxmlformats.org/officeDocument/2006/relationships/slide" Target="slides/slide60.xml"/><Relationship Id="rId118" Type="http://schemas.openxmlformats.org/officeDocument/2006/relationships/font" Target="fonts/font6.fntdata"/><Relationship Id="rId139" Type="http://schemas.openxmlformats.org/officeDocument/2006/relationships/font" Target="fonts/font27.fntdata"/><Relationship Id="rId80" Type="http://schemas.openxmlformats.org/officeDocument/2006/relationships/slide" Target="slides/slide76.xml"/><Relationship Id="rId85" Type="http://schemas.openxmlformats.org/officeDocument/2006/relationships/slide" Target="slides/slide81.xml"/><Relationship Id="rId150" Type="http://schemas.openxmlformats.org/officeDocument/2006/relationships/font" Target="fonts/font38.fntdata"/><Relationship Id="rId155" Type="http://schemas.openxmlformats.org/officeDocument/2006/relationships/tableStyles" Target="tableStyles.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font" Target="fonts/font12.fntdata"/><Relationship Id="rId129" Type="http://schemas.openxmlformats.org/officeDocument/2006/relationships/font" Target="fonts/font17.fntdata"/><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font" Target="fonts/font28.fntdata"/><Relationship Id="rId145" Type="http://schemas.openxmlformats.org/officeDocument/2006/relationships/font" Target="fonts/font33.fntdata"/><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font" Target="fonts/font2.fntdata"/><Relationship Id="rId119" Type="http://schemas.openxmlformats.org/officeDocument/2006/relationships/font" Target="fonts/font7.fntdata"/><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font" Target="fonts/font18.fntdata"/><Relationship Id="rId135" Type="http://schemas.openxmlformats.org/officeDocument/2006/relationships/font" Target="fonts/font23.fntdata"/><Relationship Id="rId151" Type="http://schemas.openxmlformats.org/officeDocument/2006/relationships/commentAuthors" Target="commentAuthors.xml"/><Relationship Id="rId156" Type="http://schemas.microsoft.com/office/2016/11/relationships/changesInfo" Target="changesInfos/changesInfo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font" Target="fonts/font8.fntdata"/><Relationship Id="rId125" Type="http://schemas.openxmlformats.org/officeDocument/2006/relationships/font" Target="fonts/font13.fntdata"/><Relationship Id="rId141" Type="http://schemas.openxmlformats.org/officeDocument/2006/relationships/font" Target="fonts/font29.fntdata"/><Relationship Id="rId146" Type="http://schemas.openxmlformats.org/officeDocument/2006/relationships/font" Target="fonts/font34.fntdata"/><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font" Target="fonts/font3.fntdata"/><Relationship Id="rId131" Type="http://schemas.openxmlformats.org/officeDocument/2006/relationships/font" Target="fonts/font19.fntdata"/><Relationship Id="rId136" Type="http://schemas.openxmlformats.org/officeDocument/2006/relationships/font" Target="fonts/font24.fntdata"/><Relationship Id="rId157" Type="http://schemas.microsoft.com/office/2015/10/relationships/revisionInfo" Target="revisionInfo.xml"/><Relationship Id="rId61" Type="http://schemas.openxmlformats.org/officeDocument/2006/relationships/slide" Target="slides/slide57.xml"/><Relationship Id="rId82" Type="http://schemas.openxmlformats.org/officeDocument/2006/relationships/slide" Target="slides/slide78.xml"/><Relationship Id="rId152"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font" Target="fonts/font14.fntdata"/><Relationship Id="rId147" Type="http://schemas.openxmlformats.org/officeDocument/2006/relationships/font" Target="fonts/font35.fntdata"/><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font" Target="fonts/font9.fntdata"/><Relationship Id="rId142" Type="http://schemas.openxmlformats.org/officeDocument/2006/relationships/font" Target="fonts/font30.fntdata"/><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font" Target="fonts/font4.fntdata"/><Relationship Id="rId137" Type="http://schemas.openxmlformats.org/officeDocument/2006/relationships/font" Target="fonts/font25.fntdata"/><Relationship Id="rId158" Type="http://schemas.microsoft.com/office/2018/10/relationships/authors" Target="author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notesMaster" Target="notesMasters/notesMaster1.xml"/><Relationship Id="rId132" Type="http://schemas.openxmlformats.org/officeDocument/2006/relationships/font" Target="fonts/font20.fntdata"/><Relationship Id="rId153" Type="http://schemas.openxmlformats.org/officeDocument/2006/relationships/viewProps" Target="viewProps.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font" Target="fonts/font15.fntdata"/><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font" Target="fonts/font10.fntdata"/><Relationship Id="rId143" Type="http://schemas.openxmlformats.org/officeDocument/2006/relationships/font" Target="fonts/font31.fntdata"/><Relationship Id="rId148" Type="http://schemas.openxmlformats.org/officeDocument/2006/relationships/font" Target="fonts/font36.fntdata"/><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handoutMaster" Target="handoutMasters/handoutMaster1.xml"/><Relationship Id="rId133" Type="http://schemas.openxmlformats.org/officeDocument/2006/relationships/font" Target="fonts/font21.fntdata"/><Relationship Id="rId154" Type="http://schemas.openxmlformats.org/officeDocument/2006/relationships/theme" Target="theme/theme1.xml"/><Relationship Id="rId16" Type="http://schemas.openxmlformats.org/officeDocument/2006/relationships/slide" Target="slides/slide12.xml"/><Relationship Id="rId37" Type="http://schemas.openxmlformats.org/officeDocument/2006/relationships/slide" Target="slides/slide33.xml"/><Relationship Id="rId58" Type="http://schemas.openxmlformats.org/officeDocument/2006/relationships/slide" Target="slides/slide54.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font" Target="fonts/font11.fntdata"/><Relationship Id="rId144" Type="http://schemas.openxmlformats.org/officeDocument/2006/relationships/font" Target="fonts/font32.fntdata"/><Relationship Id="rId90" Type="http://schemas.openxmlformats.org/officeDocument/2006/relationships/slide" Target="slides/slide86.xml"/><Relationship Id="rId27" Type="http://schemas.openxmlformats.org/officeDocument/2006/relationships/slide" Target="slides/slide23.xml"/><Relationship Id="rId48" Type="http://schemas.openxmlformats.org/officeDocument/2006/relationships/slide" Target="slides/slide44.xml"/><Relationship Id="rId69" Type="http://schemas.openxmlformats.org/officeDocument/2006/relationships/slide" Target="slides/slide65.xml"/><Relationship Id="rId113" Type="http://schemas.openxmlformats.org/officeDocument/2006/relationships/font" Target="fonts/font1.fntdata"/><Relationship Id="rId134" Type="http://schemas.openxmlformats.org/officeDocument/2006/relationships/font" Target="fonts/font22.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modSld">
      <pc:chgData name="Gen Moore" userId="7344d1be-7da3-4dca-94bf-ce3e70949899" providerId="ADAL" clId="{65E8449C-59C8-45AA-816F-220F4629EEF2}" dt="2026-06-08T15:41:30.741" v="5" actId="18131"/>
      <pc:docMkLst>
        <pc:docMk/>
      </pc:docMkLst>
    </pc:docChg>
  </pc:docChgLst>
  <pc:docChgLst>
    <pc:chgData name="Sara Golling" userId="5c194b56-a3ad-4ed5-aea4-b535be0c4b07" providerId="ADAL" clId="{3855BEE6-DF32-41DB-88C6-5B22FDD9FBB2}"/>
    <pc:docChg chg="modSld sldOrd modSection">
      <pc:chgData name="Sara Golling" userId="5c194b56-a3ad-4ed5-aea4-b535be0c4b07" providerId="ADAL" clId="{3855BEE6-DF32-41DB-88C6-5B22FDD9FBB2}" dt="2026-05-25T17:18:05.031" v="5"/>
      <pc:docMkLst>
        <pc:docMk/>
      </pc:docMkLst>
      <pc:sldChg chg="ord">
        <pc:chgData name="Sara Golling" userId="5c194b56-a3ad-4ed5-aea4-b535be0c4b07" providerId="ADAL" clId="{3855BEE6-DF32-41DB-88C6-5B22FDD9FBB2}" dt="2026-05-25T17:18:05.031" v="5"/>
        <pc:sldMkLst>
          <pc:docMk/>
          <pc:sldMk cId="3192195187" sldId="5212"/>
        </pc:sldMkLst>
      </pc:sldChg>
      <pc:sldChg chg="ord">
        <pc:chgData name="Sara Golling" userId="5c194b56-a3ad-4ed5-aea4-b535be0c4b07" providerId="ADAL" clId="{3855BEE6-DF32-41DB-88C6-5B22FDD9FBB2}" dt="2026-05-25T17:18:05.031" v="5"/>
        <pc:sldMkLst>
          <pc:docMk/>
          <pc:sldMk cId="2462937875" sldId="5213"/>
        </pc:sldMkLst>
      </pc:sldChg>
      <pc:sldChg chg="ord">
        <pc:chgData name="Sara Golling" userId="5c194b56-a3ad-4ed5-aea4-b535be0c4b07" providerId="ADAL" clId="{3855BEE6-DF32-41DB-88C6-5B22FDD9FBB2}" dt="2026-05-25T17:18:05.031" v="5"/>
        <pc:sldMkLst>
          <pc:docMk/>
          <pc:sldMk cId="2692695437" sldId="5321"/>
        </pc:sldMkLst>
      </pc:sldChg>
      <pc:sldChg chg="ord">
        <pc:chgData name="Sara Golling" userId="5c194b56-a3ad-4ed5-aea4-b535be0c4b07" providerId="ADAL" clId="{3855BEE6-DF32-41DB-88C6-5B22FDD9FBB2}" dt="2026-05-25T17:17:40.857" v="3"/>
        <pc:sldMkLst>
          <pc:docMk/>
          <pc:sldMk cId="3584962750" sldId="5681"/>
        </pc:sldMkLst>
      </pc:sldChg>
      <pc:sldChg chg="ord">
        <pc:chgData name="Sara Golling" userId="5c194b56-a3ad-4ed5-aea4-b535be0c4b07" providerId="ADAL" clId="{3855BEE6-DF32-41DB-88C6-5B22FDD9FBB2}" dt="2026-05-25T17:17:06.408" v="1"/>
        <pc:sldMkLst>
          <pc:docMk/>
          <pc:sldMk cId="6747746" sldId="5822"/>
        </pc:sldMkLst>
      </pc:sldChg>
      <pc:sldChg chg="ord">
        <pc:chgData name="Sara Golling" userId="5c194b56-a3ad-4ed5-aea4-b535be0c4b07" providerId="ADAL" clId="{3855BEE6-DF32-41DB-88C6-5B22FDD9FBB2}" dt="2026-05-25T17:17:06.408" v="1"/>
        <pc:sldMkLst>
          <pc:docMk/>
          <pc:sldMk cId="115385141" sldId="5885"/>
        </pc:sldMkLst>
      </pc:sldChg>
    </pc:docChg>
  </pc:docChgLst>
  <pc:docChgLst>
    <pc:chgData name="Mary Pierce" userId="b5ea70a5-0033-44de-b2aa-771bba254844" providerId="ADAL" clId="{E3C54D84-2AB7-4E15-8FE1-5BDA988396A4}"/>
    <pc:docChg chg="undo custSel addSld delSld modSld sldOrd delSection modSection">
      <pc:chgData name="Mary Pierce" userId="b5ea70a5-0033-44de-b2aa-771bba254844" providerId="ADAL" clId="{E3C54D84-2AB7-4E15-8FE1-5BDA988396A4}" dt="2026-06-11T15:36:42.840" v="1220" actId="17851"/>
      <pc:docMkLst>
        <pc:docMk/>
      </pc:docMkLst>
      <pc:sldChg chg="ord">
        <pc:chgData name="Mary Pierce" userId="b5ea70a5-0033-44de-b2aa-771bba254844" providerId="ADAL" clId="{E3C54D84-2AB7-4E15-8FE1-5BDA988396A4}" dt="2026-06-10T22:12:15.017" v="1146"/>
        <pc:sldMkLst>
          <pc:docMk/>
          <pc:sldMk cId="4137395673" sldId="5060"/>
        </pc:sldMkLst>
      </pc:sldChg>
      <pc:sldChg chg="modSp mod">
        <pc:chgData name="Mary Pierce" userId="b5ea70a5-0033-44de-b2aa-771bba254844" providerId="ADAL" clId="{E3C54D84-2AB7-4E15-8FE1-5BDA988396A4}" dt="2026-06-09T17:09:19.153" v="405" actId="14100"/>
        <pc:sldMkLst>
          <pc:docMk/>
          <pc:sldMk cId="1616701700" sldId="5069"/>
        </pc:sldMkLst>
        <pc:spChg chg="mod">
          <ac:chgData name="Mary Pierce" userId="b5ea70a5-0033-44de-b2aa-771bba254844" providerId="ADAL" clId="{E3C54D84-2AB7-4E15-8FE1-5BDA988396A4}" dt="2026-06-09T17:09:19.153" v="405" actId="14100"/>
          <ac:spMkLst>
            <pc:docMk/>
            <pc:sldMk cId="1616701700" sldId="5069"/>
            <ac:spMk id="3" creationId="{47880E04-D66B-8E18-92E5-77200E125CD5}"/>
          </ac:spMkLst>
        </pc:spChg>
      </pc:sldChg>
      <pc:sldChg chg="add">
        <pc:chgData name="Mary Pierce" userId="b5ea70a5-0033-44de-b2aa-771bba254844" providerId="ADAL" clId="{E3C54D84-2AB7-4E15-8FE1-5BDA988396A4}" dt="2026-06-10T22:12:57.427" v="1162"/>
        <pc:sldMkLst>
          <pc:docMk/>
          <pc:sldMk cId="1243749052" sldId="5076"/>
        </pc:sldMkLst>
      </pc:sldChg>
      <pc:sldChg chg="del">
        <pc:chgData name="Mary Pierce" userId="b5ea70a5-0033-44de-b2aa-771bba254844" providerId="ADAL" clId="{E3C54D84-2AB7-4E15-8FE1-5BDA988396A4}" dt="2026-06-10T22:12:52.164" v="1161" actId="2696"/>
        <pc:sldMkLst>
          <pc:docMk/>
          <pc:sldMk cId="3739987219" sldId="5076"/>
        </pc:sldMkLst>
      </pc:sldChg>
      <pc:sldChg chg="ord">
        <pc:chgData name="Mary Pierce" userId="b5ea70a5-0033-44de-b2aa-771bba254844" providerId="ADAL" clId="{E3C54D84-2AB7-4E15-8FE1-5BDA988396A4}" dt="2026-06-10T22:12:12.441" v="1144"/>
        <pc:sldMkLst>
          <pc:docMk/>
          <pc:sldMk cId="2415123086" sldId="5096"/>
        </pc:sldMkLst>
      </pc:sldChg>
      <pc:sldChg chg="ord">
        <pc:chgData name="Mary Pierce" userId="b5ea70a5-0033-44de-b2aa-771bba254844" providerId="ADAL" clId="{E3C54D84-2AB7-4E15-8FE1-5BDA988396A4}" dt="2026-06-10T22:12:12.441" v="1144"/>
        <pc:sldMkLst>
          <pc:docMk/>
          <pc:sldMk cId="2093219737" sldId="5097"/>
        </pc:sldMkLst>
      </pc:sldChg>
      <pc:sldChg chg="ord">
        <pc:chgData name="Mary Pierce" userId="b5ea70a5-0033-44de-b2aa-771bba254844" providerId="ADAL" clId="{E3C54D84-2AB7-4E15-8FE1-5BDA988396A4}" dt="2026-06-10T22:12:34.772" v="1156"/>
        <pc:sldMkLst>
          <pc:docMk/>
          <pc:sldMk cId="4009784377" sldId="5120"/>
        </pc:sldMkLst>
      </pc:sldChg>
      <pc:sldChg chg="del">
        <pc:chgData name="Mary Pierce" userId="b5ea70a5-0033-44de-b2aa-771bba254844" providerId="ADAL" clId="{E3C54D84-2AB7-4E15-8FE1-5BDA988396A4}" dt="2026-06-10T22:12:22.207" v="1153" actId="47"/>
        <pc:sldMkLst>
          <pc:docMk/>
          <pc:sldMk cId="321369409" sldId="5122"/>
        </pc:sldMkLst>
      </pc:sldChg>
      <pc:sldChg chg="modSp mod">
        <pc:chgData name="Mary Pierce" userId="b5ea70a5-0033-44de-b2aa-771bba254844" providerId="ADAL" clId="{E3C54D84-2AB7-4E15-8FE1-5BDA988396A4}" dt="2026-06-09T16:43:54.411" v="157" actId="20577"/>
        <pc:sldMkLst>
          <pc:docMk/>
          <pc:sldMk cId="2191203005" sldId="5141"/>
        </pc:sldMkLst>
        <pc:spChg chg="mod">
          <ac:chgData name="Mary Pierce" userId="b5ea70a5-0033-44de-b2aa-771bba254844" providerId="ADAL" clId="{E3C54D84-2AB7-4E15-8FE1-5BDA988396A4}" dt="2026-06-09T16:43:54.411" v="157" actId="20577"/>
          <ac:spMkLst>
            <pc:docMk/>
            <pc:sldMk cId="2191203005" sldId="5141"/>
            <ac:spMk id="6" creationId="{6AB5968D-3DF3-7756-BE8B-2ECE9F940DED}"/>
          </ac:spMkLst>
        </pc:spChg>
      </pc:sldChg>
      <pc:sldChg chg="del">
        <pc:chgData name="Mary Pierce" userId="b5ea70a5-0033-44de-b2aa-771bba254844" providerId="ADAL" clId="{E3C54D84-2AB7-4E15-8FE1-5BDA988396A4}" dt="2026-06-11T00:09:22.351" v="1198" actId="47"/>
        <pc:sldMkLst>
          <pc:docMk/>
          <pc:sldMk cId="1230131286" sldId="5144"/>
        </pc:sldMkLst>
      </pc:sldChg>
      <pc:sldChg chg="ord">
        <pc:chgData name="Mary Pierce" userId="b5ea70a5-0033-44de-b2aa-771bba254844" providerId="ADAL" clId="{E3C54D84-2AB7-4E15-8FE1-5BDA988396A4}" dt="2026-06-10T22:12:17.925" v="1150"/>
        <pc:sldMkLst>
          <pc:docMk/>
          <pc:sldMk cId="3216044456" sldId="5150"/>
        </pc:sldMkLst>
      </pc:sldChg>
      <pc:sldChg chg="ord">
        <pc:chgData name="Mary Pierce" userId="b5ea70a5-0033-44de-b2aa-771bba254844" providerId="ADAL" clId="{E3C54D84-2AB7-4E15-8FE1-5BDA988396A4}" dt="2026-06-09T17:14:02.793" v="484"/>
        <pc:sldMkLst>
          <pc:docMk/>
          <pc:sldMk cId="3721393919" sldId="5151"/>
        </pc:sldMkLst>
      </pc:sldChg>
      <pc:sldChg chg="ord">
        <pc:chgData name="Mary Pierce" userId="b5ea70a5-0033-44de-b2aa-771bba254844" providerId="ADAL" clId="{E3C54D84-2AB7-4E15-8FE1-5BDA988396A4}" dt="2026-06-09T20:01:29.274" v="703"/>
        <pc:sldMkLst>
          <pc:docMk/>
          <pc:sldMk cId="1022470334" sldId="5152"/>
        </pc:sldMkLst>
      </pc:sldChg>
      <pc:sldChg chg="ord">
        <pc:chgData name="Mary Pierce" userId="b5ea70a5-0033-44de-b2aa-771bba254844" providerId="ADAL" clId="{E3C54D84-2AB7-4E15-8FE1-5BDA988396A4}" dt="2026-06-10T22:12:12.441" v="1144"/>
        <pc:sldMkLst>
          <pc:docMk/>
          <pc:sldMk cId="2118636370" sldId="5175"/>
        </pc:sldMkLst>
      </pc:sldChg>
      <pc:sldChg chg="modSp mod">
        <pc:chgData name="Mary Pierce" userId="b5ea70a5-0033-44de-b2aa-771bba254844" providerId="ADAL" clId="{E3C54D84-2AB7-4E15-8FE1-5BDA988396A4}" dt="2026-06-09T16:50:32.679" v="207"/>
        <pc:sldMkLst>
          <pc:docMk/>
          <pc:sldMk cId="222665793" sldId="5177"/>
        </pc:sldMkLst>
        <pc:spChg chg="mod">
          <ac:chgData name="Mary Pierce" userId="b5ea70a5-0033-44de-b2aa-771bba254844" providerId="ADAL" clId="{E3C54D84-2AB7-4E15-8FE1-5BDA988396A4}" dt="2026-06-09T16:50:31.864" v="205"/>
          <ac:spMkLst>
            <pc:docMk/>
            <pc:sldMk cId="222665793" sldId="5177"/>
            <ac:spMk id="4" creationId="{8F4ACCE6-16ED-A6E8-3B80-FF338FCD3807}"/>
          </ac:spMkLst>
        </pc:spChg>
        <pc:spChg chg="mod">
          <ac:chgData name="Mary Pierce" userId="b5ea70a5-0033-44de-b2aa-771bba254844" providerId="ADAL" clId="{E3C54D84-2AB7-4E15-8FE1-5BDA988396A4}" dt="2026-06-09T16:50:32.679" v="207"/>
          <ac:spMkLst>
            <pc:docMk/>
            <pc:sldMk cId="222665793" sldId="5177"/>
            <ac:spMk id="6" creationId="{C2580BB5-70AB-13BF-D57E-95B1FBE7DAF0}"/>
          </ac:spMkLst>
        </pc:spChg>
      </pc:sldChg>
      <pc:sldChg chg="addSp modSp mod">
        <pc:chgData name="Mary Pierce" userId="b5ea70a5-0033-44de-b2aa-771bba254844" providerId="ADAL" clId="{E3C54D84-2AB7-4E15-8FE1-5BDA988396A4}" dt="2026-06-10T15:24:52.403" v="814" actId="14100"/>
        <pc:sldMkLst>
          <pc:docMk/>
          <pc:sldMk cId="980116952" sldId="5184"/>
        </pc:sldMkLst>
        <pc:spChg chg="mod">
          <ac:chgData name="Mary Pierce" userId="b5ea70a5-0033-44de-b2aa-771bba254844" providerId="ADAL" clId="{E3C54D84-2AB7-4E15-8FE1-5BDA988396A4}" dt="2026-06-09T17:00:55.984" v="279" actId="20577"/>
          <ac:spMkLst>
            <pc:docMk/>
            <pc:sldMk cId="980116952" sldId="5184"/>
            <ac:spMk id="3" creationId="{D77B0B36-C6D0-B2F2-4C86-F74A1471CCC3}"/>
          </ac:spMkLst>
        </pc:spChg>
        <pc:spChg chg="mod">
          <ac:chgData name="Mary Pierce" userId="b5ea70a5-0033-44de-b2aa-771bba254844" providerId="ADAL" clId="{E3C54D84-2AB7-4E15-8FE1-5BDA988396A4}" dt="2026-06-10T15:24:52.403" v="814" actId="14100"/>
          <ac:spMkLst>
            <pc:docMk/>
            <pc:sldMk cId="980116952" sldId="5184"/>
            <ac:spMk id="4" creationId="{81D46C85-92C6-B00B-F13C-229EA1853250}"/>
          </ac:spMkLst>
        </pc:spChg>
        <pc:spChg chg="mod">
          <ac:chgData name="Mary Pierce" userId="b5ea70a5-0033-44de-b2aa-771bba254844" providerId="ADAL" clId="{E3C54D84-2AB7-4E15-8FE1-5BDA988396A4}" dt="2026-06-09T17:08:14.091" v="375" actId="1076"/>
          <ac:spMkLst>
            <pc:docMk/>
            <pc:sldMk cId="980116952" sldId="5184"/>
            <ac:spMk id="6" creationId="{93D21805-661A-AF55-510B-8A8E6FC0C2AF}"/>
          </ac:spMkLst>
        </pc:spChg>
        <pc:spChg chg="mod">
          <ac:chgData name="Mary Pierce" userId="b5ea70a5-0033-44de-b2aa-771bba254844" providerId="ADAL" clId="{E3C54D84-2AB7-4E15-8FE1-5BDA988396A4}" dt="2026-06-09T17:01:11.521" v="305" actId="20577"/>
          <ac:spMkLst>
            <pc:docMk/>
            <pc:sldMk cId="980116952" sldId="5184"/>
            <ac:spMk id="12" creationId="{C414B6DF-62F1-B62C-A03D-3924715769C6}"/>
          </ac:spMkLst>
        </pc:spChg>
      </pc:sldChg>
      <pc:sldChg chg="ord">
        <pc:chgData name="Mary Pierce" userId="b5ea70a5-0033-44de-b2aa-771bba254844" providerId="ADAL" clId="{E3C54D84-2AB7-4E15-8FE1-5BDA988396A4}" dt="2026-06-10T22:12:16.223" v="1148"/>
        <pc:sldMkLst>
          <pc:docMk/>
          <pc:sldMk cId="3970053537" sldId="5185"/>
        </pc:sldMkLst>
      </pc:sldChg>
      <pc:sldChg chg="addSp modSp mod">
        <pc:chgData name="Mary Pierce" userId="b5ea70a5-0033-44de-b2aa-771bba254844" providerId="ADAL" clId="{E3C54D84-2AB7-4E15-8FE1-5BDA988396A4}" dt="2026-06-09T17:13:02.974" v="478" actId="1076"/>
        <pc:sldMkLst>
          <pc:docMk/>
          <pc:sldMk cId="2723272425" sldId="5187"/>
        </pc:sldMkLst>
        <pc:spChg chg="mod">
          <ac:chgData name="Mary Pierce" userId="b5ea70a5-0033-44de-b2aa-771bba254844" providerId="ADAL" clId="{E3C54D84-2AB7-4E15-8FE1-5BDA988396A4}" dt="2026-06-09T17:09:37.014" v="441" actId="313"/>
          <ac:spMkLst>
            <pc:docMk/>
            <pc:sldMk cId="2723272425" sldId="5187"/>
            <ac:spMk id="3" creationId="{957D6797-2C95-0E05-6C79-ECBB1D7ADBF1}"/>
          </ac:spMkLst>
        </pc:spChg>
        <pc:spChg chg="add mod">
          <ac:chgData name="Mary Pierce" userId="b5ea70a5-0033-44de-b2aa-771bba254844" providerId="ADAL" clId="{E3C54D84-2AB7-4E15-8FE1-5BDA988396A4}" dt="2026-06-09T17:13:02.974" v="478" actId="1076"/>
          <ac:spMkLst>
            <pc:docMk/>
            <pc:sldMk cId="2723272425" sldId="5187"/>
            <ac:spMk id="5" creationId="{23C8E9ED-B101-9079-3CA0-9747648018B6}"/>
          </ac:spMkLst>
        </pc:spChg>
        <pc:spChg chg="mod">
          <ac:chgData name="Mary Pierce" userId="b5ea70a5-0033-44de-b2aa-771bba254844" providerId="ADAL" clId="{E3C54D84-2AB7-4E15-8FE1-5BDA988396A4}" dt="2026-06-09T17:11:48.690" v="465" actId="14100"/>
          <ac:spMkLst>
            <pc:docMk/>
            <pc:sldMk cId="2723272425" sldId="5187"/>
            <ac:spMk id="13" creationId="{66F7C29B-CE9F-BC96-EE42-31CC924D70D2}"/>
          </ac:spMkLst>
        </pc:spChg>
        <pc:spChg chg="mod">
          <ac:chgData name="Mary Pierce" userId="b5ea70a5-0033-44de-b2aa-771bba254844" providerId="ADAL" clId="{E3C54D84-2AB7-4E15-8FE1-5BDA988396A4}" dt="2026-06-09T17:12:37.935" v="475" actId="20577"/>
          <ac:spMkLst>
            <pc:docMk/>
            <pc:sldMk cId="2723272425" sldId="5187"/>
            <ac:spMk id="15" creationId="{08628677-3610-92D3-1103-1CA65A745F81}"/>
          </ac:spMkLst>
        </pc:spChg>
        <pc:picChg chg="mod">
          <ac:chgData name="Mary Pierce" userId="b5ea70a5-0033-44de-b2aa-771bba254844" providerId="ADAL" clId="{E3C54D84-2AB7-4E15-8FE1-5BDA988396A4}" dt="2026-06-09T17:11:40.966" v="463" actId="1076"/>
          <ac:picMkLst>
            <pc:docMk/>
            <pc:sldMk cId="2723272425" sldId="5187"/>
            <ac:picMk id="18" creationId="{03C3F2E5-9318-86E9-2C9A-1CFDBE804256}"/>
          </ac:picMkLst>
        </pc:picChg>
      </pc:sldChg>
      <pc:sldChg chg="ord">
        <pc:chgData name="Mary Pierce" userId="b5ea70a5-0033-44de-b2aa-771bba254844" providerId="ADAL" clId="{E3C54D84-2AB7-4E15-8FE1-5BDA988396A4}" dt="2026-06-10T22:12:19.508" v="1152"/>
        <pc:sldMkLst>
          <pc:docMk/>
          <pc:sldMk cId="3703917320" sldId="5188"/>
        </pc:sldMkLst>
      </pc:sldChg>
      <pc:sldChg chg="del">
        <pc:chgData name="Mary Pierce" userId="b5ea70a5-0033-44de-b2aa-771bba254844" providerId="ADAL" clId="{E3C54D84-2AB7-4E15-8FE1-5BDA988396A4}" dt="2026-06-10T22:12:24.952" v="1154" actId="47"/>
        <pc:sldMkLst>
          <pc:docMk/>
          <pc:sldMk cId="418011807" sldId="5189"/>
        </pc:sldMkLst>
      </pc:sldChg>
      <pc:sldChg chg="ord">
        <pc:chgData name="Mary Pierce" userId="b5ea70a5-0033-44de-b2aa-771bba254844" providerId="ADAL" clId="{E3C54D84-2AB7-4E15-8FE1-5BDA988396A4}" dt="2026-06-10T22:12:42.691" v="1160"/>
        <pc:sldMkLst>
          <pc:docMk/>
          <pc:sldMk cId="1141636903" sldId="5191"/>
        </pc:sldMkLst>
      </pc:sldChg>
      <pc:sldChg chg="ord">
        <pc:chgData name="Mary Pierce" userId="b5ea70a5-0033-44de-b2aa-771bba254844" providerId="ADAL" clId="{E3C54D84-2AB7-4E15-8FE1-5BDA988396A4}" dt="2026-06-09T20:01:29.274" v="703"/>
        <pc:sldMkLst>
          <pc:docMk/>
          <pc:sldMk cId="4286430387" sldId="5197"/>
        </pc:sldMkLst>
      </pc:sldChg>
      <pc:sldChg chg="ord">
        <pc:chgData name="Mary Pierce" userId="b5ea70a5-0033-44de-b2aa-771bba254844" providerId="ADAL" clId="{E3C54D84-2AB7-4E15-8FE1-5BDA988396A4}" dt="2026-06-10T22:12:12.441" v="1144"/>
        <pc:sldMkLst>
          <pc:docMk/>
          <pc:sldMk cId="1063115642" sldId="5198"/>
        </pc:sldMkLst>
      </pc:sldChg>
      <pc:sldChg chg="ord">
        <pc:chgData name="Mary Pierce" userId="b5ea70a5-0033-44de-b2aa-771bba254844" providerId="ADAL" clId="{E3C54D84-2AB7-4E15-8FE1-5BDA988396A4}" dt="2026-06-10T22:12:12.441" v="1144"/>
        <pc:sldMkLst>
          <pc:docMk/>
          <pc:sldMk cId="3642292822" sldId="5201"/>
        </pc:sldMkLst>
      </pc:sldChg>
      <pc:sldChg chg="ord">
        <pc:chgData name="Mary Pierce" userId="b5ea70a5-0033-44de-b2aa-771bba254844" providerId="ADAL" clId="{E3C54D84-2AB7-4E15-8FE1-5BDA988396A4}" dt="2026-06-10T22:12:12.441" v="1144"/>
        <pc:sldMkLst>
          <pc:docMk/>
          <pc:sldMk cId="2696964742" sldId="5202"/>
        </pc:sldMkLst>
      </pc:sldChg>
      <pc:sldChg chg="ord">
        <pc:chgData name="Mary Pierce" userId="b5ea70a5-0033-44de-b2aa-771bba254844" providerId="ADAL" clId="{E3C54D84-2AB7-4E15-8FE1-5BDA988396A4}" dt="2026-06-10T22:12:12.441" v="1144"/>
        <pc:sldMkLst>
          <pc:docMk/>
          <pc:sldMk cId="2081173725" sldId="5203"/>
        </pc:sldMkLst>
      </pc:sldChg>
      <pc:sldChg chg="ord">
        <pc:chgData name="Mary Pierce" userId="b5ea70a5-0033-44de-b2aa-771bba254844" providerId="ADAL" clId="{E3C54D84-2AB7-4E15-8FE1-5BDA988396A4}" dt="2026-06-10T22:12:12.441" v="1144"/>
        <pc:sldMkLst>
          <pc:docMk/>
          <pc:sldMk cId="4225128080" sldId="5254"/>
        </pc:sldMkLst>
      </pc:sldChg>
      <pc:sldChg chg="ord">
        <pc:chgData name="Mary Pierce" userId="b5ea70a5-0033-44de-b2aa-771bba254844" providerId="ADAL" clId="{E3C54D84-2AB7-4E15-8FE1-5BDA988396A4}" dt="2026-06-10T22:12:12.441" v="1144"/>
        <pc:sldMkLst>
          <pc:docMk/>
          <pc:sldMk cId="2847373066" sldId="5255"/>
        </pc:sldMkLst>
      </pc:sldChg>
      <pc:sldChg chg="del">
        <pc:chgData name="Mary Pierce" userId="b5ea70a5-0033-44de-b2aa-771bba254844" providerId="ADAL" clId="{E3C54D84-2AB7-4E15-8FE1-5BDA988396A4}" dt="2026-06-10T22:12:52.164" v="1161" actId="2696"/>
        <pc:sldMkLst>
          <pc:docMk/>
          <pc:sldMk cId="3324929566" sldId="5274"/>
        </pc:sldMkLst>
      </pc:sldChg>
      <pc:sldChg chg="add">
        <pc:chgData name="Mary Pierce" userId="b5ea70a5-0033-44de-b2aa-771bba254844" providerId="ADAL" clId="{E3C54D84-2AB7-4E15-8FE1-5BDA988396A4}" dt="2026-06-10T22:12:57.427" v="1162"/>
        <pc:sldMkLst>
          <pc:docMk/>
          <pc:sldMk cId="3654693968" sldId="5274"/>
        </pc:sldMkLst>
      </pc:sldChg>
      <pc:sldChg chg="addSp modSp mod">
        <pc:chgData name="Mary Pierce" userId="b5ea70a5-0033-44de-b2aa-771bba254844" providerId="ADAL" clId="{E3C54D84-2AB7-4E15-8FE1-5BDA988396A4}" dt="2026-06-09T17:00:22.550" v="271" actId="14100"/>
        <pc:sldMkLst>
          <pc:docMk/>
          <pc:sldMk cId="270842300" sldId="5757"/>
        </pc:sldMkLst>
        <pc:spChg chg="mod">
          <ac:chgData name="Mary Pierce" userId="b5ea70a5-0033-44de-b2aa-771bba254844" providerId="ADAL" clId="{E3C54D84-2AB7-4E15-8FE1-5BDA988396A4}" dt="2026-06-09T16:56:19.998" v="251" actId="313"/>
          <ac:spMkLst>
            <pc:docMk/>
            <pc:sldMk cId="270842300" sldId="5757"/>
            <ac:spMk id="14" creationId="{67436A08-24CD-3AAE-F9CA-B969D3A6BA4C}"/>
          </ac:spMkLst>
        </pc:spChg>
        <pc:spChg chg="mod">
          <ac:chgData name="Mary Pierce" userId="b5ea70a5-0033-44de-b2aa-771bba254844" providerId="ADAL" clId="{E3C54D84-2AB7-4E15-8FE1-5BDA988396A4}" dt="2026-06-09T17:00:22.550" v="271" actId="14100"/>
          <ac:spMkLst>
            <pc:docMk/>
            <pc:sldMk cId="270842300" sldId="5757"/>
            <ac:spMk id="15" creationId="{FE0C6CC6-D9F8-E686-8793-522881B8F791}"/>
          </ac:spMkLst>
        </pc:spChg>
      </pc:sldChg>
      <pc:sldChg chg="modSp add mod">
        <pc:chgData name="Mary Pierce" userId="b5ea70a5-0033-44de-b2aa-771bba254844" providerId="ADAL" clId="{E3C54D84-2AB7-4E15-8FE1-5BDA988396A4}" dt="2026-06-10T15:25:56.885" v="821" actId="255"/>
        <pc:sldMkLst>
          <pc:docMk/>
          <pc:sldMk cId="2534054720" sldId="5776"/>
        </pc:sldMkLst>
        <pc:spChg chg="mod">
          <ac:chgData name="Mary Pierce" userId="b5ea70a5-0033-44de-b2aa-771bba254844" providerId="ADAL" clId="{E3C54D84-2AB7-4E15-8FE1-5BDA988396A4}" dt="2026-06-09T20:06:31.560" v="715" actId="108"/>
          <ac:spMkLst>
            <pc:docMk/>
            <pc:sldMk cId="2534054720" sldId="5776"/>
            <ac:spMk id="3" creationId="{5B26FA74-B5A2-B05C-6638-057AA490E647}"/>
          </ac:spMkLst>
        </pc:spChg>
        <pc:spChg chg="mod">
          <ac:chgData name="Mary Pierce" userId="b5ea70a5-0033-44de-b2aa-771bba254844" providerId="ADAL" clId="{E3C54D84-2AB7-4E15-8FE1-5BDA988396A4}" dt="2026-06-10T15:25:56.885" v="821" actId="255"/>
          <ac:spMkLst>
            <pc:docMk/>
            <pc:sldMk cId="2534054720" sldId="5776"/>
            <ac:spMk id="4" creationId="{2C2EA96C-6586-8174-C7D6-01A86350B5D8}"/>
          </ac:spMkLst>
        </pc:spChg>
        <pc:spChg chg="mod">
          <ac:chgData name="Mary Pierce" userId="b5ea70a5-0033-44de-b2aa-771bba254844" providerId="ADAL" clId="{E3C54D84-2AB7-4E15-8FE1-5BDA988396A4}" dt="2026-06-09T19:48:34.877" v="567" actId="20577"/>
          <ac:spMkLst>
            <pc:docMk/>
            <pc:sldMk cId="2534054720" sldId="5776"/>
            <ac:spMk id="14" creationId="{2B7EF1EC-8684-0C8A-E55E-9118810C2FA8}"/>
          </ac:spMkLst>
        </pc:spChg>
      </pc:sldChg>
      <pc:sldChg chg="delSp modSp mod ord">
        <pc:chgData name="Mary Pierce" userId="b5ea70a5-0033-44de-b2aa-771bba254844" providerId="ADAL" clId="{E3C54D84-2AB7-4E15-8FE1-5BDA988396A4}" dt="2026-06-11T15:05:59.122" v="1202" actId="20577"/>
        <pc:sldMkLst>
          <pc:docMk/>
          <pc:sldMk cId="1210028615" sldId="5779"/>
        </pc:sldMkLst>
        <pc:spChg chg="mod">
          <ac:chgData name="Mary Pierce" userId="b5ea70a5-0033-44de-b2aa-771bba254844" providerId="ADAL" clId="{E3C54D84-2AB7-4E15-8FE1-5BDA988396A4}" dt="2026-06-10T21:55:55.397" v="1023" actId="20577"/>
          <ac:spMkLst>
            <pc:docMk/>
            <pc:sldMk cId="1210028615" sldId="5779"/>
            <ac:spMk id="2" creationId="{57792B95-8A8E-9661-A1C8-CFD93086C2C2}"/>
          </ac:spMkLst>
        </pc:spChg>
        <pc:spChg chg="mod">
          <ac:chgData name="Mary Pierce" userId="b5ea70a5-0033-44de-b2aa-771bba254844" providerId="ADAL" clId="{E3C54D84-2AB7-4E15-8FE1-5BDA988396A4}" dt="2026-06-09T20:02:12.759" v="704"/>
          <ac:spMkLst>
            <pc:docMk/>
            <pc:sldMk cId="1210028615" sldId="5779"/>
            <ac:spMk id="7" creationId="{464AE6A1-CFCB-7653-E9E7-6AA834F94020}"/>
          </ac:spMkLst>
        </pc:spChg>
        <pc:graphicFrameChg chg="mod modGraphic">
          <ac:chgData name="Mary Pierce" userId="b5ea70a5-0033-44de-b2aa-771bba254844" providerId="ADAL" clId="{E3C54D84-2AB7-4E15-8FE1-5BDA988396A4}" dt="2026-06-11T15:05:59.122" v="1202" actId="20577"/>
          <ac:graphicFrameMkLst>
            <pc:docMk/>
            <pc:sldMk cId="1210028615" sldId="5779"/>
            <ac:graphicFrameMk id="10" creationId="{0213BFFB-76F4-E128-203B-317AA77D2111}"/>
          </ac:graphicFrameMkLst>
        </pc:graphicFrameChg>
      </pc:sldChg>
      <pc:sldChg chg="addSp modSp add del mod">
        <pc:chgData name="Mary Pierce" userId="b5ea70a5-0033-44de-b2aa-771bba254844" providerId="ADAL" clId="{E3C54D84-2AB7-4E15-8FE1-5BDA988396A4}" dt="2026-06-10T15:29:33.443" v="831" actId="20577"/>
        <pc:sldMkLst>
          <pc:docMk/>
          <pc:sldMk cId="1640677339" sldId="5889"/>
        </pc:sldMkLst>
        <pc:spChg chg="mod">
          <ac:chgData name="Mary Pierce" userId="b5ea70a5-0033-44de-b2aa-771bba254844" providerId="ADAL" clId="{E3C54D84-2AB7-4E15-8FE1-5BDA988396A4}" dt="2026-06-10T15:29:33.443" v="831" actId="20577"/>
          <ac:spMkLst>
            <pc:docMk/>
            <pc:sldMk cId="1640677339" sldId="5889"/>
            <ac:spMk id="12" creationId="{ACAB667D-E06A-5DF1-4EF9-32765217DB6A}"/>
          </ac:spMkLst>
        </pc:spChg>
      </pc:sldChg>
      <pc:sldChg chg="add del">
        <pc:chgData name="Mary Pierce" userId="b5ea70a5-0033-44de-b2aa-771bba254844" providerId="ADAL" clId="{E3C54D84-2AB7-4E15-8FE1-5BDA988396A4}" dt="2026-06-10T22:12:52.164" v="1161" actId="2696"/>
        <pc:sldMkLst>
          <pc:docMk/>
          <pc:sldMk cId="717208105" sldId="5891"/>
        </pc:sldMkLst>
      </pc:sldChg>
      <pc:sldChg chg="add">
        <pc:chgData name="Mary Pierce" userId="b5ea70a5-0033-44de-b2aa-771bba254844" providerId="ADAL" clId="{E3C54D84-2AB7-4E15-8FE1-5BDA988396A4}" dt="2026-06-10T22:12:57.427" v="1162"/>
        <pc:sldMkLst>
          <pc:docMk/>
          <pc:sldMk cId="987839942" sldId="5891"/>
        </pc:sldMkLst>
      </pc:sldChg>
      <pc:sldChg chg="add">
        <pc:chgData name="Mary Pierce" userId="b5ea70a5-0033-44de-b2aa-771bba254844" providerId="ADAL" clId="{E3C54D84-2AB7-4E15-8FE1-5BDA988396A4}" dt="2026-06-10T22:12:57.427" v="1162"/>
        <pc:sldMkLst>
          <pc:docMk/>
          <pc:sldMk cId="72571739" sldId="5892"/>
        </pc:sldMkLst>
      </pc:sldChg>
      <pc:sldChg chg="add del">
        <pc:chgData name="Mary Pierce" userId="b5ea70a5-0033-44de-b2aa-771bba254844" providerId="ADAL" clId="{E3C54D84-2AB7-4E15-8FE1-5BDA988396A4}" dt="2026-06-10T22:12:52.164" v="1161" actId="2696"/>
        <pc:sldMkLst>
          <pc:docMk/>
          <pc:sldMk cId="2389005323" sldId="5892"/>
        </pc:sldMkLst>
      </pc:sldChg>
      <pc:sldChg chg="modSp add mod">
        <pc:chgData name="Mary Pierce" userId="b5ea70a5-0033-44de-b2aa-771bba254844" providerId="ADAL" clId="{E3C54D84-2AB7-4E15-8FE1-5BDA988396A4}" dt="2026-06-10T21:53:54.841" v="996" actId="14100"/>
        <pc:sldMkLst>
          <pc:docMk/>
          <pc:sldMk cId="2795291997" sldId="5894"/>
        </pc:sldMkLst>
        <pc:spChg chg="mod">
          <ac:chgData name="Mary Pierce" userId="b5ea70a5-0033-44de-b2aa-771bba254844" providerId="ADAL" clId="{E3C54D84-2AB7-4E15-8FE1-5BDA988396A4}" dt="2026-06-09T20:06:44.489" v="727" actId="108"/>
          <ac:spMkLst>
            <pc:docMk/>
            <pc:sldMk cId="2795291997" sldId="5894"/>
            <ac:spMk id="3" creationId="{E17263EB-DAC3-5AEE-0E93-F1CF27B3924A}"/>
          </ac:spMkLst>
        </pc:spChg>
        <pc:spChg chg="mod">
          <ac:chgData name="Mary Pierce" userId="b5ea70a5-0033-44de-b2aa-771bba254844" providerId="ADAL" clId="{E3C54D84-2AB7-4E15-8FE1-5BDA988396A4}" dt="2026-06-10T21:53:54.841" v="996" actId="14100"/>
          <ac:spMkLst>
            <pc:docMk/>
            <pc:sldMk cId="2795291997" sldId="5894"/>
            <ac:spMk id="4" creationId="{C49A6F50-580F-0269-6017-60A8C2B9150B}"/>
          </ac:spMkLst>
        </pc:spChg>
        <pc:spChg chg="mod">
          <ac:chgData name="Mary Pierce" userId="b5ea70a5-0033-44de-b2aa-771bba254844" providerId="ADAL" clId="{E3C54D84-2AB7-4E15-8FE1-5BDA988396A4}" dt="2026-06-09T19:53:28.508" v="584" actId="20577"/>
          <ac:spMkLst>
            <pc:docMk/>
            <pc:sldMk cId="2795291997" sldId="5894"/>
            <ac:spMk id="14" creationId="{7246C8FB-6B2E-B196-C622-27BEDF66B1CF}"/>
          </ac:spMkLst>
        </pc:spChg>
      </pc:sldChg>
      <pc:sldChg chg="modSp add mod">
        <pc:chgData name="Mary Pierce" userId="b5ea70a5-0033-44de-b2aa-771bba254844" providerId="ADAL" clId="{E3C54D84-2AB7-4E15-8FE1-5BDA988396A4}" dt="2026-06-09T19:58:27.676" v="685" actId="12"/>
        <pc:sldMkLst>
          <pc:docMk/>
          <pc:sldMk cId="1903977079" sldId="5895"/>
        </pc:sldMkLst>
        <pc:spChg chg="mod">
          <ac:chgData name="Mary Pierce" userId="b5ea70a5-0033-44de-b2aa-771bba254844" providerId="ADAL" clId="{E3C54D84-2AB7-4E15-8FE1-5BDA988396A4}" dt="2026-06-09T19:57:30.477" v="637" actId="20577"/>
          <ac:spMkLst>
            <pc:docMk/>
            <pc:sldMk cId="1903977079" sldId="5895"/>
            <ac:spMk id="3" creationId="{B4A28280-59DE-FA48-14C9-363AE809C6DD}"/>
          </ac:spMkLst>
        </pc:spChg>
        <pc:spChg chg="mod">
          <ac:chgData name="Mary Pierce" userId="b5ea70a5-0033-44de-b2aa-771bba254844" providerId="ADAL" clId="{E3C54D84-2AB7-4E15-8FE1-5BDA988396A4}" dt="2026-06-09T19:58:27.676" v="685" actId="12"/>
          <ac:spMkLst>
            <pc:docMk/>
            <pc:sldMk cId="1903977079" sldId="5895"/>
            <ac:spMk id="4" creationId="{599E2C6D-1B1C-E94D-462F-3F0AF4640986}"/>
          </ac:spMkLst>
        </pc:spChg>
        <pc:spChg chg="mod">
          <ac:chgData name="Mary Pierce" userId="b5ea70a5-0033-44de-b2aa-771bba254844" providerId="ADAL" clId="{E3C54D84-2AB7-4E15-8FE1-5BDA988396A4}" dt="2026-06-09T19:58:06.171" v="682" actId="20577"/>
          <ac:spMkLst>
            <pc:docMk/>
            <pc:sldMk cId="1903977079" sldId="5895"/>
            <ac:spMk id="14" creationId="{7D451AC4-D3EB-9624-58E2-56DE7ADFBAC0}"/>
          </ac:spMkLst>
        </pc:spChg>
      </pc:sldChg>
      <pc:sldChg chg="modSp add mod">
        <pc:chgData name="Mary Pierce" userId="b5ea70a5-0033-44de-b2aa-771bba254844" providerId="ADAL" clId="{E3C54D84-2AB7-4E15-8FE1-5BDA988396A4}" dt="2026-06-11T15:35:58.347" v="1214" actId="14100"/>
        <pc:sldMkLst>
          <pc:docMk/>
          <pc:sldMk cId="3278489703" sldId="5896"/>
        </pc:sldMkLst>
        <pc:spChg chg="mod">
          <ac:chgData name="Mary Pierce" userId="b5ea70a5-0033-44de-b2aa-771bba254844" providerId="ADAL" clId="{E3C54D84-2AB7-4E15-8FE1-5BDA988396A4}" dt="2026-06-11T15:35:54.495" v="1213" actId="20577"/>
          <ac:spMkLst>
            <pc:docMk/>
            <pc:sldMk cId="3278489703" sldId="5896"/>
            <ac:spMk id="2" creationId="{2A8AC738-7A78-96F3-421B-199ADAA69C6B}"/>
          </ac:spMkLst>
        </pc:spChg>
        <pc:spChg chg="mod">
          <ac:chgData name="Mary Pierce" userId="b5ea70a5-0033-44de-b2aa-771bba254844" providerId="ADAL" clId="{E3C54D84-2AB7-4E15-8FE1-5BDA988396A4}" dt="2026-06-11T15:35:58.347" v="1214" actId="14100"/>
          <ac:spMkLst>
            <pc:docMk/>
            <pc:sldMk cId="3278489703" sldId="5896"/>
            <ac:spMk id="7" creationId="{5818FD57-68F9-7F8C-5DDB-96EDEC5D4732}"/>
          </ac:spMkLst>
        </pc:spChg>
        <pc:graphicFrameChg chg="mod modGraphic">
          <ac:chgData name="Mary Pierce" userId="b5ea70a5-0033-44de-b2aa-771bba254844" providerId="ADAL" clId="{E3C54D84-2AB7-4E15-8FE1-5BDA988396A4}" dt="2026-06-11T15:06:14.661" v="1204" actId="20577"/>
          <ac:graphicFrameMkLst>
            <pc:docMk/>
            <pc:sldMk cId="3278489703" sldId="5896"/>
            <ac:graphicFrameMk id="10" creationId="{8FFA1DBE-E801-2995-D3C8-A13E9B7841F6}"/>
          </ac:graphicFrameMkLst>
        </pc:graphicFrameChg>
      </pc:sldChg>
      <pc:sldChg chg="modSp add mod">
        <pc:chgData name="Mary Pierce" userId="b5ea70a5-0033-44de-b2aa-771bba254844" providerId="ADAL" clId="{E3C54D84-2AB7-4E15-8FE1-5BDA988396A4}" dt="2026-06-11T15:36:07.410" v="1218" actId="20577"/>
        <pc:sldMkLst>
          <pc:docMk/>
          <pc:sldMk cId="1639664563" sldId="5897"/>
        </pc:sldMkLst>
        <pc:spChg chg="mod">
          <ac:chgData name="Mary Pierce" userId="b5ea70a5-0033-44de-b2aa-771bba254844" providerId="ADAL" clId="{E3C54D84-2AB7-4E15-8FE1-5BDA988396A4}" dt="2026-06-11T15:36:07.410" v="1218" actId="20577"/>
          <ac:spMkLst>
            <pc:docMk/>
            <pc:sldMk cId="1639664563" sldId="5897"/>
            <ac:spMk id="2" creationId="{BBF09F03-BD21-F159-E2E4-CABB0C6F0B88}"/>
          </ac:spMkLst>
        </pc:spChg>
        <pc:spChg chg="mod">
          <ac:chgData name="Mary Pierce" userId="b5ea70a5-0033-44de-b2aa-771bba254844" providerId="ADAL" clId="{E3C54D84-2AB7-4E15-8FE1-5BDA988396A4}" dt="2026-06-10T21:56:34.991" v="1027" actId="14100"/>
          <ac:spMkLst>
            <pc:docMk/>
            <pc:sldMk cId="1639664563" sldId="5897"/>
            <ac:spMk id="7" creationId="{09EC0CB6-EE55-9A57-E7B3-3C2CDC02DEDC}"/>
          </ac:spMkLst>
        </pc:spChg>
        <pc:graphicFrameChg chg="mod modGraphic">
          <ac:chgData name="Mary Pierce" userId="b5ea70a5-0033-44de-b2aa-771bba254844" providerId="ADAL" clId="{E3C54D84-2AB7-4E15-8FE1-5BDA988396A4}" dt="2026-06-11T15:06:30.318" v="1209" actId="20577"/>
          <ac:graphicFrameMkLst>
            <pc:docMk/>
            <pc:sldMk cId="1639664563" sldId="5897"/>
            <ac:graphicFrameMk id="10" creationId="{2B76EE8B-96FA-F7DE-BEFA-FA3C59DBC991}"/>
          </ac:graphicFrameMkLst>
        </pc:graphicFrameChg>
      </pc:sldChg>
      <pc:sldMasterChg chg="delSldLayout">
        <pc:chgData name="Mary Pierce" userId="b5ea70a5-0033-44de-b2aa-771bba254844" providerId="ADAL" clId="{E3C54D84-2AB7-4E15-8FE1-5BDA988396A4}" dt="2026-06-11T00:09:22.351" v="1198" actId="47"/>
        <pc:sldMasterMkLst>
          <pc:docMk/>
          <pc:sldMasterMk cId="3405871311" sldId="2147483907"/>
        </pc:sldMasterMkLst>
        <pc:sldLayoutChg chg="del">
          <pc:chgData name="Mary Pierce" userId="b5ea70a5-0033-44de-b2aa-771bba254844" providerId="ADAL" clId="{E3C54D84-2AB7-4E15-8FE1-5BDA988396A4}" dt="2026-06-11T00:09:22.351" v="1198" actId="47"/>
          <pc:sldLayoutMkLst>
            <pc:docMk/>
            <pc:sldMasterMk cId="3405871311" sldId="2147483907"/>
            <pc:sldLayoutMk cId="1495191953" sldId="2147483984"/>
          </pc:sldLayoutMkLst>
        </pc:sldLayoutChg>
      </pc:sldMasterChg>
    </pc:docChg>
  </pc:docChgLst>
  <pc:docChgLst>
    <pc:chgData name="Sara Golling" userId="5c194b56-a3ad-4ed5-aea4-b535be0c4b07" providerId="ADAL" clId="{6E042076-6565-42FA-B260-34940750F498}"/>
    <pc:docChg chg="undo custSel modSld">
      <pc:chgData name="Sara Golling" userId="5c194b56-a3ad-4ed5-aea4-b535be0c4b07" providerId="ADAL" clId="{6E042076-6565-42FA-B260-34940750F498}" dt="2026-06-09T14:51:42.455" v="662" actId="403"/>
      <pc:docMkLst>
        <pc:docMk/>
      </pc:docMkLst>
      <pc:sldChg chg="addSp delSp modSp mod">
        <pc:chgData name="Sara Golling" userId="5c194b56-a3ad-4ed5-aea4-b535be0c4b07" providerId="ADAL" clId="{6E042076-6565-42FA-B260-34940750F498}" dt="2026-06-08T06:35:39.134" v="317" actId="21"/>
        <pc:sldMkLst>
          <pc:docMk/>
          <pc:sldMk cId="1102340898" sldId="5059"/>
        </pc:sldMkLst>
        <pc:picChg chg="mod modVis">
          <ac:chgData name="Sara Golling" userId="5c194b56-a3ad-4ed5-aea4-b535be0c4b07" providerId="ADAL" clId="{6E042076-6565-42FA-B260-34940750F498}" dt="2026-06-08T06:35:24.311" v="315" actId="14826"/>
          <ac:picMkLst>
            <pc:docMk/>
            <pc:sldMk cId="1102340898" sldId="5059"/>
            <ac:picMk id="8" creationId="{55530064-B4A0-9DC7-B5A6-2E46AEDFB2A3}"/>
          </ac:picMkLst>
        </pc:picChg>
      </pc:sldChg>
      <pc:sldChg chg="addSp delSp modSp mod">
        <pc:chgData name="Sara Golling" userId="5c194b56-a3ad-4ed5-aea4-b535be0c4b07" providerId="ADAL" clId="{6E042076-6565-42FA-B260-34940750F498}" dt="2026-06-08T06:38:54.623" v="392" actId="20577"/>
        <pc:sldMkLst>
          <pc:docMk/>
          <pc:sldMk cId="980116952" sldId="5184"/>
        </pc:sldMkLst>
        <pc:spChg chg="mod">
          <ac:chgData name="Sara Golling" userId="5c194b56-a3ad-4ed5-aea4-b535be0c4b07" providerId="ADAL" clId="{6E042076-6565-42FA-B260-34940750F498}" dt="2026-06-08T06:38:54.623" v="392" actId="20577"/>
          <ac:spMkLst>
            <pc:docMk/>
            <pc:sldMk cId="980116952" sldId="5184"/>
            <ac:spMk id="4" creationId="{81D46C85-92C6-B00B-F13C-229EA1853250}"/>
          </ac:spMkLst>
        </pc:spChg>
        <pc:spChg chg="mod">
          <ac:chgData name="Sara Golling" userId="5c194b56-a3ad-4ed5-aea4-b535be0c4b07" providerId="ADAL" clId="{6E042076-6565-42FA-B260-34940750F498}" dt="2026-06-08T06:16:48.678" v="285" actId="1076"/>
          <ac:spMkLst>
            <pc:docMk/>
            <pc:sldMk cId="980116952" sldId="5184"/>
            <ac:spMk id="12" creationId="{C414B6DF-62F1-B62C-A03D-3924715769C6}"/>
          </ac:spMkLst>
        </pc:spChg>
        <pc:picChg chg="mod">
          <ac:chgData name="Sara Golling" userId="5c194b56-a3ad-4ed5-aea4-b535be0c4b07" providerId="ADAL" clId="{6E042076-6565-42FA-B260-34940750F498}" dt="2026-06-08T06:37:51.311" v="331" actId="14826"/>
          <ac:picMkLst>
            <pc:docMk/>
            <pc:sldMk cId="980116952" sldId="5184"/>
            <ac:picMk id="10" creationId="{A4A1A060-A0E0-724A-5EB0-44574B7D9EE2}"/>
          </ac:picMkLst>
        </pc:picChg>
      </pc:sldChg>
      <pc:sldChg chg="modSp mod">
        <pc:chgData name="Sara Golling" userId="5c194b56-a3ad-4ed5-aea4-b535be0c4b07" providerId="ADAL" clId="{6E042076-6565-42FA-B260-34940750F498}" dt="2026-06-09T14:51:42.455" v="662" actId="403"/>
        <pc:sldMkLst>
          <pc:docMk/>
          <pc:sldMk cId="1210028615" sldId="5779"/>
        </pc:sldMkLst>
        <pc:graphicFrameChg chg="mod modGraphic">
          <ac:chgData name="Sara Golling" userId="5c194b56-a3ad-4ed5-aea4-b535be0c4b07" providerId="ADAL" clId="{6E042076-6565-42FA-B260-34940750F498}" dt="2026-06-09T14:51:42.455" v="662" actId="403"/>
          <ac:graphicFrameMkLst>
            <pc:docMk/>
            <pc:sldMk cId="1210028615" sldId="5779"/>
            <ac:graphicFrameMk id="10" creationId="{0213BFFB-76F4-E128-203B-317AA77D2111}"/>
          </ac:graphicFrameMkLst>
        </pc:graphicFrameChg>
      </pc:sldChg>
      <pc:sldChg chg="modSp mod">
        <pc:chgData name="Sara Golling" userId="5c194b56-a3ad-4ed5-aea4-b535be0c4b07" providerId="ADAL" clId="{6E042076-6565-42FA-B260-34940750F498}" dt="2026-06-08T05:26:03.965" v="14" actId="20577"/>
        <pc:sldMkLst>
          <pc:docMk/>
          <pc:sldMk cId="1640677339" sldId="5889"/>
        </pc:sldMkLst>
        <pc:spChg chg="mod">
          <ac:chgData name="Sara Golling" userId="5c194b56-a3ad-4ed5-aea4-b535be0c4b07" providerId="ADAL" clId="{6E042076-6565-42FA-B260-34940750F498}" dt="2026-06-08T05:26:03.965" v="14" actId="20577"/>
          <ac:spMkLst>
            <pc:docMk/>
            <pc:sldMk cId="1640677339" sldId="5889"/>
            <ac:spMk id="12" creationId="{ACAB667D-E06A-5DF1-4EF9-32765217DB6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6/10/2026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6/10/2026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20</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C2827-2037-5F3B-910E-6301E688EA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BD52D-5E95-BC99-2CCB-5CCA2F25AC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714883-5B41-CAF0-244D-BD401B53EA9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51E80F4-16D9-D288-B730-64ABCE13CCFB}"/>
              </a:ext>
            </a:extLst>
          </p:cNvPr>
          <p:cNvSpPr>
            <a:spLocks noGrp="1"/>
          </p:cNvSpPr>
          <p:nvPr>
            <p:ph type="sldNum" sz="quarter" idx="5"/>
          </p:nvPr>
        </p:nvSpPr>
        <p:spPr/>
        <p:txBody>
          <a:bodyPr/>
          <a:lstStyle/>
          <a:p>
            <a:fld id="{3E857AE5-060F-4B8C-B1A1-A3B3E167AAFA}" type="slidenum">
              <a:rPr lang="en-US" smtClean="0"/>
              <a:t>21</a:t>
            </a:fld>
            <a:endParaRPr lang="en-US"/>
          </a:p>
        </p:txBody>
      </p:sp>
    </p:spTree>
    <p:extLst>
      <p:ext uri="{BB962C8B-B14F-4D97-AF65-F5344CB8AC3E}">
        <p14:creationId xmlns:p14="http://schemas.microsoft.com/office/powerpoint/2010/main" val="1162419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C5226-4518-7FFE-6C0B-ACE22EC26E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F2B102-5100-83B2-157A-F2AA6E4A09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1532C6-88D3-6D72-2D63-50E089DCA1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2EF3AFD-9D64-D261-C105-E2ADC74A3DD1}"/>
              </a:ext>
            </a:extLst>
          </p:cNvPr>
          <p:cNvSpPr>
            <a:spLocks noGrp="1"/>
          </p:cNvSpPr>
          <p:nvPr>
            <p:ph type="sldNum" sz="quarter" idx="5"/>
          </p:nvPr>
        </p:nvSpPr>
        <p:spPr/>
        <p:txBody>
          <a:bodyPr/>
          <a:lstStyle/>
          <a:p>
            <a:fld id="{3E857AE5-060F-4B8C-B1A1-A3B3E167AAFA}" type="slidenum">
              <a:rPr lang="en-US" smtClean="0"/>
              <a:t>22</a:t>
            </a:fld>
            <a:endParaRPr lang="en-US"/>
          </a:p>
        </p:txBody>
      </p:sp>
    </p:spTree>
    <p:extLst>
      <p:ext uri="{BB962C8B-B14F-4D97-AF65-F5344CB8AC3E}">
        <p14:creationId xmlns:p14="http://schemas.microsoft.com/office/powerpoint/2010/main" val="13671260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88515-CB11-4BF5-ED9A-383403171A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BF3F2F-8AEC-53D2-A975-71B0794A6F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F61F0D-326F-134B-8CEE-D57EDE14EB5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E7EBA4-2E68-31BC-F5C8-3E4A13E71982}"/>
              </a:ext>
            </a:extLst>
          </p:cNvPr>
          <p:cNvSpPr>
            <a:spLocks noGrp="1"/>
          </p:cNvSpPr>
          <p:nvPr>
            <p:ph type="sldNum" sz="quarter" idx="5"/>
          </p:nvPr>
        </p:nvSpPr>
        <p:spPr/>
        <p:txBody>
          <a:bodyPr/>
          <a:lstStyle/>
          <a:p>
            <a:fld id="{3E857AE5-060F-4B8C-B1A1-A3B3E167AAFA}" type="slidenum">
              <a:rPr lang="en-US" smtClean="0"/>
              <a:t>23</a:t>
            </a:fld>
            <a:endParaRPr lang="en-US"/>
          </a:p>
        </p:txBody>
      </p:sp>
    </p:spTree>
    <p:extLst>
      <p:ext uri="{BB962C8B-B14F-4D97-AF65-F5344CB8AC3E}">
        <p14:creationId xmlns:p14="http://schemas.microsoft.com/office/powerpoint/2010/main" val="2579158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628D5-820D-B11E-913D-81B2CBC78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4F40BF-A490-5089-3C84-35B6B4284E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79EF95-2067-0EFA-B889-6271ACBAA4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FFEAED1-DD47-DD91-CF34-9CE6BDF03007}"/>
              </a:ext>
            </a:extLst>
          </p:cNvPr>
          <p:cNvSpPr>
            <a:spLocks noGrp="1"/>
          </p:cNvSpPr>
          <p:nvPr>
            <p:ph type="sldNum" sz="quarter" idx="5"/>
          </p:nvPr>
        </p:nvSpPr>
        <p:spPr/>
        <p:txBody>
          <a:bodyPr/>
          <a:lstStyle/>
          <a:p>
            <a:fld id="{3E857AE5-060F-4B8C-B1A1-A3B3E167AAFA}" type="slidenum">
              <a:rPr lang="en-US" smtClean="0"/>
              <a:t>35</a:t>
            </a:fld>
            <a:endParaRPr lang="en-US"/>
          </a:p>
        </p:txBody>
      </p:sp>
    </p:spTree>
    <p:extLst>
      <p:ext uri="{BB962C8B-B14F-4D97-AF65-F5344CB8AC3E}">
        <p14:creationId xmlns:p14="http://schemas.microsoft.com/office/powerpoint/2010/main" val="1169755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37</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56</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57</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61</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63</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71</a:t>
            </a:fld>
            <a:endParaRPr lang="en-US"/>
          </a:p>
        </p:txBody>
      </p:sp>
    </p:spTree>
    <p:extLst>
      <p:ext uri="{BB962C8B-B14F-4D97-AF65-F5344CB8AC3E}">
        <p14:creationId xmlns:p14="http://schemas.microsoft.com/office/powerpoint/2010/main" val="3771924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100</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106</a:t>
            </a:fld>
            <a:endParaRPr lang="en-US"/>
          </a:p>
        </p:txBody>
      </p:sp>
    </p:spTree>
    <p:extLst>
      <p:ext uri="{BB962C8B-B14F-4D97-AF65-F5344CB8AC3E}">
        <p14:creationId xmlns:p14="http://schemas.microsoft.com/office/powerpoint/2010/main" val="22963532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6/10/2026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6/10/2026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6/10/2026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183924147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7" r:id="rId17"/>
    <p:sldLayoutId id="2147483928" r:id="rId18"/>
    <p:sldLayoutId id="2147483929" r:id="rId19"/>
    <p:sldLayoutId id="2147483932" r:id="rId20"/>
    <p:sldLayoutId id="2147483933" r:id="rId21"/>
    <p:sldLayoutId id="2147483934" r:id="rId22"/>
    <p:sldLayoutId id="2147483935" r:id="rId23"/>
    <p:sldLayoutId id="2147483936" r:id="rId24"/>
    <p:sldLayoutId id="2147483937" r:id="rId25"/>
    <p:sldLayoutId id="2147483938" r:id="rId26"/>
    <p:sldLayoutId id="2147483939" r:id="rId27"/>
    <p:sldLayoutId id="2147483940" r:id="rId28"/>
    <p:sldLayoutId id="2147483941" r:id="rId29"/>
    <p:sldLayoutId id="2147483942" r:id="rId30"/>
    <p:sldLayoutId id="2147483943" r:id="rId31"/>
    <p:sldLayoutId id="2147483944" r:id="rId32"/>
    <p:sldLayoutId id="2147483945" r:id="rId33"/>
    <p:sldLayoutId id="2147483946" r:id="rId34"/>
    <p:sldLayoutId id="2147483947" r:id="rId35"/>
    <p:sldLayoutId id="2147483948" r:id="rId36"/>
    <p:sldLayoutId id="2147483949" r:id="rId37"/>
    <p:sldLayoutId id="2147483950" r:id="rId38"/>
    <p:sldLayoutId id="2147483951" r:id="rId39"/>
    <p:sldLayoutId id="2147483952" r:id="rId40"/>
    <p:sldLayoutId id="2147483954" r:id="rId41"/>
    <p:sldLayoutId id="2147483959" r:id="rId42"/>
    <p:sldLayoutId id="2147483961" r:id="rId43"/>
    <p:sldLayoutId id="2147483962" r:id="rId44"/>
    <p:sldLayoutId id="2147483963" r:id="rId45"/>
    <p:sldLayoutId id="2147483964" r:id="rId46"/>
    <p:sldLayoutId id="2147483965" r:id="rId47"/>
    <p:sldLayoutId id="2147483966" r:id="rId48"/>
    <p:sldLayoutId id="2147483968" r:id="rId49"/>
    <p:sldLayoutId id="2147483969" r:id="rId50"/>
    <p:sldLayoutId id="2147483971" r:id="rId51"/>
    <p:sldLayoutId id="2147483972" r:id="rId52"/>
    <p:sldLayoutId id="2147483973" r:id="rId53"/>
    <p:sldLayoutId id="2147483974" r:id="rId54"/>
    <p:sldLayoutId id="2147484016" r:id="rId55"/>
    <p:sldLayoutId id="2147484019" r:id="rId56"/>
    <p:sldLayoutId id="2147484018" r:id="rId57"/>
    <p:sldLayoutId id="2147484020"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4.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jpeg"/><Relationship Id="rId1" Type="http://schemas.openxmlformats.org/officeDocument/2006/relationships/slideLayout" Target="../slideLayouts/slideLayout1.xml"/><Relationship Id="rId5" Type="http://schemas.openxmlformats.org/officeDocument/2006/relationships/image" Target="../media/image20.svg"/><Relationship Id="rId4" Type="http://schemas.openxmlformats.org/officeDocument/2006/relationships/image" Target="../media/image19.sv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28.svg"/><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svg"/><Relationship Id="rId7" Type="http://schemas.openxmlformats.org/officeDocument/2006/relationships/image" Target="../media/image34.svg"/><Relationship Id="rId2" Type="http://schemas.openxmlformats.org/officeDocument/2006/relationships/image" Target="../media/image29.jpeg"/><Relationship Id="rId1" Type="http://schemas.openxmlformats.org/officeDocument/2006/relationships/slideLayout" Target="../slideLayouts/slideLayout5.xml"/><Relationship Id="rId6" Type="http://schemas.openxmlformats.org/officeDocument/2006/relationships/image" Target="../media/image33.svg"/><Relationship Id="rId5" Type="http://schemas.openxmlformats.org/officeDocument/2006/relationships/image" Target="../media/image32.svg"/><Relationship Id="rId4" Type="http://schemas.openxmlformats.org/officeDocument/2006/relationships/image" Target="../media/image31.svg"/></Relationships>
</file>

<file path=ppt/slides/_rels/slide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image" Target="../media/image35.png"/><Relationship Id="rId1" Type="http://schemas.openxmlformats.org/officeDocument/2006/relationships/slideLayout" Target="../slideLayouts/slideLayout1.xml"/><Relationship Id="rId6" Type="http://schemas.openxmlformats.org/officeDocument/2006/relationships/slide" Target="slide87.xml"/><Relationship Id="rId5" Type="http://schemas.openxmlformats.org/officeDocument/2006/relationships/image" Target="../media/image38.svg"/><Relationship Id="rId4" Type="http://schemas.openxmlformats.org/officeDocument/2006/relationships/image" Target="../media/image37.svg"/></Relationships>
</file>

<file path=ppt/slides/_rels/slide1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1.xml"/><Relationship Id="rId5" Type="http://schemas.openxmlformats.org/officeDocument/2006/relationships/image" Target="../media/image44.svg"/><Relationship Id="rId4" Type="http://schemas.openxmlformats.org/officeDocument/2006/relationships/image" Target="../media/image43.svg"/></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image" Target="../media/image47.png"/><Relationship Id="rId1" Type="http://schemas.openxmlformats.org/officeDocument/2006/relationships/slideLayout" Target="../slideLayouts/slideLayout1.xml"/><Relationship Id="rId5" Type="http://schemas.openxmlformats.org/officeDocument/2006/relationships/image" Target="../media/image50.svg"/><Relationship Id="rId4" Type="http://schemas.openxmlformats.org/officeDocument/2006/relationships/image" Target="../media/image49.svg"/></Relationships>
</file>

<file path=ppt/slides/_rels/slide1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16.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23.jpeg"/><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image" Target="../media/image61.jpeg"/></Relationships>
</file>

<file path=ppt/slides/_rels/slide25.xml.rels><?xml version="1.0" encoding="UTF-8" standalone="yes"?>
<Relationships xmlns="http://schemas.openxmlformats.org/package/2006/relationships"><Relationship Id="rId3" Type="http://schemas.openxmlformats.org/officeDocument/2006/relationships/image" Target="../media/image63.svg"/><Relationship Id="rId2" Type="http://schemas.openxmlformats.org/officeDocument/2006/relationships/image" Target="../media/image62.jpeg"/><Relationship Id="rId1" Type="http://schemas.openxmlformats.org/officeDocument/2006/relationships/slideLayout" Target="../slideLayouts/slideLayout1.xml"/><Relationship Id="rId4" Type="http://schemas.openxmlformats.org/officeDocument/2006/relationships/image" Target="../media/image64.svg"/></Relationships>
</file>

<file path=ppt/slides/_rels/slide2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jpeg"/><Relationship Id="rId1" Type="http://schemas.openxmlformats.org/officeDocument/2006/relationships/slideLayout" Target="../slideLayouts/slideLayout1.xml"/><Relationship Id="rId5" Type="http://schemas.openxmlformats.org/officeDocument/2006/relationships/image" Target="../media/image70.svg"/><Relationship Id="rId4" Type="http://schemas.openxmlformats.org/officeDocument/2006/relationships/image" Target="../media/image69.svg"/></Relationships>
</file>

<file path=ppt/slides/_rels/slide2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74.svg"/><Relationship Id="rId2" Type="http://schemas.openxmlformats.org/officeDocument/2006/relationships/image" Target="../media/image73.jpeg"/><Relationship Id="rId1" Type="http://schemas.openxmlformats.org/officeDocument/2006/relationships/slideLayout" Target="../slideLayouts/slideLayout1.xml"/><Relationship Id="rId5" Type="http://schemas.openxmlformats.org/officeDocument/2006/relationships/image" Target="../media/image76.svg"/><Relationship Id="rId4" Type="http://schemas.openxmlformats.org/officeDocument/2006/relationships/image" Target="../media/image75.svg"/></Relationships>
</file>

<file path=ppt/slides/_rels/slide3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png"/><Relationship Id="rId1" Type="http://schemas.openxmlformats.org/officeDocument/2006/relationships/slideLayout" Target="../slideLayouts/slideLayout2.xml"/><Relationship Id="rId4" Type="http://schemas.openxmlformats.org/officeDocument/2006/relationships/image" Target="../media/image79.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jpeg"/><Relationship Id="rId7" Type="http://schemas.openxmlformats.org/officeDocument/2006/relationships/image" Target="../media/image33.sv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82.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3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8" Type="http://schemas.openxmlformats.org/officeDocument/2006/relationships/image" Target="../media/image92.svg"/><Relationship Id="rId3" Type="http://schemas.openxmlformats.org/officeDocument/2006/relationships/image" Target="../media/image87.svg"/><Relationship Id="rId7" Type="http://schemas.openxmlformats.org/officeDocument/2006/relationships/image" Target="../media/image91.svg"/><Relationship Id="rId2" Type="http://schemas.openxmlformats.org/officeDocument/2006/relationships/image" Target="../media/image86.jpeg"/><Relationship Id="rId1" Type="http://schemas.openxmlformats.org/officeDocument/2006/relationships/slideLayout" Target="../slideLayouts/slideLayout1.xml"/><Relationship Id="rId6" Type="http://schemas.openxmlformats.org/officeDocument/2006/relationships/image" Target="../media/image90.svg"/><Relationship Id="rId5" Type="http://schemas.openxmlformats.org/officeDocument/2006/relationships/image" Target="../media/image89.svg"/><Relationship Id="rId4" Type="http://schemas.openxmlformats.org/officeDocument/2006/relationships/image" Target="../media/image88.svg"/></Relationships>
</file>

<file path=ppt/slides/_rels/slide40.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www.forgefx.com/" TargetMode="External"/><Relationship Id="rId1" Type="http://schemas.openxmlformats.org/officeDocument/2006/relationships/slideLayout" Target="../slideLayouts/slideLayout18.xml"/><Relationship Id="rId5" Type="http://schemas.openxmlformats.org/officeDocument/2006/relationships/image" Target="../media/image95.png"/><Relationship Id="rId4" Type="http://schemas.openxmlformats.org/officeDocument/2006/relationships/image" Target="../media/image94.png"/></Relationships>
</file>

<file path=ppt/slides/_rels/slide41.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2.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2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4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jpeg"/><Relationship Id="rId1" Type="http://schemas.openxmlformats.org/officeDocument/2006/relationships/slideLayout" Target="../slideLayouts/slideLayout16.xml"/><Relationship Id="rId4" Type="http://schemas.openxmlformats.org/officeDocument/2006/relationships/image" Target="../media/image103.jpeg"/></Relationships>
</file>

<file path=ppt/slides/_rels/slide46.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16.xml"/><Relationship Id="rId4" Type="http://schemas.openxmlformats.org/officeDocument/2006/relationships/image" Target="../media/image106.jpeg"/></Relationships>
</file>

<file path=ppt/slides/_rels/slide4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16.xml"/><Relationship Id="rId4" Type="http://schemas.openxmlformats.org/officeDocument/2006/relationships/image" Target="../media/image109.png"/></Relationships>
</file>

<file path=ppt/slides/_rels/slide48.xml.rels><?xml version="1.0" encoding="UTF-8" standalone="yes"?>
<Relationships xmlns="http://schemas.openxmlformats.org/package/2006/relationships"><Relationship Id="rId8" Type="http://schemas.openxmlformats.org/officeDocument/2006/relationships/image" Target="../media/image116.jpeg"/><Relationship Id="rId13" Type="http://schemas.openxmlformats.org/officeDocument/2006/relationships/image" Target="../media/image121.svg"/><Relationship Id="rId3" Type="http://schemas.openxmlformats.org/officeDocument/2006/relationships/image" Target="../media/image111.jpeg"/><Relationship Id="rId7" Type="http://schemas.openxmlformats.org/officeDocument/2006/relationships/image" Target="../media/image115.png"/><Relationship Id="rId12" Type="http://schemas.openxmlformats.org/officeDocument/2006/relationships/image" Target="../media/image120.svg"/><Relationship Id="rId2" Type="http://schemas.openxmlformats.org/officeDocument/2006/relationships/image" Target="../media/image110.jpeg"/><Relationship Id="rId1" Type="http://schemas.openxmlformats.org/officeDocument/2006/relationships/slideLayout" Target="../slideLayouts/slideLayout16.xml"/><Relationship Id="rId6" Type="http://schemas.openxmlformats.org/officeDocument/2006/relationships/image" Target="../media/image114.png"/><Relationship Id="rId11" Type="http://schemas.openxmlformats.org/officeDocument/2006/relationships/image" Target="../media/image119.svg"/><Relationship Id="rId5" Type="http://schemas.openxmlformats.org/officeDocument/2006/relationships/image" Target="../media/image113.jpeg"/><Relationship Id="rId10" Type="http://schemas.openxmlformats.org/officeDocument/2006/relationships/image" Target="../media/image118.svg"/><Relationship Id="rId4" Type="http://schemas.openxmlformats.org/officeDocument/2006/relationships/image" Target="../media/image112.svg"/><Relationship Id="rId9" Type="http://schemas.openxmlformats.org/officeDocument/2006/relationships/image" Target="../media/image117.png"/></Relationships>
</file>

<file path=ppt/slides/_rels/slide49.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23.jpeg"/><Relationship Id="rId1" Type="http://schemas.openxmlformats.org/officeDocument/2006/relationships/slideLayout" Target="../slideLayouts/slideLayout30.xml"/><Relationship Id="rId4" Type="http://schemas.openxmlformats.org/officeDocument/2006/relationships/image" Target="../media/image1.png"/></Relationships>
</file>

<file path=ppt/slides/_rels/slide50.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image" Target="../media/image123.png"/><Relationship Id="rId1" Type="http://schemas.openxmlformats.org/officeDocument/2006/relationships/slideLayout" Target="../slideLayouts/slideLayout13.xml"/><Relationship Id="rId6" Type="http://schemas.openxmlformats.org/officeDocument/2006/relationships/image" Target="../media/image127.png"/><Relationship Id="rId5" Type="http://schemas.openxmlformats.org/officeDocument/2006/relationships/image" Target="../media/image126.png"/><Relationship Id="rId10" Type="http://schemas.openxmlformats.org/officeDocument/2006/relationships/image" Target="../media/image131.png"/><Relationship Id="rId4" Type="http://schemas.openxmlformats.org/officeDocument/2006/relationships/image" Target="../media/image125.png"/><Relationship Id="rId9" Type="http://schemas.openxmlformats.org/officeDocument/2006/relationships/image" Target="../media/image130.png"/></Relationships>
</file>

<file path=ppt/slides/_rels/slide51.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2.png"/><Relationship Id="rId7" Type="http://schemas.openxmlformats.org/officeDocument/2006/relationships/image" Target="../media/image135.jpeg"/><Relationship Id="rId2" Type="http://schemas.openxmlformats.org/officeDocument/2006/relationships/notesSlide" Target="../notesSlides/notesSlide7.xml"/><Relationship Id="rId1" Type="http://schemas.openxmlformats.org/officeDocument/2006/relationships/slideLayout" Target="../slideLayouts/slideLayout17.xml"/><Relationship Id="rId6" Type="http://schemas.openxmlformats.org/officeDocument/2006/relationships/image" Target="../media/image134.png"/><Relationship Id="rId11" Type="http://schemas.openxmlformats.org/officeDocument/2006/relationships/image" Target="../media/image138.png"/><Relationship Id="rId5" Type="http://schemas.openxmlformats.org/officeDocument/2006/relationships/image" Target="../media/image133.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37.jpeg"/></Relationships>
</file>

<file path=ppt/slides/_rels/slide52.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32.png"/><Relationship Id="rId7" Type="http://schemas.openxmlformats.org/officeDocument/2006/relationships/image" Target="../media/image141.png"/><Relationship Id="rId2" Type="http://schemas.openxmlformats.org/officeDocument/2006/relationships/notesSlide" Target="../notesSlides/notesSlide8.xml"/><Relationship Id="rId1" Type="http://schemas.openxmlformats.org/officeDocument/2006/relationships/slideLayout" Target="../slideLayouts/slideLayout17.xml"/><Relationship Id="rId6" Type="http://schemas.openxmlformats.org/officeDocument/2006/relationships/image" Target="../media/image140.png"/><Relationship Id="rId5" Type="http://schemas.openxmlformats.org/officeDocument/2006/relationships/image" Target="../media/image139.png"/><Relationship Id="rId4" Type="http://schemas.openxmlformats.org/officeDocument/2006/relationships/hyperlink" Target="https://www.trumpf.com/en_US/" TargetMode="External"/><Relationship Id="rId9" Type="http://schemas.openxmlformats.org/officeDocument/2006/relationships/image" Target="../media/image138.png"/></Relationships>
</file>

<file path=ppt/slides/_rels/slide53.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138.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143.jpeg"/></Relationships>
</file>

<file path=ppt/slides/_rels/slide54.xml.rels><?xml version="1.0" encoding="UTF-8" standalone="yes"?>
<Relationships xmlns="http://schemas.openxmlformats.org/package/2006/relationships"><Relationship Id="rId8" Type="http://schemas.openxmlformats.org/officeDocument/2006/relationships/image" Target="../media/image145.jpeg"/><Relationship Id="rId13" Type="http://schemas.openxmlformats.org/officeDocument/2006/relationships/image" Target="../media/image138.png"/><Relationship Id="rId3" Type="http://schemas.openxmlformats.org/officeDocument/2006/relationships/image" Target="../media/image132.png"/><Relationship Id="rId7" Type="http://schemas.openxmlformats.org/officeDocument/2006/relationships/image" Target="../media/image134.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 Id="rId6" Type="http://schemas.openxmlformats.org/officeDocument/2006/relationships/image" Target="../media/image144.jpeg"/><Relationship Id="rId11" Type="http://schemas.openxmlformats.org/officeDocument/2006/relationships/image" Target="../media/image129.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46.jpeg"/></Relationships>
</file>

<file path=ppt/slides/_rels/slide55.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1.xml"/><Relationship Id="rId1" Type="http://schemas.openxmlformats.org/officeDocument/2006/relationships/slideLayout" Target="../slideLayouts/slideLayout17.xml"/><Relationship Id="rId6" Type="http://schemas.openxmlformats.org/officeDocument/2006/relationships/image" Target="../media/image149.jpeg"/><Relationship Id="rId5" Type="http://schemas.openxmlformats.org/officeDocument/2006/relationships/image" Target="../media/image148.jpeg"/><Relationship Id="rId10" Type="http://schemas.openxmlformats.org/officeDocument/2006/relationships/image" Target="../media/image138.png"/><Relationship Id="rId4" Type="http://schemas.openxmlformats.org/officeDocument/2006/relationships/image" Target="../media/image147.jpeg"/><Relationship Id="rId9" Type="http://schemas.openxmlformats.org/officeDocument/2006/relationships/hyperlink" Target="https://forgefx.com/simulation-projects/augmented-reality-device-training-simulators/"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28.png"/><Relationship Id="rId2" Type="http://schemas.openxmlformats.org/officeDocument/2006/relationships/notesSlide" Target="../notesSlides/notesSlide12.xml"/><Relationship Id="rId1" Type="http://schemas.openxmlformats.org/officeDocument/2006/relationships/slideLayout" Target="../slideLayouts/slideLayout17.xml"/><Relationship Id="rId6" Type="http://schemas.openxmlformats.org/officeDocument/2006/relationships/image" Target="../media/image152.png"/><Relationship Id="rId5" Type="http://schemas.openxmlformats.org/officeDocument/2006/relationships/image" Target="../media/image151.jpeg"/><Relationship Id="rId4" Type="http://schemas.openxmlformats.org/officeDocument/2006/relationships/image" Target="../media/image150.jpeg"/><Relationship Id="rId9" Type="http://schemas.openxmlformats.org/officeDocument/2006/relationships/image" Target="../media/image138.png"/></Relationships>
</file>

<file path=ppt/slides/_rels/slide57.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30.png"/><Relationship Id="rId2" Type="http://schemas.openxmlformats.org/officeDocument/2006/relationships/notesSlide" Target="../notesSlides/notesSlide13.xml"/><Relationship Id="rId1" Type="http://schemas.openxmlformats.org/officeDocument/2006/relationships/slideLayout" Target="../slideLayouts/slideLayout17.xml"/><Relationship Id="rId6" Type="http://schemas.openxmlformats.org/officeDocument/2006/relationships/image" Target="../media/image155.jpeg"/><Relationship Id="rId11" Type="http://schemas.openxmlformats.org/officeDocument/2006/relationships/image" Target="../media/image157.jpeg"/><Relationship Id="rId5" Type="http://schemas.openxmlformats.org/officeDocument/2006/relationships/image" Target="../media/image154.jpeg"/><Relationship Id="rId10" Type="http://schemas.openxmlformats.org/officeDocument/2006/relationships/image" Target="../media/image156.svg"/><Relationship Id="rId4" Type="http://schemas.openxmlformats.org/officeDocument/2006/relationships/image" Target="../media/image153.jpeg"/><Relationship Id="rId9" Type="http://schemas.openxmlformats.org/officeDocument/2006/relationships/image" Target="../media/image138.png"/></Relationships>
</file>

<file path=ppt/slides/_rels/slide58.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image" Target="../media/image158.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 Id="rId6" Type="http://schemas.openxmlformats.org/officeDocument/2006/relationships/image" Target="../media/image143.jpeg"/><Relationship Id="rId5" Type="http://schemas.openxmlformats.org/officeDocument/2006/relationships/image" Target="../media/image160.jpeg"/><Relationship Id="rId4" Type="http://schemas.openxmlformats.org/officeDocument/2006/relationships/image" Target="../media/image159.jpeg"/></Relationships>
</file>

<file path=ppt/slides/_rels/slide59.xml.rels><?xml version="1.0" encoding="UTF-8" standalone="yes"?>
<Relationships xmlns="http://schemas.openxmlformats.org/package/2006/relationships"><Relationship Id="rId8" Type="http://schemas.openxmlformats.org/officeDocument/2006/relationships/image" Target="../media/image164.jpeg"/><Relationship Id="rId3" Type="http://schemas.openxmlformats.org/officeDocument/2006/relationships/hyperlink" Target="http://www.piercemfg.com/" TargetMode="External"/><Relationship Id="rId7" Type="http://schemas.openxmlformats.org/officeDocument/2006/relationships/image" Target="../media/image163.jpeg"/><Relationship Id="rId12" Type="http://schemas.openxmlformats.org/officeDocument/2006/relationships/image" Target="../media/image138.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162.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61.jpeg"/><Relationship Id="rId10" Type="http://schemas.openxmlformats.org/officeDocument/2006/relationships/image" Target="../media/image165.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38.png"/><Relationship Id="rId3" Type="http://schemas.openxmlformats.org/officeDocument/2006/relationships/hyperlink" Target="https://www.fedex.com/en-us/home.html" TargetMode="External"/><Relationship Id="rId7" Type="http://schemas.openxmlformats.org/officeDocument/2006/relationships/image" Target="../media/image169.jpeg"/><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image" Target="../media/image168.jpeg"/><Relationship Id="rId5" Type="http://schemas.openxmlformats.org/officeDocument/2006/relationships/image" Target="../media/image167.jpeg"/><Relationship Id="rId4" Type="http://schemas.openxmlformats.org/officeDocument/2006/relationships/image" Target="../media/image166.jpeg"/></Relationships>
</file>

<file path=ppt/slides/_rels/slide61.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170.jpeg"/><Relationship Id="rId7" Type="http://schemas.openxmlformats.org/officeDocument/2006/relationships/image" Target="../media/image131.png"/><Relationship Id="rId2" Type="http://schemas.openxmlformats.org/officeDocument/2006/relationships/notesSlide" Target="../notesSlides/notesSlide17.xml"/><Relationship Id="rId1" Type="http://schemas.openxmlformats.org/officeDocument/2006/relationships/slideLayout" Target="../slideLayouts/slideLayout17.xml"/><Relationship Id="rId6" Type="http://schemas.openxmlformats.org/officeDocument/2006/relationships/hyperlink" Target="https://www.cat.com/en_US.html" TargetMode="External"/><Relationship Id="rId5" Type="http://schemas.openxmlformats.org/officeDocument/2006/relationships/image" Target="../media/image172.jpeg"/><Relationship Id="rId4" Type="http://schemas.openxmlformats.org/officeDocument/2006/relationships/image" Target="../media/image171.jpeg"/><Relationship Id="rId9" Type="http://schemas.openxmlformats.org/officeDocument/2006/relationships/image" Target="../media/image138.png"/></Relationships>
</file>

<file path=ppt/slides/_rels/slide62.xml.rels><?xml version="1.0" encoding="UTF-8" standalone="yes"?>
<Relationships xmlns="http://schemas.openxmlformats.org/package/2006/relationships"><Relationship Id="rId8" Type="http://schemas.openxmlformats.org/officeDocument/2006/relationships/image" Target="../media/image176.jpeg"/><Relationship Id="rId3" Type="http://schemas.openxmlformats.org/officeDocument/2006/relationships/hyperlink" Target="https://www.mriglobal.org/" TargetMode="External"/><Relationship Id="rId7" Type="http://schemas.openxmlformats.org/officeDocument/2006/relationships/image" Target="../media/image175.jpeg"/><Relationship Id="rId2" Type="http://schemas.openxmlformats.org/officeDocument/2006/relationships/notesSlide" Target="../notesSlides/notesSlide18.xml"/><Relationship Id="rId1" Type="http://schemas.openxmlformats.org/officeDocument/2006/relationships/slideLayout" Target="../slideLayouts/slideLayout17.xml"/><Relationship Id="rId6" Type="http://schemas.openxmlformats.org/officeDocument/2006/relationships/image" Target="../media/image174.jpeg"/><Relationship Id="rId11" Type="http://schemas.openxmlformats.org/officeDocument/2006/relationships/image" Target="../media/image138.png"/><Relationship Id="rId5" Type="http://schemas.openxmlformats.org/officeDocument/2006/relationships/image" Target="../media/image173.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26.png"/></Relationships>
</file>

<file path=ppt/slides/_rels/slide63.xml.rels><?xml version="1.0" encoding="UTF-8" standalone="yes"?>
<Relationships xmlns="http://schemas.openxmlformats.org/package/2006/relationships"><Relationship Id="rId8" Type="http://schemas.openxmlformats.org/officeDocument/2006/relationships/image" Target="../media/image181.png"/><Relationship Id="rId3" Type="http://schemas.openxmlformats.org/officeDocument/2006/relationships/hyperlink" Target="https://www.gehealthcare.com/" TargetMode="External"/><Relationship Id="rId7" Type="http://schemas.openxmlformats.org/officeDocument/2006/relationships/image" Target="../media/image180.jpeg"/><Relationship Id="rId2" Type="http://schemas.openxmlformats.org/officeDocument/2006/relationships/notesSlide" Target="../notesSlides/notesSlide19.xml"/><Relationship Id="rId1" Type="http://schemas.openxmlformats.org/officeDocument/2006/relationships/slideLayout" Target="../slideLayouts/slideLayout17.xml"/><Relationship Id="rId6" Type="http://schemas.openxmlformats.org/officeDocument/2006/relationships/image" Target="../media/image179.jpeg"/><Relationship Id="rId11" Type="http://schemas.openxmlformats.org/officeDocument/2006/relationships/image" Target="../media/image138.png"/><Relationship Id="rId5" Type="http://schemas.openxmlformats.org/officeDocument/2006/relationships/image" Target="../media/image178.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177.jpeg"/><Relationship Id="rId9" Type="http://schemas.openxmlformats.org/officeDocument/2006/relationships/image" Target="../media/image182.svg"/></Relationships>
</file>

<file path=ppt/slides/_rels/slide64.xml.rels><?xml version="1.0" encoding="UTF-8" standalone="yes"?>
<Relationships xmlns="http://schemas.openxmlformats.org/package/2006/relationships"><Relationship Id="rId8" Type="http://schemas.openxmlformats.org/officeDocument/2006/relationships/image" Target="../media/image187.jpeg"/><Relationship Id="rId3" Type="http://schemas.openxmlformats.org/officeDocument/2006/relationships/hyperlink" Target="https://globalgroundsupport.com/" TargetMode="External"/><Relationship Id="rId7" Type="http://schemas.openxmlformats.org/officeDocument/2006/relationships/image" Target="../media/image186.jpeg"/><Relationship Id="rId2" Type="http://schemas.openxmlformats.org/officeDocument/2006/relationships/notesSlide" Target="../notesSlides/notesSlide20.xml"/><Relationship Id="rId1" Type="http://schemas.openxmlformats.org/officeDocument/2006/relationships/slideLayout" Target="../slideLayouts/slideLayout17.xml"/><Relationship Id="rId6" Type="http://schemas.openxmlformats.org/officeDocument/2006/relationships/image" Target="../media/image185.jpeg"/><Relationship Id="rId5" Type="http://schemas.openxmlformats.org/officeDocument/2006/relationships/image" Target="../media/image184.jpeg"/><Relationship Id="rId10" Type="http://schemas.openxmlformats.org/officeDocument/2006/relationships/image" Target="../media/image138.png"/><Relationship Id="rId4" Type="http://schemas.openxmlformats.org/officeDocument/2006/relationships/image" Target="../media/image183.jpeg"/><Relationship Id="rId9" Type="http://schemas.openxmlformats.org/officeDocument/2006/relationships/hyperlink" Target="https://forgefx.com/simulation-projects/aircraft-ground-support/deicing-training-simulator/"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23.png"/><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image" Target="../media/image190.jpeg"/><Relationship Id="rId5" Type="http://schemas.openxmlformats.org/officeDocument/2006/relationships/image" Target="../media/image189.jpeg"/><Relationship Id="rId4" Type="http://schemas.openxmlformats.org/officeDocument/2006/relationships/image" Target="../media/image188.jpeg"/><Relationship Id="rId9" Type="http://schemas.openxmlformats.org/officeDocument/2006/relationships/image" Target="../media/image138.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68.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1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2" Type="http://schemas.openxmlformats.org/officeDocument/2006/relationships/image" Target="../media/image192.jpeg"/><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54.jpeg"/></Relationships>
</file>

<file path=ppt/slides/_rels/slide72.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194.jpeg"/><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196.svg"/><Relationship Id="rId2" Type="http://schemas.openxmlformats.org/officeDocument/2006/relationships/image" Target="../media/image195.png"/><Relationship Id="rId1" Type="http://schemas.openxmlformats.org/officeDocument/2006/relationships/slideLayout" Target="../slideLayouts/slideLayout11.xml"/><Relationship Id="rId4" Type="http://schemas.openxmlformats.org/officeDocument/2006/relationships/image" Target="../media/image197.sv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2" Type="http://schemas.openxmlformats.org/officeDocument/2006/relationships/image" Target="../media/image198.svg"/><Relationship Id="rId1" Type="http://schemas.openxmlformats.org/officeDocument/2006/relationships/slideLayout" Target="../slideLayouts/slideLayout53.xml"/></Relationships>
</file>

<file path=ppt/slides/_rels/slide76.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5.xml"/></Relationships>
</file>

<file path=ppt/slides/_rels/slide79.xml.rels><?xml version="1.0" encoding="UTF-8" standalone="yes"?>
<Relationships xmlns="http://schemas.openxmlformats.org/package/2006/relationships"><Relationship Id="rId2" Type="http://schemas.openxmlformats.org/officeDocument/2006/relationships/image" Target="../media/image200.svg"/><Relationship Id="rId1" Type="http://schemas.openxmlformats.org/officeDocument/2006/relationships/slideLayout" Target="../slideLayouts/slideLayout53.xml"/></Relationships>
</file>

<file path=ppt/slides/_rels/slide80.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png"/><Relationship Id="rId1" Type="http://schemas.openxmlformats.org/officeDocument/2006/relationships/slideLayout" Target="../slideLayouts/slideLayout30.xml"/><Relationship Id="rId5" Type="http://schemas.openxmlformats.org/officeDocument/2006/relationships/image" Target="../media/image204.svg"/><Relationship Id="rId4" Type="http://schemas.openxmlformats.org/officeDocument/2006/relationships/image" Target="../media/image203.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6.xml"/></Relationships>
</file>

<file path=ppt/slides/_rels/slide92.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56.xml"/></Relationships>
</file>

<file path=ppt/slides/_rels/slide93.xml.rels><?xml version="1.0" encoding="UTF-8" standalone="yes"?>
<Relationships xmlns="http://schemas.openxmlformats.org/package/2006/relationships"><Relationship Id="rId8" Type="http://schemas.openxmlformats.org/officeDocument/2006/relationships/image" Target="../media/image212.png"/><Relationship Id="rId3" Type="http://schemas.openxmlformats.org/officeDocument/2006/relationships/image" Target="../media/image207.png"/><Relationship Id="rId7" Type="http://schemas.openxmlformats.org/officeDocument/2006/relationships/image" Target="../media/image211.png"/><Relationship Id="rId2" Type="http://schemas.openxmlformats.org/officeDocument/2006/relationships/image" Target="../media/image206.png"/><Relationship Id="rId1" Type="http://schemas.openxmlformats.org/officeDocument/2006/relationships/slideLayout" Target="../slideLayouts/slideLayout11.xml"/><Relationship Id="rId6" Type="http://schemas.openxmlformats.org/officeDocument/2006/relationships/image" Target="../media/image210.png"/><Relationship Id="rId5" Type="http://schemas.openxmlformats.org/officeDocument/2006/relationships/image" Target="../media/image209.png"/><Relationship Id="rId10" Type="http://schemas.openxmlformats.org/officeDocument/2006/relationships/image" Target="../media/image214.png"/><Relationship Id="rId4" Type="http://schemas.openxmlformats.org/officeDocument/2006/relationships/image" Target="../media/image208.png"/><Relationship Id="rId9" Type="http://schemas.openxmlformats.org/officeDocument/2006/relationships/image" Target="../media/image213.png"/></Relationships>
</file>

<file path=ppt/slides/_rels/slide94.xml.rels><?xml version="1.0" encoding="UTF-8" standalone="yes"?>
<Relationships xmlns="http://schemas.openxmlformats.org/package/2006/relationships"><Relationship Id="rId2" Type="http://schemas.openxmlformats.org/officeDocument/2006/relationships/image" Target="../media/image200.svg"/><Relationship Id="rId1" Type="http://schemas.openxmlformats.org/officeDocument/2006/relationships/slideLayout" Target="../slideLayouts/slideLayout5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2" Type="http://schemas.openxmlformats.org/officeDocument/2006/relationships/image" Target="../media/image215.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101.xml.rels><?xml version="1.0" encoding="UTF-8" standalone="yes"?>
<Relationships xmlns="http://schemas.openxmlformats.org/package/2006/relationships"><Relationship Id="rId8" Type="http://schemas.openxmlformats.org/officeDocument/2006/relationships/image" Target="../media/image222.svg"/><Relationship Id="rId3" Type="http://schemas.openxmlformats.org/officeDocument/2006/relationships/image" Target="../media/image217.svg"/><Relationship Id="rId7" Type="http://schemas.openxmlformats.org/officeDocument/2006/relationships/image" Target="../media/image221.svg"/><Relationship Id="rId2" Type="http://schemas.openxmlformats.org/officeDocument/2006/relationships/image" Target="../media/image216.svg"/><Relationship Id="rId1" Type="http://schemas.openxmlformats.org/officeDocument/2006/relationships/slideLayout" Target="../slideLayouts/slideLayout58.xml"/><Relationship Id="rId6" Type="http://schemas.openxmlformats.org/officeDocument/2006/relationships/image" Target="../media/image220.svg"/><Relationship Id="rId5" Type="http://schemas.openxmlformats.org/officeDocument/2006/relationships/image" Target="../media/image219.svg"/><Relationship Id="rId4" Type="http://schemas.openxmlformats.org/officeDocument/2006/relationships/image" Target="../media/image218.svg"/><Relationship Id="rId9" Type="http://schemas.openxmlformats.org/officeDocument/2006/relationships/image" Target="../media/image223.svg"/></Relationships>
</file>

<file path=ppt/slides/_rels/slide102.xml.rels><?xml version="1.0" encoding="UTF-8" standalone="yes"?>
<Relationships xmlns="http://schemas.openxmlformats.org/package/2006/relationships"><Relationship Id="rId2" Type="http://schemas.openxmlformats.org/officeDocument/2006/relationships/image" Target="../media/image224.gif"/><Relationship Id="rId1" Type="http://schemas.openxmlformats.org/officeDocument/2006/relationships/slideLayout" Target="../slideLayouts/slideLayout11.xml"/></Relationships>
</file>

<file path=ppt/slides/_rels/slide103.xml.rels><?xml version="1.0" encoding="UTF-8" standalone="yes"?>
<Relationships xmlns="http://schemas.openxmlformats.org/package/2006/relationships"><Relationship Id="rId2" Type="http://schemas.openxmlformats.org/officeDocument/2006/relationships/image" Target="../media/image225.svg"/><Relationship Id="rId1" Type="http://schemas.openxmlformats.org/officeDocument/2006/relationships/slideLayout" Target="../slideLayouts/slideLayout53.xml"/></Relationships>
</file>

<file path=ppt/slides/_rels/slide104.xml.rels><?xml version="1.0" encoding="UTF-8" standalone="yes"?>
<Relationships xmlns="http://schemas.openxmlformats.org/package/2006/relationships"><Relationship Id="rId3" Type="http://schemas.openxmlformats.org/officeDocument/2006/relationships/hyperlink" Target="https://forgefx.sharepoint.com/:p:/r/TeamSite/Internal/Documents/Proposals/_Templates/Proposal%20Template%20Playground.pptx?d=we4ccdd3bc6304b15923839a7f46d25e9&amp;csf=1&amp;web=1&amp;e=89Dnj0" TargetMode="External"/><Relationship Id="rId2" Type="http://schemas.openxmlformats.org/officeDocument/2006/relationships/image" Target="../media/image226.jpeg"/><Relationship Id="rId1" Type="http://schemas.openxmlformats.org/officeDocument/2006/relationships/slideLayout" Target="../slideLayouts/slideLayout5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06.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24.xml"/><Relationship Id="rId1" Type="http://schemas.openxmlformats.org/officeDocument/2006/relationships/slideLayout" Target="../slideLayouts/slideLayout11.xml"/><Relationship Id="rId5" Type="http://schemas.openxmlformats.org/officeDocument/2006/relationships/image" Target="../media/image228.png"/><Relationship Id="rId4" Type="http://schemas.openxmlformats.org/officeDocument/2006/relationships/image" Target="../media/image22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7162"/>
            <a:ext cx="6219824" cy="1443408"/>
          </a:xfrm>
        </p:spPr>
        <p:txBody>
          <a:bodyPr/>
          <a:lstStyle/>
          <a:p>
            <a:pPr>
              <a:lnSpc>
                <a:spcPts val="4000"/>
              </a:lnSpc>
            </a:pPr>
            <a:r>
              <a:rPr lang="en-US" sz="2800" b="0" cap="all" dirty="0">
                <a:solidFill>
                  <a:schemeClr val="tx1">
                    <a:lumMod val="75000"/>
                    <a:lumOff val="25000"/>
                  </a:schemeClr>
                </a:solidFill>
                <a:effectLst/>
              </a:rPr>
              <a:t>IHE Immersive Heavy Equipment</a:t>
            </a:r>
            <a:br>
              <a:rPr lang="en-US" sz="3600" b="0" cap="all" dirty="0">
                <a:effectLst/>
              </a:rPr>
            </a:br>
            <a:r>
              <a:rPr lang="en-US" sz="3600" b="0" cap="all" dirty="0">
                <a:gradFill>
                  <a:gsLst>
                    <a:gs pos="34000">
                      <a:schemeClr val="accent1">
                        <a:lumMod val="60000"/>
                        <a:lumOff val="40000"/>
                      </a:schemeClr>
                    </a:gs>
                    <a:gs pos="100000">
                      <a:schemeClr val="accent1"/>
                    </a:gs>
                  </a:gsLst>
                  <a:lin ang="2700000" scaled="1"/>
                </a:gradFill>
                <a:effectLst/>
              </a:rPr>
              <a:t>Learning Platform</a:t>
            </a:r>
            <a:br>
              <a:rPr lang="en-US" b="0" dirty="0">
                <a:effectLst/>
              </a:rPr>
            </a:br>
            <a:r>
              <a:rPr lang="en-US" sz="1200" b="0" spc="50" dirty="0">
                <a:solidFill>
                  <a:schemeClr val="tx1">
                    <a:lumMod val="65000"/>
                    <a:lumOff val="35000"/>
                  </a:schemeClr>
                </a:solidFill>
                <a:effectLst/>
                <a:latin typeface="Lato" panose="020F0502020204030203" pitchFamily="34" charset="0"/>
                <a:cs typeface="Lato" panose="020F0502020204030203" pitchFamily="34" charset="0"/>
              </a:rPr>
              <a:t> Virtual Reality Machine Orientation, Assessment &amp; Task-Based</a:t>
            </a:r>
            <a:endParaRPr lang="en-US" sz="1400" b="0" spc="50" dirty="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l="28382" t="13773" r="18548" b="8210"/>
          <a:stretch>
            <a:fillRect/>
          </a:stretch>
        </p:blipFill>
        <p:spPr>
          <a:xfrm>
            <a:off x="0" y="0"/>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8000"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4"/>
          <a:srcRect/>
          <a:stretch/>
        </p:blipFill>
        <p:spPr>
          <a:xfrm>
            <a:off x="3696371" y="5228698"/>
            <a:ext cx="2733611" cy="1224659"/>
          </a:xfrm>
          <a:prstGeom prst="rect">
            <a:avLst/>
          </a:prstGeom>
        </p:spPr>
      </p:pic>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l="23865" r="9327"/>
          <a:stretch>
            <a:fillRect/>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599" y="6837589"/>
            <a:ext cx="2886075" cy="1918346"/>
          </a:xfrm>
          <a:prstGeom prst="rect">
            <a:avLst/>
          </a:prstGeom>
        </p:spPr>
        <p:txBody>
          <a:bodyPr wrap="square" lIns="0" rIns="0" anchor="t">
            <a:spAutoFit/>
          </a:bodyPr>
          <a:lstStyle/>
          <a:p>
            <a:pPr lvl="0">
              <a:lnSpc>
                <a:spcPts val="1300"/>
              </a:lnSpc>
              <a:defRPr/>
            </a:pPr>
            <a:r>
              <a:rPr lang="en-US" sz="1200" b="1" dirty="0">
                <a:solidFill>
                  <a:schemeClr val="tx1">
                    <a:lumMod val="65000"/>
                    <a:lumOff val="35000"/>
                  </a:schemeClr>
                </a:solidFill>
                <a:latin typeface="Lato"/>
                <a:cs typeface="Calibri"/>
              </a:rPr>
              <a:t>ForgeFX Simulations</a:t>
            </a:r>
            <a:r>
              <a:rPr lang="id-ID" sz="1200" b="1" dirty="0">
                <a:solidFill>
                  <a:schemeClr val="tx1">
                    <a:lumMod val="65000"/>
                    <a:lumOff val="35000"/>
                  </a:schemeClr>
                </a:solidFill>
                <a:latin typeface="Lato"/>
                <a:cs typeface="Calibri"/>
              </a:rPr>
              <a:t> </a:t>
            </a:r>
            <a:r>
              <a:rPr lang="en-US" sz="1000" dirty="0"/>
              <a:t>proposes the development of an </a:t>
            </a:r>
            <a:r>
              <a:rPr lang="en-US" sz="1000" b="1" dirty="0"/>
              <a:t>Immersive Heavy Equipment Learning Platform</a:t>
            </a:r>
            <a:r>
              <a:rPr lang="en-US" sz="1000" dirty="0"/>
              <a:t> that delivers interactive machine orientation, equipment familiarization, preventative maintenance instruction, and performance-based assessments through standalone VR headsets. Designed as a scalable foundation, the platform can grow over time to support additional equipment types, task-based learning experiences, and a reusable content library that enables IHE to expand its curriculum and create future licensing opportunities.</a:t>
            </a:r>
            <a:endParaRPr lang="en-US" sz="1000" dirty="0">
              <a:solidFill>
                <a:schemeClr val="tx1">
                  <a:lumMod val="65000"/>
                  <a:lumOff val="35000"/>
                </a:schemeClr>
              </a:solidFill>
              <a:latin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199" y="6839957"/>
            <a:ext cx="2971800" cy="1918346"/>
          </a:xfrm>
          <a:prstGeom prst="rect">
            <a:avLst/>
          </a:prstGeom>
        </p:spPr>
        <p:txBody>
          <a:bodyPr wrap="square" lIns="0" rIns="0" anchor="t">
            <a:spAutoFit/>
          </a:bodyPr>
          <a:lstStyle/>
          <a:p>
            <a:pPr lvl="0">
              <a:lnSpc>
                <a:spcPts val="1300"/>
              </a:lnSpc>
              <a:defRPr/>
            </a:pPr>
            <a:r>
              <a:rPr lang="en-US" sz="1200" b="1" dirty="0">
                <a:solidFill>
                  <a:schemeClr val="tx1">
                    <a:lumMod val="65000"/>
                    <a:lumOff val="35000"/>
                  </a:schemeClr>
                </a:solidFill>
                <a:latin typeface="Lato"/>
                <a:cs typeface="Calibri"/>
              </a:rPr>
              <a:t>International Heavy Equipment (IHE) </a:t>
            </a:r>
            <a:r>
              <a:rPr lang="en-US" sz="10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is a </a:t>
            </a:r>
            <a:r>
              <a:rPr lang="en-US" sz="1000" dirty="0"/>
              <a:t>leading provider of hands-on heavy equipment training dedicated to preparing students for successful careers in the construction industry. As IHE continues to expand its educational offerings and geographic reach, it is exploring immersive technologies that enhance student preparedness while preserving its core philosophy of learning on real equipment. Virtual reality provides an opportunity to reinforce classroom instruction, improve student confidence, and maximize valuable hands-on machine time.</a:t>
            </a:r>
            <a:endParaRPr kumimoji="0" lang="en-US" sz="1100" b="0" i="0" u="none" kern="1200" cap="none" normalizeH="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6657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xfrm>
            <a:off x="2468879" y="2194561"/>
            <a:ext cx="4093845" cy="6692264"/>
          </a:xfrm>
          <a:solidFill>
            <a:schemeClr val="bg1"/>
          </a:solidFill>
        </p:spPr>
        <p:txBody>
          <a:bodyPr/>
          <a:lstStyle/>
          <a:p>
            <a:pPr>
              <a:lnSpc>
                <a:spcPct val="100000"/>
              </a:lnSpc>
              <a:spcBef>
                <a:spcPts val="400"/>
              </a:spcBef>
              <a:spcAft>
                <a:spcPts val="400"/>
              </a:spcAft>
            </a:pPr>
            <a:r>
              <a:rPr lang="en-US" sz="1100" dirty="0"/>
              <a:t>ForgeFX Simulations proposes the development of a modular VR learning platform that complements IHE’s existing hands-on training methodology by preparing students before they enter the machine. Rather than replacing field instruction, the platform is designed to reinforce classroom concepts, standardize foundational knowledge, and improve student readiness through immersive, repeatable learning experiences.</a:t>
            </a:r>
          </a:p>
          <a:p>
            <a:pPr>
              <a:lnSpc>
                <a:spcPct val="100000"/>
              </a:lnSpc>
              <a:spcBef>
                <a:spcPts val="400"/>
              </a:spcBef>
              <a:spcAft>
                <a:spcPts val="400"/>
              </a:spcAft>
            </a:pPr>
            <a:r>
              <a:rPr kumimoji="0" lang="en-US" sz="110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sz="1100" b="0"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Immersive machine orientation experiences for IHE's core heavy equipment categories.</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Guided virtual walkarounds with interactive identification of machine components, controls, and safety features.</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Standalone VR headset deployment that supports classroom, remote, and mobile training environments.</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Reusable platform architecture designed to accommodate future lesson expansion and additional equipment types.</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Performance tracking capabilities that can support future assessment and reporting requirements.</a:t>
            </a: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sz="1100" dirty="0"/>
              <a:t>Flexible content framework capable of evolving into a comprehensive library of immersive training experiences.</a:t>
            </a:r>
          </a:p>
          <a:p>
            <a:pPr>
              <a:lnSpc>
                <a:spcPct val="100000"/>
              </a:lnSpc>
              <a:spcBef>
                <a:spcPts val="0"/>
              </a:spcBef>
              <a:spcAft>
                <a:spcPts val="400"/>
              </a:spcAft>
              <a:buClr>
                <a:srgbClr val="F6B104"/>
              </a:buClr>
              <a:buSzPct val="96000"/>
              <a:defRPr/>
            </a:pPr>
            <a:endParaRPr kumimoji="0" lang="en-US" sz="110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endParaRPr>
          </a:p>
          <a:p>
            <a:pPr>
              <a:lnSpc>
                <a:spcPct val="100000"/>
              </a:lnSpc>
              <a:spcBef>
                <a:spcPts val="0"/>
              </a:spcBef>
              <a:spcAft>
                <a:spcPts val="400"/>
              </a:spcAft>
              <a:buClr>
                <a:srgbClr val="F6B104"/>
              </a:buClr>
              <a:buSzPct val="96000"/>
              <a:defRPr/>
            </a:pPr>
            <a:r>
              <a:rPr kumimoji="0" lang="en-US" sz="1100" b="1" i="0" u="none" strike="noStrike" kern="1200" cap="none" spc="-10" normalizeH="0" baseline="0" noProof="0" dirty="0">
                <a:ln>
                  <a:noFill/>
                </a:ln>
                <a:solidFill>
                  <a:prstClr val="black">
                    <a:lumMod val="65000"/>
                    <a:lumOff val="35000"/>
                  </a:prstClr>
                </a:solidFill>
                <a:effectLst/>
                <a:uLnTx/>
                <a:uFillTx/>
                <a:latin typeface="Calibri"/>
                <a:ea typeface="Calibri" panose="020F0502020204030204" pitchFamily="34" charset="0"/>
                <a:cs typeface="Calibri"/>
              </a:rPr>
              <a:t>Implementation and Results:  </a:t>
            </a:r>
            <a:r>
              <a:rPr lang="en-US" sz="1100" dirty="0"/>
              <a:t>ForgeFX recommends a phased implementation strategy that balances immediate value with long-term scalability. The initial phase will focus on developing machine orientation modules that familiarize students with equipment layouts, major components, operator stations, and key safety concepts before hands-on instruction begins while collaboratively validating representative equipment models and instructional objectives.</a:t>
            </a:r>
          </a:p>
          <a:p>
            <a:r>
              <a:rPr lang="en-US" sz="1100" dirty="0"/>
              <a:t>This foundational platform will establish the reusable architecture needed to support future phases, including immersive assessments, preventative maintenance training, operational task simulations, and additional equipment-specific learning modules, allowing IHE to expand the platform over time while preserving prior development investments.</a:t>
            </a:r>
          </a:p>
        </p:txBody>
      </p:sp>
      <p:sp>
        <p:nvSpPr>
          <p:cNvPr id="15" name="HeaderGradient" hidden="1">
            <a:extLst>
              <a:ext uri="{FF2B5EF4-FFF2-40B4-BE49-F238E27FC236}">
                <a16:creationId xmlns:a16="http://schemas.microsoft.com/office/drawing/2014/main" id="{51073829-15C8-C25A-3B99-3038C1152A70}"/>
              </a:ext>
            </a:extLst>
          </p:cNvPr>
          <p:cNvSpPr>
            <a:spLocks noGrp="1" noRot="1" noMove="1" noResize="1" noEditPoints="1" noAdjustHandles="1" noChangeArrowheads="1" noChangeShapeType="1"/>
          </p:cNvSpPr>
          <p:nvPr/>
        </p:nvSpPr>
        <p:spPr>
          <a:xfrm>
            <a:off x="-457199" y="4320237"/>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5" name="HeaderGradient">
            <a:extLst>
              <a:ext uri="{FF2B5EF4-FFF2-40B4-BE49-F238E27FC236}">
                <a16:creationId xmlns:a16="http://schemas.microsoft.com/office/drawing/2014/main" id="{3E2930A3-2DC8-138E-DBEB-7E4F40E5E919}"/>
              </a:ext>
            </a:extLst>
          </p:cNvPr>
          <p:cNvSpPr/>
          <p:nvPr/>
        </p:nvSpPr>
        <p:spPr>
          <a:xfrm>
            <a:off x="1" y="929919"/>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pic>
        <p:nvPicPr>
          <p:cNvPr id="4" name="Picture 3" descr="A person walking on the road&#10;&#10;AI-generated content may be incorrect.">
            <a:extLst>
              <a:ext uri="{FF2B5EF4-FFF2-40B4-BE49-F238E27FC236}">
                <a16:creationId xmlns:a16="http://schemas.microsoft.com/office/drawing/2014/main" id="{C0C1B45E-8E01-3FC6-F21C-BF11E9911FD3}"/>
              </a:ext>
            </a:extLst>
          </p:cNvPr>
          <p:cNvPicPr>
            <a:picLocks noChangeAspect="1"/>
          </p:cNvPicPr>
          <p:nvPr/>
        </p:nvPicPr>
        <p:blipFill>
          <a:blip r:embed="rId3"/>
          <a:srcRect t="42678" b="12612"/>
          <a:stretch>
            <a:fillRect/>
          </a:stretch>
        </p:blipFill>
        <p:spPr>
          <a:xfrm>
            <a:off x="-4659549" y="749030"/>
            <a:ext cx="4304489" cy="1262650"/>
          </a:xfrm>
          <a:prstGeom prst="rect">
            <a:avLst/>
          </a:prstGeom>
        </p:spPr>
      </p:pic>
    </p:spTree>
    <p:extLst>
      <p:ext uri="{BB962C8B-B14F-4D97-AF65-F5344CB8AC3E}">
        <p14:creationId xmlns:p14="http://schemas.microsoft.com/office/powerpoint/2010/main" val="16406773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0" y="1065704"/>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327421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4"/>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22143192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262494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0808" b="10808"/>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0" y="3721100"/>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5227983" cy="1366638"/>
          </a:xfrm>
        </p:spPr>
        <p:txBody>
          <a:bodyPr/>
          <a:lstStyle/>
          <a:p>
            <a:r>
              <a:rPr lang="en-US">
                <a:solidFill>
                  <a:schemeClr val="tx1"/>
                </a:solidFill>
              </a:rPr>
              <a:t>Virtual</a:t>
            </a:r>
            <a:r>
              <a:rPr lang="en-US"/>
              <a:t> Environment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
        <p:nvSpPr>
          <p:cNvPr id="9" name="Gen Note">
            <a:extLst>
              <a:ext uri="{FF2B5EF4-FFF2-40B4-BE49-F238E27FC236}">
                <a16:creationId xmlns:a16="http://schemas.microsoft.com/office/drawing/2014/main" id="{1155AA9A-6174-C251-5147-0C2876FA0454}"/>
              </a:ext>
            </a:extLst>
          </p:cNvPr>
          <p:cNvSpPr/>
          <p:nvPr/>
        </p:nvSpPr>
        <p:spPr>
          <a:xfrm>
            <a:off x="-1750078" y="3622039"/>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1000">
                <a:solidFill>
                  <a:schemeClr val="bg1">
                    <a:lumMod val="65000"/>
                    <a:lumOff val="35000"/>
                  </a:schemeClr>
                </a:solidFill>
                <a:latin typeface="Segoe Print" panose="02000600000000000000" pitchFamily="2" charset="0"/>
              </a:rPr>
              <a:t>Indoor environment is </a:t>
            </a:r>
            <a:r>
              <a:rPr lang="en-US" sz="1000">
                <a:solidFill>
                  <a:srgbClr val="0070C0"/>
                </a:solidFill>
                <a:latin typeface="Segoe Print" panose="02000600000000000000" pitchFamily="2" charset="0"/>
                <a:hlinkClick r:id="rId6" action="ppaction://hlinksldjump"/>
              </a:rPr>
              <a:t>in the Alternates section.</a:t>
            </a:r>
            <a:endParaRPr lang="en-US" sz="1000">
              <a:solidFill>
                <a:srgbClr val="0070C0"/>
              </a:solidFill>
              <a:latin typeface="Segoe Print" panose="02000600000000000000" pitchFamily="2" charset="0"/>
            </a:endParaRPr>
          </a:p>
          <a:p>
            <a:pPr lvl="0">
              <a:lnSpc>
                <a:spcPct val="150000"/>
              </a:lnSpc>
              <a:spcAft>
                <a:spcPts val="600"/>
              </a:spcAft>
            </a:pPr>
            <a:r>
              <a:rPr lang="en-US" sz="1000">
                <a:solidFill>
                  <a:schemeClr val="bg1">
                    <a:lumMod val="65000"/>
                    <a:lumOff val="35000"/>
                  </a:schemeClr>
                </a:solidFill>
                <a:latin typeface="Segoe Print" panose="02000600000000000000" pitchFamily="2" charset="0"/>
              </a:rPr>
              <a:t>- G</a:t>
            </a:r>
          </a:p>
        </p:txBody>
      </p:sp>
    </p:spTree>
    <p:extLst>
      <p:ext uri="{BB962C8B-B14F-4D97-AF65-F5344CB8AC3E}">
        <p14:creationId xmlns:p14="http://schemas.microsoft.com/office/powerpoint/2010/main" val="1247481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46000"/>
                </a:schemeClr>
              </a:gs>
              <a:gs pos="62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dirty="0">
                <a:latin typeface="Roboto Condensed" panose="02000000000000000000" pitchFamily="2" charset="0"/>
                <a:ea typeface="Roboto Condensed" panose="02000000000000000000" pitchFamily="2" charset="0"/>
              </a:rPr>
              <a:t>Training Environment</a:t>
            </a:r>
          </a:p>
          <a:p>
            <a:endParaRPr lang="id-ID" dirty="0"/>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86979" y="2248387"/>
            <a:ext cx="4170046" cy="4228613"/>
          </a:xfrm>
        </p:spPr>
        <p:txBody>
          <a:bodyPr/>
          <a:lstStyle/>
          <a:p>
            <a:r>
              <a:rPr lang="en-US" dirty="0"/>
              <a:t>The proposed platform will immerse students in realistic virtual training environments that reinforce classroom instruction and prepare them for hands-on equipment operation by allowing them to safely explore equipment, learn machine layouts, and build confidence before entering the field. </a:t>
            </a:r>
          </a:p>
          <a:p>
            <a:r>
              <a:rPr lang="en-US" b="1" dirty="0"/>
              <a:t>Virtual Environment Highlights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Purpose-built virtual training environments designed to provide appropriate context for machine orientation and learning activities.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Representative construction site layouts that create a realistic sense of place while focusing development effort on the training objectives.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Basic terrain features, work areas, and environmental elements that support equipment familiarization without requiring large-scale world recreation.</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Placement of equipment and supporting site assets to reinforce spatial awareness and provide visual context during training.</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Flexible environment architecture that can be expanded or adapted over time as additional training modules and equipment are introduced.</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Development approach that prioritizes instructional value and immersive learning while leveraging reusable assets to maximize efficiency and long-term scalability.</a:t>
            </a:r>
          </a:p>
          <a:p>
            <a:endParaRPr lang="en-US" sz="1200" dirty="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2708423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2819" r="2819"/>
          <a:stretch/>
        </p:blipFill>
        <p:spPr>
          <a:xfrm>
            <a:off x="0" y="1"/>
            <a:ext cx="6858000" cy="6722076"/>
          </a:xfrm>
        </p:spPr>
      </p:pic>
      <p:sp>
        <p:nvSpPr>
          <p:cNvPr id="4" name="HeaderGradient">
            <a:extLst>
              <a:ext uri="{FF2B5EF4-FFF2-40B4-BE49-F238E27FC236}">
                <a16:creationId xmlns:a16="http://schemas.microsoft.com/office/drawing/2014/main" id="{4D3FCDDA-BC72-BD7F-FC97-DA3372C8B4D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1102340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dirty="0"/>
              <a:t>Virtual</a:t>
            </a:r>
          </a:p>
          <a:p>
            <a:r>
              <a:rPr lang="en-US" dirty="0"/>
              <a:t> Equipment </a:t>
            </a:r>
          </a:p>
          <a:p>
            <a:r>
              <a:rPr lang="en-US" dirty="0"/>
              <a:t>Models</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57450" y="2125980"/>
            <a:ext cx="4293869" cy="5539739"/>
          </a:xfrm>
        </p:spPr>
        <p:txBody>
          <a:bodyPr/>
          <a:lstStyle/>
          <a:p>
            <a:r>
              <a:rPr lang="en-US" sz="1100" dirty="0"/>
              <a:t>The proposed platform will incorporate representative virtual models of IHE's core equipment categories to support machine orientation and equipment familiarization. ForgeFX will leverage commercially available assets, custom development, and project-specific enhancements, as appropriate, to create virtual equipment that effectively supports the instructional objectives of the platform. The final level of visual detail, interactive functionality, and component representation will be determined collaboratively with IHE based on the desired learning outcomes and the availability of suitable source materials.</a:t>
            </a:r>
          </a:p>
          <a:p>
            <a:r>
              <a:rPr lang="en-US" sz="1000" b="1" dirty="0"/>
              <a:t>Equipment Model Highlights</a:t>
            </a:r>
          </a:p>
          <a:p>
            <a:pPr marL="171450" indent="-171450">
              <a:lnSpc>
                <a:spcPct val="100000"/>
              </a:lnSpc>
              <a:spcBef>
                <a:spcPts val="0"/>
              </a:spcBef>
              <a:spcAft>
                <a:spcPts val="0"/>
              </a:spcAft>
              <a:buClr>
                <a:srgbClr val="F6B104"/>
              </a:buClr>
              <a:buFont typeface="Wingdings" panose="05000000000000000000" pitchFamily="2" charset="2"/>
              <a:buChar char="§"/>
            </a:pPr>
            <a:r>
              <a:rPr lang="en-US" sz="1000" dirty="0"/>
              <a:t>Representative virtual models of IHE's core equipment categories, including Excavator, Dozer, Wheel Loader, Motor Grader, Rubber Tire Backhoe, and Articulated Rock Truck.</a:t>
            </a:r>
          </a:p>
          <a:p>
            <a:pPr marL="171450" indent="-171450">
              <a:lnSpc>
                <a:spcPct val="100000"/>
              </a:lnSpc>
              <a:spcBef>
                <a:spcPts val="0"/>
              </a:spcBef>
              <a:spcAft>
                <a:spcPts val="0"/>
              </a:spcAft>
              <a:buClr>
                <a:srgbClr val="F6B104"/>
              </a:buClr>
              <a:buFont typeface="Wingdings" panose="05000000000000000000" pitchFamily="2" charset="2"/>
              <a:buChar char="§"/>
            </a:pPr>
            <a:r>
              <a:rPr lang="en-US" sz="1000" dirty="0"/>
              <a:t>Visual representations designed to familiarize students with overall machine layouts, major components, operator stations, and common terminology prior to hands-on instruction.</a:t>
            </a:r>
          </a:p>
          <a:p>
            <a:pPr marL="171450" indent="-171450">
              <a:lnSpc>
                <a:spcPct val="100000"/>
              </a:lnSpc>
              <a:spcBef>
                <a:spcPts val="0"/>
              </a:spcBef>
              <a:spcAft>
                <a:spcPts val="0"/>
              </a:spcAft>
              <a:buClr>
                <a:srgbClr val="F6B104"/>
              </a:buClr>
              <a:buFont typeface="Wingdings" panose="05000000000000000000" pitchFamily="2" charset="2"/>
              <a:buChar char="§"/>
            </a:pPr>
            <a:r>
              <a:rPr lang="en-US" sz="1000" dirty="0"/>
              <a:t>Interactive hotspots and educational overlays that highlight selected machine components and instructional points based on agreed-upon learning objectives and available model detail.</a:t>
            </a:r>
          </a:p>
          <a:p>
            <a:pPr marL="171450" indent="-171450">
              <a:lnSpc>
                <a:spcPct val="100000"/>
              </a:lnSpc>
              <a:spcBef>
                <a:spcPts val="0"/>
              </a:spcBef>
              <a:spcAft>
                <a:spcPts val="0"/>
              </a:spcAft>
              <a:buClr>
                <a:srgbClr val="F6B104"/>
              </a:buClr>
              <a:buFont typeface="Wingdings" panose="05000000000000000000" pitchFamily="2" charset="2"/>
              <a:buChar char="§"/>
            </a:pPr>
            <a:r>
              <a:rPr lang="en-US" sz="1000" dirty="0"/>
              <a:t>Equipment models developed with a practical balance between visual fidelity and instructional value, ensuring the platform remains scalable and cost effective.</a:t>
            </a:r>
          </a:p>
          <a:p>
            <a:pPr marL="171450" indent="-171450">
              <a:lnSpc>
                <a:spcPct val="100000"/>
              </a:lnSpc>
              <a:spcBef>
                <a:spcPts val="0"/>
              </a:spcBef>
              <a:spcAft>
                <a:spcPts val="0"/>
              </a:spcAft>
              <a:buClr>
                <a:srgbClr val="F6B104"/>
              </a:buClr>
              <a:buFont typeface="Wingdings" panose="05000000000000000000" pitchFamily="2" charset="2"/>
              <a:buChar char="§"/>
            </a:pPr>
            <a:r>
              <a:rPr lang="en-US" sz="1000" dirty="0"/>
              <a:t>Flexible content architecture that supports future refinement, expansion, and the addition of new equipment models and training modules over time.</a:t>
            </a:r>
          </a:p>
          <a:p>
            <a:pPr>
              <a:lnSpc>
                <a:spcPct val="100000"/>
              </a:lnSpc>
              <a:spcBef>
                <a:spcPts val="0"/>
              </a:spcBef>
              <a:spcAft>
                <a:spcPts val="0"/>
              </a:spcAft>
              <a:buClr>
                <a:srgbClr val="F6B104"/>
              </a:buClr>
            </a:pPr>
            <a:endParaRPr lang="en-US" sz="1000" dirty="0"/>
          </a:p>
          <a:p>
            <a:pPr>
              <a:lnSpc>
                <a:spcPct val="100000"/>
              </a:lnSpc>
              <a:spcBef>
                <a:spcPts val="0"/>
              </a:spcBef>
              <a:spcAft>
                <a:spcPts val="0"/>
              </a:spcAft>
              <a:buClr>
                <a:srgbClr val="F6B104"/>
              </a:buClr>
            </a:pPr>
            <a:r>
              <a:rPr lang="en-US" sz="1100" dirty="0"/>
              <a:t>Where commercially available 3D assets do not contain sufficient detail to support specific instructional objectives, ForgeFX and IHE will jointly evaluate practical alternatives, including representative visualization, supplemental educational content, or optional custom asset enhancement.</a:t>
            </a:r>
          </a:p>
        </p:txBody>
      </p:sp>
      <p:sp>
        <p:nvSpPr>
          <p:cNvPr id="11" name="HeaderGradient">
            <a:extLst>
              <a:ext uri="{FF2B5EF4-FFF2-40B4-BE49-F238E27FC236}">
                <a16:creationId xmlns:a16="http://schemas.microsoft.com/office/drawing/2014/main" id="{B265F533-329C-9BEC-EB83-E1AC77B19733}"/>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dirty="0">
                <a:solidFill>
                  <a:schemeClr val="bg1"/>
                </a:solidFill>
              </a:rPr>
              <a:t>Virtual</a:t>
            </a:r>
            <a:r>
              <a:rPr lang="en-US" dirty="0"/>
              <a:t> Equipment Library</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300"/>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980116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114925"/>
            <a:ext cx="5648324" cy="1555233"/>
          </a:xfrm>
        </p:spPr>
        <p:txBody>
          <a:bodyPr/>
          <a:lstStyle/>
          <a:p>
            <a:r>
              <a:rPr lang="en-US" dirty="0">
                <a:solidFill>
                  <a:schemeClr val="tx1"/>
                </a:solidFill>
              </a:rPr>
              <a:t>Immersive</a:t>
            </a:r>
            <a:r>
              <a:rPr lang="en-US" dirty="0"/>
              <a:t> Learning Experience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3190876" cy="1063436"/>
          </a:xfrm>
        </p:spPr>
        <p:txBody>
          <a:bodyPr/>
          <a:lstStyle/>
          <a:p>
            <a:pPr>
              <a:lnSpc>
                <a:spcPct val="110000"/>
              </a:lnSpc>
              <a:spcAft>
                <a:spcPts val="600"/>
              </a:spcAft>
              <a:defRPr/>
            </a:pPr>
            <a:r>
              <a:rPr lang="en-US"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1022888"/>
            <a:ext cx="6857999" cy="988792"/>
          </a:xfrm>
          <a:prstGeom prst="rect">
            <a:avLst/>
          </a:prstGeom>
          <a:gradFill flip="none" rotWithShape="1">
            <a:gsLst>
              <a:gs pos="0">
                <a:schemeClr val="tx1">
                  <a:lumMod val="95000"/>
                  <a:lumOff val="5000"/>
                  <a:alpha val="61000"/>
                </a:schemeClr>
              </a:gs>
              <a:gs pos="56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874017" y="6734980"/>
            <a:ext cx="2774433" cy="1824819"/>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2263139"/>
          </a:xfrm>
        </p:spPr>
        <p:txBody>
          <a:bodyPr/>
          <a:lstStyle/>
          <a:p>
            <a:pPr>
              <a:lnSpc>
                <a:spcPct val="100000"/>
              </a:lnSpc>
              <a:spcBef>
                <a:spcPts val="0"/>
              </a:spcBef>
              <a:spcAft>
                <a:spcPts val="0"/>
              </a:spcAft>
            </a:pPr>
            <a:r>
              <a:rPr lang="en-US" dirty="0"/>
              <a:t>The IHE Immersive Learning Platform is designed to provide students with an intuitive and engaging educational experience that will emphasize ease of use, allowing learners to focus on equipment familiarization and knowledge retention rather than software operation.</a:t>
            </a:r>
          </a:p>
          <a:p>
            <a:pPr>
              <a:lnSpc>
                <a:spcPct val="100000"/>
              </a:lnSpc>
              <a:spcBef>
                <a:spcPts val="0"/>
              </a:spcBef>
              <a:spcAft>
                <a:spcPts val="0"/>
              </a:spcAft>
            </a:pPr>
            <a:endParaRPr lang="en-US" dirty="0"/>
          </a:p>
          <a:p>
            <a:pPr>
              <a:lnSpc>
                <a:spcPct val="100000"/>
              </a:lnSpc>
              <a:spcBef>
                <a:spcPts val="0"/>
              </a:spcBef>
              <a:spcAft>
                <a:spcPts val="0"/>
              </a:spcAft>
            </a:pPr>
            <a:r>
              <a:rPr lang="en-US" dirty="0"/>
              <a:t>Training content will be presented through guided experiences that encourage exploration while reinforcing key learning objectives. Visual prompts, instructional overlays, and contextual information will direct students through each lesson in a structured and repeatable manner.</a:t>
            </a:r>
            <a:endParaRPr lang="en-US" sz="1200" dirty="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dirty="0">
                <a:solidFill>
                  <a:schemeClr val="bg1"/>
                </a:solidFill>
              </a:rPr>
              <a:t>Immersive</a:t>
            </a:r>
            <a:r>
              <a:rPr lang="en-US" dirty="0"/>
              <a:t> Learning Experience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
        <p:nvSpPr>
          <p:cNvPr id="5" name="TextBox 4">
            <a:extLst>
              <a:ext uri="{FF2B5EF4-FFF2-40B4-BE49-F238E27FC236}">
                <a16:creationId xmlns:a16="http://schemas.microsoft.com/office/drawing/2014/main" id="{23C8E9ED-B101-9079-3CA0-9747648018B6}"/>
              </a:ext>
            </a:extLst>
          </p:cNvPr>
          <p:cNvSpPr txBox="1"/>
          <p:nvPr/>
        </p:nvSpPr>
        <p:spPr>
          <a:xfrm>
            <a:off x="323850" y="4160889"/>
            <a:ext cx="6324600" cy="2215991"/>
          </a:xfrm>
          <a:prstGeom prst="rect">
            <a:avLst/>
          </a:prstGeom>
          <a:noFill/>
        </p:spPr>
        <p:txBody>
          <a:bodyPr wrap="square">
            <a:spAutoFit/>
          </a:bodyPr>
          <a:lstStyle/>
          <a:p>
            <a:endParaRPr lang="en-US" dirty="0"/>
          </a:p>
          <a:p>
            <a:r>
              <a:rPr lang="en-US" sz="1200" b="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Learning Experience Highlights</a:t>
            </a:r>
          </a:p>
          <a:p>
            <a:pPr marL="171450" indent="-171450">
              <a:buFont typeface="Wingdings" panose="05000000000000000000" pitchFamily="2" charset="2"/>
              <a:buChar cha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Intuitive user interface designed for first-time VR users with minimal onboarding requirements.</a:t>
            </a:r>
          </a:p>
          <a:p>
            <a:pPr marL="171450" indent="-171450">
              <a:buFont typeface="Wingdings" panose="05000000000000000000" pitchFamily="2" charset="2"/>
              <a:buChar cha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Guided learning experiences that present information in a clear, consistent, and easy-to-follow format.</a:t>
            </a:r>
          </a:p>
          <a:p>
            <a:pPr marL="171450" indent="-171450">
              <a:buFont typeface="Wingdings" panose="05000000000000000000" pitchFamily="2" charset="2"/>
              <a:buChar cha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Interactive hotspots and visual indicators that direct students to key equipment features and areas of interest.</a:t>
            </a:r>
          </a:p>
          <a:p>
            <a:pPr marL="171450" indent="-171450">
              <a:buFont typeface="Wingdings" panose="05000000000000000000" pitchFamily="2" charset="2"/>
              <a:buChar cha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Context-sensitive instructional content that reinforces terminology, machine orientation, and operational concepts.</a:t>
            </a:r>
          </a:p>
          <a:p>
            <a:pPr marL="171450" indent="-171450">
              <a:buFont typeface="Wingdings" panose="05000000000000000000" pitchFamily="2" charset="2"/>
              <a:buChar char="§"/>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Self-paced experiences that allow students to repeat lessons and review content as needed to improve retention and confidence.</a:t>
            </a:r>
          </a:p>
        </p:txBody>
      </p:sp>
    </p:spTree>
    <p:extLst>
      <p:ext uri="{BB962C8B-B14F-4D97-AF65-F5344CB8AC3E}">
        <p14:creationId xmlns:p14="http://schemas.microsoft.com/office/powerpoint/2010/main" val="27232724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3721393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2B7EF1EC-8684-0C8A-E55E-9118810C2FA8}"/>
              </a:ext>
            </a:extLst>
          </p:cNvPr>
          <p:cNvSpPr>
            <a:spLocks noGrp="1"/>
          </p:cNvSpPr>
          <p:nvPr>
            <p:ph type="body" sz="quarter" idx="15"/>
          </p:nvPr>
        </p:nvSpPr>
        <p:spPr>
          <a:xfrm>
            <a:off x="0" y="2221992"/>
            <a:ext cx="2286000" cy="1442696"/>
          </a:xfrm>
          <a:prstGeom prst="rect">
            <a:avLst/>
          </a:prstGeom>
        </p:spPr>
        <p:txBody>
          <a:bodyPr/>
          <a:lstStyle/>
          <a:p>
            <a:pPr algn="r" defTabSz="457200"/>
            <a:r>
              <a:rPr lang="en-US" dirty="0"/>
              <a:t>Foundational knowledge for Real-World Success</a:t>
            </a:r>
            <a:endParaRPr lang="en-US" sz="1800" cap="all" dirty="0">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2468879" y="2194560"/>
            <a:ext cx="4024069" cy="6816090"/>
          </a:xfrm>
        </p:spPr>
        <p:txBody>
          <a:bodyPr/>
          <a:lstStyle/>
          <a:p>
            <a:r>
              <a:rPr lang="en-US" sz="1100" dirty="0"/>
              <a:t>The initial phase of the IHE Immersive Learning Platform will focus on developing guided machine orientation experiences for IHE's core equipment categories. These modules are designed to familiarize students with the overall layout of each machine and reinforce classroom instruction through interactive exploration in a virtual environment.</a:t>
            </a:r>
          </a:p>
          <a:p>
            <a:r>
              <a:rPr lang="en-US" sz="1100" dirty="0"/>
              <a:t>Students will navigate representative equipment models and engage with interactive hotspots that identify selected machine components, explain their purpose, and provide supporting instructional content consistent with the agreed-upon learning objectives and available source assets.</a:t>
            </a:r>
          </a:p>
          <a:p>
            <a:r>
              <a:rPr lang="en-US" sz="1100" b="1" dirty="0"/>
              <a:t>Machine Orientation Highlights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Guided virtual walkarounds of representative heavy equipment models.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Interactive hotspots developed for selected machine components and instructional points to reinforce classroom learning and equipment familiarization.</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Visual familiarization with equipment layout, operator access points, and other areas relevant to the instructional objectives.</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Immersive learning experiences designed to reinforce classroom instruction and improve student confidence before entering the field.</a:t>
            </a:r>
          </a:p>
          <a:p>
            <a:pPr marL="171450" indent="-171450">
              <a:lnSpc>
                <a:spcPct val="100000"/>
              </a:lnSpc>
              <a:spcBef>
                <a:spcPts val="0"/>
              </a:spcBef>
              <a:spcAft>
                <a:spcPts val="0"/>
              </a:spcAft>
              <a:buClr>
                <a:srgbClr val="F6B104"/>
              </a:buClr>
              <a:buFont typeface="Wingdings" panose="05000000000000000000" pitchFamily="2" charset="2"/>
              <a:buChar char="§"/>
            </a:pPr>
            <a:r>
              <a:rPr lang="en-US" sz="1100" dirty="0"/>
              <a:t>Modular content architecture that supports future expansion into assessment activities, preventative maintenance instruction, and operational task-based training.</a:t>
            </a:r>
          </a:p>
          <a:p>
            <a:r>
              <a:rPr lang="en-US" sz="1100" dirty="0"/>
              <a:t>ForgeFX will work collaboratively with IHE to define the appropriate instructional content, level of detail, and interactive elements for each equipment category based on the desired learning objectives and available reference materials. The quantity, placement, and level of detail of interactive hotspots will be defined collaboratively during design based on the instructional objectives for each module and the capabilities of the selected equipment models.</a:t>
            </a:r>
          </a:p>
        </p:txBody>
      </p:sp>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dirty="0">
                <a:solidFill>
                  <a:schemeClr val="bg1"/>
                </a:solidFill>
              </a:rPr>
              <a:t>Phase 1: </a:t>
            </a:r>
            <a:r>
              <a:rPr lang="en-US" dirty="0"/>
              <a:t>Equipment Orientation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2534054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250A3-83CE-20BD-B806-CEB9131BB1F5}"/>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A08121C-8213-5242-F230-DFD0C5DAD0F1}"/>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7246C8FB-6B2E-B196-C622-27BEDF66B1CF}"/>
              </a:ext>
            </a:extLst>
          </p:cNvPr>
          <p:cNvSpPr>
            <a:spLocks noGrp="1"/>
          </p:cNvSpPr>
          <p:nvPr>
            <p:ph type="body" sz="quarter" idx="15"/>
          </p:nvPr>
        </p:nvSpPr>
        <p:spPr>
          <a:xfrm>
            <a:off x="0" y="2221992"/>
            <a:ext cx="2286000" cy="1442696"/>
          </a:xfrm>
          <a:prstGeom prst="rect">
            <a:avLst/>
          </a:prstGeom>
        </p:spPr>
        <p:txBody>
          <a:bodyPr/>
          <a:lstStyle/>
          <a:p>
            <a:pPr defTabSz="457200"/>
            <a:r>
              <a:rPr lang="en-US" dirty="0"/>
              <a:t>VALIDATING </a:t>
            </a:r>
          </a:p>
          <a:p>
            <a:pPr defTabSz="457200"/>
            <a:r>
              <a:rPr lang="en-US" dirty="0"/>
              <a:t>STUDENT KNOWLEDGE THROUGH </a:t>
            </a:r>
          </a:p>
          <a:p>
            <a:pPr defTabSz="457200"/>
            <a:r>
              <a:rPr lang="en-US" dirty="0"/>
              <a:t>IMMERSIVE EVALUATION</a:t>
            </a:r>
            <a:endParaRPr lang="en-US" sz="1800" cap="all" dirty="0">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C49A6F50-580F-0269-6017-60A8C2B9150B}"/>
              </a:ext>
            </a:extLst>
          </p:cNvPr>
          <p:cNvSpPr>
            <a:spLocks noGrp="1"/>
          </p:cNvSpPr>
          <p:nvPr>
            <p:ph type="body" sz="quarter" idx="16"/>
          </p:nvPr>
        </p:nvSpPr>
        <p:spPr>
          <a:xfrm>
            <a:off x="2468879" y="2194560"/>
            <a:ext cx="4185921" cy="6682740"/>
          </a:xfrm>
        </p:spPr>
        <p:txBody>
          <a:bodyPr/>
          <a:lstStyle/>
          <a:p>
            <a:r>
              <a:rPr lang="en-US" sz="1150" dirty="0"/>
              <a:t>Following the successful implementation of the equipment orientation modules, the platform can be expanded to include immersive assessment experiences that digitize and enhance IHE's existing evaluation process. Building upon the foundational knowledge established in Phase 1, students will demonstrate their understanding by identifying equipment components and completing immersive assessment activities that build upon the orientation modules developed during Phase 1</a:t>
            </a:r>
          </a:p>
          <a:p>
            <a:r>
              <a:rPr lang="en-US" sz="1150" dirty="0"/>
              <a:t>These assessment modules are intended to reinforce classroom instruction while providing instructors with a consistent and repeatable method for evaluating student readiness prior to hands-on equipment operation.</a:t>
            </a:r>
          </a:p>
          <a:p>
            <a:r>
              <a:rPr lang="en-US" sz="1150" b="1" dirty="0"/>
              <a:t>Assessment Module Highlights</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Immersive assessment experiences designed to align with IHE's existing machine assessment methodology and instructional objectives.</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Reuse and extension of the interactive hotspots developed during Phase 1 to support component identification and guided assessment activities.</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Standardized evaluation experiences that promote consistency across instructors and training locations.</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Repeatable assessments that allow students to reinforce learning and build confidence through practice.</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Basic scoring and assessment completion tracking presented to the learner and instructor at the conclusion of the assessment experience.</a:t>
            </a:r>
          </a:p>
          <a:p>
            <a:pPr marL="171450" indent="-171450">
              <a:lnSpc>
                <a:spcPct val="100000"/>
              </a:lnSpc>
              <a:spcBef>
                <a:spcPts val="0"/>
              </a:spcBef>
              <a:spcAft>
                <a:spcPts val="0"/>
              </a:spcAft>
              <a:buClr>
                <a:srgbClr val="F6B104"/>
              </a:buClr>
              <a:buFont typeface="Wingdings" panose="05000000000000000000" pitchFamily="2" charset="2"/>
              <a:buChar char="§"/>
            </a:pPr>
            <a:r>
              <a:rPr lang="en-US" sz="1150" dirty="0"/>
              <a:t>Assessment architecture built upon the reusable platform established during Phase 1, enabling future expansion as new equipment and curriculum are introduced.</a:t>
            </a:r>
          </a:p>
          <a:p>
            <a:pPr>
              <a:lnSpc>
                <a:spcPct val="100000"/>
              </a:lnSpc>
              <a:spcBef>
                <a:spcPts val="0"/>
              </a:spcBef>
              <a:spcAft>
                <a:spcPts val="0"/>
              </a:spcAft>
            </a:pPr>
            <a:endParaRPr lang="en-US" sz="1150" dirty="0"/>
          </a:p>
          <a:p>
            <a:pPr>
              <a:lnSpc>
                <a:spcPct val="100000"/>
              </a:lnSpc>
              <a:spcBef>
                <a:spcPts val="0"/>
              </a:spcBef>
              <a:spcAft>
                <a:spcPts val="0"/>
              </a:spcAft>
            </a:pPr>
            <a:r>
              <a:rPr lang="en-US" sz="1150" dirty="0"/>
              <a:t>By leveraging the reusable platform, representative equipment models, the assessment modules provide IHE with a scalable method for validating student knowledge while reinforcing classroom instruction and preserving prior development investments.</a:t>
            </a:r>
          </a:p>
        </p:txBody>
      </p:sp>
      <p:sp>
        <p:nvSpPr>
          <p:cNvPr id="11" name="HeaderGradient">
            <a:extLst>
              <a:ext uri="{FF2B5EF4-FFF2-40B4-BE49-F238E27FC236}">
                <a16:creationId xmlns:a16="http://schemas.microsoft.com/office/drawing/2014/main" id="{C347E510-7590-0EFE-C9BB-B50984CB87EE}"/>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17263EB-DAC3-5AEE-0E93-F1CF27B3924A}"/>
              </a:ext>
            </a:extLst>
          </p:cNvPr>
          <p:cNvSpPr>
            <a:spLocks noGrp="1"/>
          </p:cNvSpPr>
          <p:nvPr>
            <p:ph type="title"/>
          </p:nvPr>
        </p:nvSpPr>
        <p:spPr/>
        <p:txBody>
          <a:bodyPr/>
          <a:lstStyle/>
          <a:p>
            <a:r>
              <a:rPr lang="en-US" dirty="0">
                <a:solidFill>
                  <a:schemeClr val="bg1"/>
                </a:solidFill>
              </a:rPr>
              <a:t>Phase 2: </a:t>
            </a:r>
            <a:r>
              <a:rPr lang="en-US" dirty="0"/>
              <a:t>Equipment Assessments</a:t>
            </a:r>
          </a:p>
        </p:txBody>
      </p:sp>
      <p:sp>
        <p:nvSpPr>
          <p:cNvPr id="5" name="Text Placeholder 11" hidden="1">
            <a:extLst>
              <a:ext uri="{FF2B5EF4-FFF2-40B4-BE49-F238E27FC236}">
                <a16:creationId xmlns:a16="http://schemas.microsoft.com/office/drawing/2014/main" id="{262B7606-1A7E-47DD-6CD1-2DB1E6874917}"/>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2795291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7B32B-3E30-E0D3-D1F8-6AC26FA7CE6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99ACC9A-CFC0-52FE-7F93-8644F6251E23}"/>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7D451AC4-D3EB-9624-58E2-56DE7ADFBAC0}"/>
              </a:ext>
            </a:extLst>
          </p:cNvPr>
          <p:cNvSpPr>
            <a:spLocks noGrp="1"/>
          </p:cNvSpPr>
          <p:nvPr>
            <p:ph type="body" sz="quarter" idx="15"/>
          </p:nvPr>
        </p:nvSpPr>
        <p:spPr>
          <a:xfrm>
            <a:off x="0" y="2221992"/>
            <a:ext cx="2286000" cy="1442696"/>
          </a:xfrm>
          <a:prstGeom prst="rect">
            <a:avLst/>
          </a:prstGeom>
        </p:spPr>
        <p:txBody>
          <a:bodyPr/>
          <a:lstStyle/>
          <a:p>
            <a:pPr defTabSz="457200"/>
            <a:r>
              <a:rPr lang="en-US" dirty="0"/>
              <a:t>Designed For</a:t>
            </a:r>
          </a:p>
          <a:p>
            <a:pPr defTabSz="457200"/>
            <a:r>
              <a:rPr lang="en-US" sz="1800" cap="all" dirty="0">
                <a:latin typeface="Roboto Condensed" panose="02000000000000000000" pitchFamily="2" charset="0"/>
                <a:ea typeface="Roboto Condensed" panose="02000000000000000000" pitchFamily="2" charset="0"/>
              </a:rPr>
              <a:t>Long-Term </a:t>
            </a:r>
          </a:p>
          <a:p>
            <a:pPr defTabSz="457200"/>
            <a:r>
              <a:rPr lang="en-US" sz="1800" cap="all" dirty="0">
                <a:latin typeface="Roboto Condensed" panose="02000000000000000000" pitchFamily="2" charset="0"/>
                <a:ea typeface="Roboto Condensed" panose="02000000000000000000" pitchFamily="2" charset="0"/>
              </a:rPr>
              <a:t>Growth and Expansion</a:t>
            </a:r>
          </a:p>
        </p:txBody>
      </p:sp>
      <p:sp>
        <p:nvSpPr>
          <p:cNvPr id="4" name="Text Placeholder 3">
            <a:extLst>
              <a:ext uri="{FF2B5EF4-FFF2-40B4-BE49-F238E27FC236}">
                <a16:creationId xmlns:a16="http://schemas.microsoft.com/office/drawing/2014/main" id="{599E2C6D-1B1C-E94D-462F-3F0AF4640986}"/>
              </a:ext>
            </a:extLst>
          </p:cNvPr>
          <p:cNvSpPr>
            <a:spLocks noGrp="1"/>
          </p:cNvSpPr>
          <p:nvPr>
            <p:ph type="body" sz="quarter" idx="16"/>
          </p:nvPr>
        </p:nvSpPr>
        <p:spPr>
          <a:xfrm>
            <a:off x="2468879" y="2194560"/>
            <a:ext cx="4024069" cy="6816090"/>
          </a:xfrm>
        </p:spPr>
        <p:txBody>
          <a:bodyPr/>
          <a:lstStyle/>
          <a:p>
            <a:r>
              <a:rPr lang="en-US" dirty="0"/>
              <a:t>The IHE Immersive Learning Platform is designed with a modular architecture that supports future expansion as training requirements evolve. By establishing a common technology foundation during the initial implementation, additional equipment types, instructional content, and learning experiences can be incorporated over time while leveraging previously developed assets and workflows.</a:t>
            </a:r>
          </a:p>
          <a:p>
            <a:r>
              <a:rPr lang="en-US" dirty="0"/>
              <a:t>This flexible approach allows IHE to build upon its initial investment and expand the platform incrementally based on curriculum priorities, organizational objectives, and available funding.</a:t>
            </a:r>
          </a:p>
          <a:p>
            <a:r>
              <a:rPr lang="en-US" b="1" dirty="0"/>
              <a:t>Platform Design Highlights</a:t>
            </a:r>
          </a:p>
          <a:p>
            <a:pPr marL="171450" indent="-171450">
              <a:lnSpc>
                <a:spcPct val="100000"/>
              </a:lnSpc>
              <a:spcBef>
                <a:spcPts val="0"/>
              </a:spcBef>
              <a:spcAft>
                <a:spcPts val="0"/>
              </a:spcAft>
              <a:buClr>
                <a:srgbClr val="F6B104"/>
              </a:buClr>
              <a:buFont typeface="Wingdings" panose="05000000000000000000" pitchFamily="2" charset="2"/>
              <a:buChar char="§"/>
            </a:pPr>
            <a:r>
              <a:rPr lang="en-US" dirty="0"/>
              <a:t>Modular framework that supports the addition of new equipment categories and learning experiences.</a:t>
            </a:r>
          </a:p>
          <a:p>
            <a:pPr marL="171450" indent="-171450">
              <a:lnSpc>
                <a:spcPct val="100000"/>
              </a:lnSpc>
              <a:spcBef>
                <a:spcPts val="0"/>
              </a:spcBef>
              <a:spcAft>
                <a:spcPts val="0"/>
              </a:spcAft>
              <a:buClr>
                <a:srgbClr val="F6B104"/>
              </a:buClr>
              <a:buFont typeface="Wingdings" panose="05000000000000000000" pitchFamily="2" charset="2"/>
              <a:buChar char="§"/>
            </a:pPr>
            <a:r>
              <a:rPr lang="en-US" dirty="0"/>
              <a:t>Reusable content architecture that enables future expansion while maintaining a consistent user experience.</a:t>
            </a:r>
          </a:p>
          <a:p>
            <a:pPr marL="171450" indent="-171450">
              <a:lnSpc>
                <a:spcPct val="100000"/>
              </a:lnSpc>
              <a:spcBef>
                <a:spcPts val="0"/>
              </a:spcBef>
              <a:spcAft>
                <a:spcPts val="0"/>
              </a:spcAft>
              <a:buClr>
                <a:srgbClr val="F6B104"/>
              </a:buClr>
              <a:buFont typeface="Wingdings" panose="05000000000000000000" pitchFamily="2" charset="2"/>
              <a:buChar char="§"/>
            </a:pPr>
            <a:r>
              <a:rPr lang="en-US" dirty="0"/>
              <a:t>Scalable technology foundation designed to accommodate evolving curriculum requirements and instructional objectives.</a:t>
            </a:r>
          </a:p>
          <a:p>
            <a:pPr marL="171450" indent="-171450">
              <a:lnSpc>
                <a:spcPct val="100000"/>
              </a:lnSpc>
              <a:spcBef>
                <a:spcPts val="0"/>
              </a:spcBef>
              <a:spcAft>
                <a:spcPts val="0"/>
              </a:spcAft>
              <a:buClr>
                <a:srgbClr val="F6B104"/>
              </a:buClr>
              <a:buFont typeface="Wingdings" panose="05000000000000000000" pitchFamily="2" charset="2"/>
              <a:buChar char="§"/>
            </a:pPr>
            <a:r>
              <a:rPr lang="en-US" dirty="0"/>
              <a:t>Flexible development approach that allows new modules to be prioritized and implemented independently over time.</a:t>
            </a:r>
          </a:p>
          <a:p>
            <a:pPr marL="171450" indent="-171450">
              <a:lnSpc>
                <a:spcPct val="100000"/>
              </a:lnSpc>
              <a:spcBef>
                <a:spcPts val="0"/>
              </a:spcBef>
              <a:spcAft>
                <a:spcPts val="0"/>
              </a:spcAft>
              <a:buClr>
                <a:srgbClr val="F6B104"/>
              </a:buClr>
              <a:buFont typeface="Wingdings" panose="05000000000000000000" pitchFamily="2" charset="2"/>
              <a:buChar char="§"/>
            </a:pPr>
            <a:r>
              <a:rPr lang="en-US" dirty="0"/>
              <a:t>Architecture intended to support long-term growth while maximizing the value of previous development investments.</a:t>
            </a:r>
          </a:p>
          <a:p>
            <a:r>
              <a:rPr lang="en-US" dirty="0"/>
              <a:t>By adopting a scalable platform strategy, IHE can establish a foundation for immersive learning today while preserving the flexibility to expand the system as future opportunities and training needs arise.</a:t>
            </a:r>
          </a:p>
        </p:txBody>
      </p:sp>
      <p:sp>
        <p:nvSpPr>
          <p:cNvPr id="11" name="HeaderGradient">
            <a:extLst>
              <a:ext uri="{FF2B5EF4-FFF2-40B4-BE49-F238E27FC236}">
                <a16:creationId xmlns:a16="http://schemas.microsoft.com/office/drawing/2014/main" id="{75A6824A-4E4F-9A35-EE2A-56D6F5C6285B}"/>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4A28280-59DE-FA48-14C9-363AE809C6DD}"/>
              </a:ext>
            </a:extLst>
          </p:cNvPr>
          <p:cNvSpPr>
            <a:spLocks noGrp="1"/>
          </p:cNvSpPr>
          <p:nvPr>
            <p:ph type="title"/>
          </p:nvPr>
        </p:nvSpPr>
        <p:spPr/>
        <p:txBody>
          <a:bodyPr/>
          <a:lstStyle/>
          <a:p>
            <a:r>
              <a:rPr lang="en-US" dirty="0">
                <a:solidFill>
                  <a:schemeClr val="bg1"/>
                </a:solidFill>
              </a:rPr>
              <a:t>Scalable Platform</a:t>
            </a:r>
            <a:r>
              <a:rPr lang="en-US" dirty="0"/>
              <a:t> Architecture</a:t>
            </a:r>
          </a:p>
        </p:txBody>
      </p:sp>
      <p:sp>
        <p:nvSpPr>
          <p:cNvPr id="5" name="Text Placeholder 11" hidden="1">
            <a:extLst>
              <a:ext uri="{FF2B5EF4-FFF2-40B4-BE49-F238E27FC236}">
                <a16:creationId xmlns:a16="http://schemas.microsoft.com/office/drawing/2014/main" id="{337EF4FC-5CB9-AC13-C859-D42D67796F49}"/>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Tree>
    <p:extLst>
      <p:ext uri="{BB962C8B-B14F-4D97-AF65-F5344CB8AC3E}">
        <p14:creationId xmlns:p14="http://schemas.microsoft.com/office/powerpoint/2010/main" val="1903977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4286430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CE921-7E73-DED8-BDDF-BC85CA2112E7}"/>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0213BFFB-76F4-E128-203B-317AA77D2111}"/>
              </a:ext>
            </a:extLst>
          </p:cNvPr>
          <p:cNvGraphicFramePr>
            <a:graphicFrameLocks noGrp="1"/>
          </p:cNvGraphicFramePr>
          <p:nvPr>
            <p:extLst>
              <p:ext uri="{D42A27DB-BD31-4B8C-83A1-F6EECF244321}">
                <p14:modId xmlns:p14="http://schemas.microsoft.com/office/powerpoint/2010/main" val="809183628"/>
              </p:ext>
            </p:extLst>
          </p:nvPr>
        </p:nvGraphicFramePr>
        <p:xfrm>
          <a:off x="287209" y="1865492"/>
          <a:ext cx="6283581" cy="6607025"/>
        </p:xfrm>
        <a:graphic>
          <a:graphicData uri="http://schemas.openxmlformats.org/drawingml/2006/table">
            <a:tbl>
              <a:tblPr>
                <a:tableStyleId>{5C22544A-7EE6-4342-B048-85BDC9FD1C3A}</a:tableStyleId>
              </a:tblPr>
              <a:tblGrid>
                <a:gridCol w="796461">
                  <a:extLst>
                    <a:ext uri="{9D8B030D-6E8A-4147-A177-3AD203B41FA5}">
                      <a16:colId xmlns:a16="http://schemas.microsoft.com/office/drawing/2014/main" val="1280262148"/>
                    </a:ext>
                  </a:extLst>
                </a:gridCol>
                <a:gridCol w="3976010">
                  <a:extLst>
                    <a:ext uri="{9D8B030D-6E8A-4147-A177-3AD203B41FA5}">
                      <a16:colId xmlns:a16="http://schemas.microsoft.com/office/drawing/2014/main" val="1190590461"/>
                    </a:ext>
                  </a:extLst>
                </a:gridCol>
                <a:gridCol w="760226">
                  <a:extLst>
                    <a:ext uri="{9D8B030D-6E8A-4147-A177-3AD203B41FA5}">
                      <a16:colId xmlns:a16="http://schemas.microsoft.com/office/drawing/2014/main" val="1905549307"/>
                    </a:ext>
                  </a:extLst>
                </a:gridCol>
                <a:gridCol w="750884">
                  <a:extLst>
                    <a:ext uri="{9D8B030D-6E8A-4147-A177-3AD203B41FA5}">
                      <a16:colId xmlns:a16="http://schemas.microsoft.com/office/drawing/2014/main" val="413547289"/>
                    </a:ext>
                  </a:extLst>
                </a:gridCol>
              </a:tblGrid>
              <a:tr h="328145">
                <a:tc gridSpan="4">
                  <a:txBody>
                    <a:bodyPr/>
                    <a:lstStyle/>
                    <a:p>
                      <a:pPr algn="l" fontAlgn="ctr"/>
                      <a:r>
                        <a:rPr lang="en-US" sz="1400" b="1" u="none" strike="noStrike" dirty="0">
                          <a:solidFill>
                            <a:srgbClr val="394555"/>
                          </a:solidFill>
                          <a:effectLst/>
                        </a:rPr>
                        <a:t>Scope Package Features</a:t>
                      </a:r>
                      <a:endParaRPr lang="en-US" sz="1400" b="1" i="0" u="none" strike="noStrike" dirty="0">
                        <a:solidFill>
                          <a:srgbClr val="394555"/>
                        </a:solidFill>
                        <a:effectLst/>
                        <a:latin typeface="Lato Black" panose="020F0502020204030203" pitchFamily="34" charset="0"/>
                      </a:endParaRPr>
                    </a:p>
                  </a:txBody>
                  <a:tcPr marL="45720" marR="45720" anchor="ctr">
                    <a:solidFill>
                      <a:schemeClr val="accent3">
                        <a:lumMod val="75000"/>
                      </a:schemeClr>
                    </a:solidFill>
                  </a:tcPr>
                </a:tc>
                <a:tc hMerge="1">
                  <a:txBody>
                    <a:bodyPr/>
                    <a:lstStyle/>
                    <a:p>
                      <a:endParaRPr lang="en-US"/>
                    </a:p>
                  </a:txBody>
                  <a:tcPr/>
                </a:tc>
                <a:tc hMerge="1">
                  <a:txBody>
                    <a:bodyPr/>
                    <a:lstStyle/>
                    <a:p>
                      <a:endParaRPr lang="en-US"/>
                    </a:p>
                  </a:txBody>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429918">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Phase 1: Equipment Orientation</a:t>
                      </a:r>
                    </a:p>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Pilot</a:t>
                      </a:r>
                    </a:p>
                    <a:p>
                      <a:pPr algn="ctr" rtl="0" fontAlgn="ctr"/>
                      <a:endParaRPr lang="en-US" sz="1000" b="1" i="0" u="none" strike="noStrike" dirty="0">
                        <a:solidFill>
                          <a:srgbClr val="394555"/>
                        </a:solidFill>
                        <a:effectLst/>
                        <a:latin typeface="Aptos Narrow" panose="020B0004020202020204" pitchFamily="34" charset="0"/>
                      </a:endParaRPr>
                    </a:p>
                  </a:txBody>
                  <a:tcPr marL="45720" marR="45720">
                    <a:solidFill>
                      <a:schemeClr val="accent4">
                        <a:lumMod val="20000"/>
                        <a:lumOff val="80000"/>
                      </a:schemeClr>
                    </a:solidFill>
                  </a:tcPr>
                </a:tc>
                <a:tc rowSpan="3">
                  <a:txBody>
                    <a:bodyPr/>
                    <a:lstStyle/>
                    <a:p>
                      <a:pPr marL="228600" lvl="0" indent="-228600" algn="l" rtl="0" fontAlgn="t">
                        <a:buFont typeface="Wingdings" panose="05000000000000000000" pitchFamily="2" charset="2"/>
                        <a:buChar char="§"/>
                      </a:pPr>
                      <a:r>
                        <a:rPr lang="en-US" sz="1000" dirty="0"/>
                        <a:t>Core VR application framework for deployment on Meta Quest standalone headsets.</a:t>
                      </a:r>
                    </a:p>
                    <a:p>
                      <a:pPr marL="228600" lvl="0" indent="-228600" algn="l" rtl="0" fontAlgn="t">
                        <a:buFont typeface="Wingdings" panose="05000000000000000000" pitchFamily="2" charset="2"/>
                        <a:buChar char="§"/>
                      </a:pPr>
                      <a:r>
                        <a:rPr lang="en-US" sz="1000" dirty="0"/>
                        <a:t>One (1) immersive machine orientation module utilizing a representative Dozer model.</a:t>
                      </a:r>
                    </a:p>
                    <a:p>
                      <a:pPr marL="228600" lvl="0" indent="-228600" algn="l" rtl="0" fontAlgn="t">
                        <a:buFont typeface="Wingdings" panose="05000000000000000000" pitchFamily="2" charset="2"/>
                        <a:buChar char="§"/>
                      </a:pPr>
                      <a:r>
                        <a:rPr lang="en-US" sz="1000" dirty="0"/>
                        <a:t>One (1) representative generic virtual training environment to support machine familiarization activities.</a:t>
                      </a:r>
                    </a:p>
                    <a:p>
                      <a:pPr marL="228600" lvl="0" indent="-228600" algn="l" rtl="0" fontAlgn="t">
                        <a:buFont typeface="Wingdings" panose="05000000000000000000" pitchFamily="2" charset="2"/>
                        <a:buChar char="§"/>
                      </a:pPr>
                      <a:r>
                        <a:rPr lang="en-US" sz="1000" dirty="0"/>
                        <a:t>Guided virtual walkaround experience allowing students to explore the equipment from multiple viewpoints.</a:t>
                      </a:r>
                    </a:p>
                    <a:p>
                      <a:pPr marL="228600" lvl="0" indent="-228600" algn="l" rtl="0" fontAlgn="t">
                        <a:buFont typeface="Wingdings" panose="05000000000000000000" pitchFamily="2" charset="2"/>
                        <a:buChar char="§"/>
                      </a:pPr>
                      <a:r>
                        <a:rPr lang="en-US" sz="1000" dirty="0"/>
                        <a:t>Up to thirty (30) interactive hotspots highlighting selected machine components and instructional points, with final placement determined collaboratively based on the agreed-upon learning objectives and available source assets.</a:t>
                      </a:r>
                    </a:p>
                    <a:p>
                      <a:pPr marL="228600" lvl="0" indent="-228600" algn="l" rtl="0" fontAlgn="t">
                        <a:buFont typeface="Wingdings" panose="05000000000000000000" pitchFamily="2" charset="2"/>
                        <a:buChar char="§"/>
                      </a:pPr>
                      <a:r>
                        <a:rPr lang="en-US" sz="1000" dirty="0"/>
                        <a:t>Contextual educational content integrated into hotspot interactions, including text, images, and supporting instructional media where appropriate.</a:t>
                      </a:r>
                    </a:p>
                    <a:p>
                      <a:pPr marL="228600" lvl="0" indent="-228600" algn="l" rtl="0" fontAlgn="t">
                        <a:buFont typeface="Wingdings" panose="05000000000000000000" pitchFamily="2" charset="2"/>
                        <a:buChar char="§"/>
                      </a:pPr>
                      <a:r>
                        <a:rPr lang="en-US" sz="1000" dirty="0"/>
                        <a:t>Intuitive user interface and lesson flow designed for first-time VR users.</a:t>
                      </a:r>
                    </a:p>
                    <a:p>
                      <a:pPr marL="228600" lvl="0" indent="-228600" algn="l" rtl="0" fontAlgn="t">
                        <a:buFont typeface="Wingdings" panose="05000000000000000000" pitchFamily="2" charset="2"/>
                        <a:buChar char="§"/>
                      </a:pPr>
                      <a:r>
                        <a:rPr lang="en-US" sz="1000" dirty="0"/>
                        <a:t>Collaborative design reviews with IHE subject matter experts throughout development.</a:t>
                      </a:r>
                    </a:p>
                    <a:p>
                      <a:pPr marL="228600" lvl="0" indent="-228600" algn="l" rtl="0" fontAlgn="t">
                        <a:buFont typeface="Wingdings" panose="05000000000000000000" pitchFamily="2" charset="2"/>
                        <a:buChar char="§"/>
                      </a:pPr>
                      <a:r>
                        <a:rPr lang="en-US" sz="1000" dirty="0"/>
                        <a:t>Functional testing and quality assurance prior to final delivery.</a:t>
                      </a:r>
                    </a:p>
                    <a:p>
                      <a:pPr marL="228600" lvl="0" indent="-228600" algn="l" rtl="0" fontAlgn="t">
                        <a:buFont typeface="Wingdings" panose="05000000000000000000" pitchFamily="2" charset="2"/>
                        <a:buChar char="§"/>
                      </a:pPr>
                      <a:r>
                        <a:rPr lang="en-US" sz="1000" dirty="0"/>
                        <a:t>Basic user documentation and deployment instructions.</a:t>
                      </a:r>
                    </a:p>
                    <a:p>
                      <a:pPr marL="228600" lvl="0" indent="-228600" algn="l" rtl="0" fontAlgn="t">
                        <a:buFont typeface="Wingdings" panose="05000000000000000000" pitchFamily="2" charset="2"/>
                        <a:buChar char="§"/>
                      </a:pPr>
                      <a:r>
                        <a:rPr lang="en-US" sz="1000" dirty="0"/>
                        <a:t>Reusable platform architecture intended to support future equipment orientation modules and curriculum expansion.</a:t>
                      </a:r>
                      <a:endParaRPr lang="en-US" sz="1000" b="0" u="none" strike="noStrike" kern="1200" dirty="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kern="1200" dirty="0">
                          <a:solidFill>
                            <a:schemeClr val="bg1"/>
                          </a:solidFill>
                          <a:effectLst/>
                          <a:latin typeface="Aptos Narrow" panose="020B0004020202020204" pitchFamily="34" charset="0"/>
                          <a:ea typeface="+mn-ea"/>
                          <a:cs typeface="+mn-cs"/>
                        </a:rPr>
                        <a:t>3 months</a:t>
                      </a:r>
                    </a:p>
                  </a:txBody>
                  <a:tcPr anchor="ctr">
                    <a:solidFill>
                      <a:srgbClr val="394555"/>
                    </a:solidFill>
                  </a:tcPr>
                </a:tc>
                <a:extLst>
                  <a:ext uri="{0D108BD9-81ED-4DB2-BD59-A6C34878D82A}">
                    <a16:rowId xmlns:a16="http://schemas.microsoft.com/office/drawing/2014/main" val="2401021867"/>
                  </a:ext>
                </a:extLst>
              </a:tr>
              <a:tr h="401977">
                <a:tc vMerge="1">
                  <a:txBody>
                    <a:bodyPr/>
                    <a:lstStyle/>
                    <a:p>
                      <a:pPr algn="ctr" rtl="0" fontAlgn="ctr"/>
                      <a:endParaRPr lang="en-US" sz="1000" b="1" i="0" u="none" strike="noStrike">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marL="228600" indent="-228600" algn="l" rtl="0" fontAlgn="t">
                        <a:buFont typeface="Arial" panose="020B0604020202020204" pitchFamily="34" charset="0"/>
                        <a:buChar char="•"/>
                      </a:pPr>
                      <a:endParaRPr lang="en-US" sz="1000" b="0" u="none" strike="noStrike" kern="120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dirty="0">
                          <a:solidFill>
                            <a:schemeClr val="bg1"/>
                          </a:solidFill>
                          <a:effectLst/>
                          <a:latin typeface="Aptos Narrow" panose="020B0004020202020204" pitchFamily="34" charset="0"/>
                        </a:rPr>
                        <a:t>1 Machine</a:t>
                      </a:r>
                    </a:p>
                    <a:p>
                      <a:pPr algn="r" rtl="0" fontAlgn="t"/>
                      <a:r>
                        <a:rPr lang="en-US" sz="1000" b="1" i="0" u="none" strike="noStrike" dirty="0">
                          <a:solidFill>
                            <a:schemeClr val="bg1"/>
                          </a:solidFill>
                          <a:effectLst/>
                          <a:latin typeface="Aptos Narrow" panose="020B0004020202020204" pitchFamily="34" charset="0"/>
                        </a:rPr>
                        <a:t>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kern="1200" dirty="0">
                          <a:solidFill>
                            <a:schemeClr val="bg1"/>
                          </a:solidFill>
                          <a:effectLst/>
                          <a:latin typeface="Aptos Narrow" panose="020B0004020202020204" pitchFamily="34" charset="0"/>
                          <a:ea typeface="+mn-ea"/>
                          <a:cs typeface="+mn-cs"/>
                        </a:rPr>
                        <a:t>$205,000</a:t>
                      </a:r>
                    </a:p>
                  </a:txBody>
                  <a:tcPr anchor="ctr">
                    <a:solidFill>
                      <a:srgbClr val="394555"/>
                    </a:solidFill>
                  </a:tcPr>
                </a:tc>
                <a:extLst>
                  <a:ext uri="{0D108BD9-81ED-4DB2-BD59-A6C34878D82A}">
                    <a16:rowId xmlns:a16="http://schemas.microsoft.com/office/drawing/2014/main" val="1273573189"/>
                  </a:ext>
                </a:extLst>
              </a:tr>
              <a:tr h="1194962">
                <a:tc vMerge="1">
                  <a:txBody>
                    <a:bodyPr/>
                    <a:lstStyle/>
                    <a:p>
                      <a:endParaRPr/>
                    </a:p>
                  </a:txBody>
                  <a:tcPr marL="45720" marR="45720" anchor="ctr"/>
                </a:tc>
                <a:tc vMerge="1">
                  <a:txBody>
                    <a:bodyPr/>
                    <a:lstStyle/>
                    <a:p>
                      <a:endParaRPr lang="en-US"/>
                    </a:p>
                  </a:txBody>
                  <a:tcPr/>
                </a:tc>
                <a:tc gridSpan="2">
                  <a:txBody>
                    <a:bodyPr/>
                    <a:lstStyle/>
                    <a:p>
                      <a:endParaRPr lang="en-US" dirty="0"/>
                    </a:p>
                  </a:txBody>
                  <a:tcPr anchor="ctr">
                    <a:solidFill>
                      <a:srgbClr val="FFF7DF"/>
                    </a:solidFill>
                  </a:tcPr>
                </a:tc>
                <a:tc hMerge="1">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1194962">
                <a:tc vMerge="1">
                  <a:txBody>
                    <a:bodyPr/>
                    <a:lstStyle/>
                    <a:p>
                      <a:pPr algn="ctr" rtl="0" fontAlgn="ctr"/>
                      <a:endParaRPr lang="en-US" sz="1000" b="1" i="0" u="none" strike="noStrike" dirty="0">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a:txBody>
                    <a:bodyPr/>
                    <a:lstStyle/>
                    <a:p>
                      <a:r>
                        <a:rPr lang="en-US" sz="1000" b="1" dirty="0"/>
                        <a:t>Project Assumptions</a:t>
                      </a:r>
                    </a:p>
                    <a:p>
                      <a:pPr marL="228600" indent="-228600">
                        <a:buFont typeface="Wingdings" panose="05000000000000000000" pitchFamily="2" charset="2"/>
                        <a:buChar char="§"/>
                      </a:pPr>
                      <a:r>
                        <a:rPr lang="en-US" sz="1000" dirty="0"/>
                        <a:t>Pricing assumes the use of representative 3D assets and available reference materials to support the agreed-upon instructional objectives. If significant custom modeling or recreation of internal machine components is required following asset evaluation, ForgeFX will work with IHE to define the additional scope, schedule, and associated costs prior to implementation.</a:t>
                      </a:r>
                    </a:p>
                    <a:p>
                      <a:pPr marL="228600" indent="-228600">
                        <a:buFont typeface="Wingdings" panose="05000000000000000000" pitchFamily="2" charset="2"/>
                        <a:buChar char="§"/>
                      </a:pPr>
                      <a:r>
                        <a:rPr lang="en-US" sz="1000" dirty="0"/>
                        <a:t>Hotspot locations and instructional content will be jointly defined by ForgeFX and IHE during the design process.</a:t>
                      </a:r>
                    </a:p>
                    <a:p>
                      <a:pPr marL="228600" indent="-228600">
                        <a:buFont typeface="Wingdings" panose="05000000000000000000" pitchFamily="2" charset="2"/>
                        <a:buChar char="§"/>
                      </a:pPr>
                      <a:r>
                        <a:rPr lang="en-US" sz="1000" dirty="0"/>
                        <a:t>Significant custom modeling, recreation of internal machine components, or enhancement of source assets beyond reasonable optimization is outside the scope of the Phase 1 Pilot and may require a scope adjustment.</a:t>
                      </a:r>
                    </a:p>
                    <a:p>
                      <a:pPr marL="228600" indent="-228600">
                        <a:buFont typeface="Wingdings" panose="05000000000000000000" pitchFamily="2" charset="2"/>
                        <a:buChar char="§"/>
                      </a:pPr>
                      <a:r>
                        <a:rPr lang="en-US" sz="1000" dirty="0"/>
                        <a:t>The pilot is intended to validate the instructional approach, representative equipment assets, and reusable platform architecture prior to expansion into additional equipment categories or immersive assessment modules.</a:t>
                      </a:r>
                    </a:p>
                  </a:txBody>
                  <a:tcPr anchor="ctr">
                    <a:solidFill>
                      <a:schemeClr val="accent4">
                        <a:lumMod val="20000"/>
                        <a:lumOff val="80000"/>
                      </a:schemeClr>
                    </a:solidFill>
                  </a:tcPr>
                </a:tc>
                <a:tc gridSpan="2">
                  <a:txBody>
                    <a:bodyPr/>
                    <a:lstStyle/>
                    <a:p>
                      <a:endParaRPr lang="en-US" dirty="0"/>
                    </a:p>
                  </a:txBody>
                  <a:tcPr anchor="ctr">
                    <a:solidFill>
                      <a:srgbClr val="FFF7DF"/>
                    </a:solidFill>
                  </a:tcPr>
                </a:tc>
                <a:tc hMerge="1">
                  <a:txBody>
                    <a:bodyPr/>
                    <a:lstStyle/>
                    <a:p>
                      <a:endParaRPr lang="en-US"/>
                    </a:p>
                  </a:txBody>
                  <a:tcPr/>
                </a:tc>
                <a:extLst>
                  <a:ext uri="{0D108BD9-81ED-4DB2-BD59-A6C34878D82A}">
                    <a16:rowId xmlns:a16="http://schemas.microsoft.com/office/drawing/2014/main" val="4247281824"/>
                  </a:ext>
                </a:extLst>
              </a:tr>
            </a:tbl>
          </a:graphicData>
        </a:graphic>
      </p:graphicFrame>
      <p:sp>
        <p:nvSpPr>
          <p:cNvPr id="2" name="Title black">
            <a:extLst>
              <a:ext uri="{FF2B5EF4-FFF2-40B4-BE49-F238E27FC236}">
                <a16:creationId xmlns:a16="http://schemas.microsoft.com/office/drawing/2014/main" id="{57792B95-8A8E-9661-A1C8-CFD93086C2C2}"/>
              </a:ext>
            </a:extLst>
          </p:cNvPr>
          <p:cNvSpPr txBox="1"/>
          <p:nvPr/>
        </p:nvSpPr>
        <p:spPr>
          <a:xfrm>
            <a:off x="192881" y="341998"/>
            <a:ext cx="6283582"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tx1">
                    <a:lumMod val="75000"/>
                    <a:lumOff val="25000"/>
                  </a:schemeClr>
                </a:solidFill>
                <a:latin typeface="Lato Black" panose="020F0A02020204030203" pitchFamily="34" charset="0"/>
                <a:cs typeface="Lato Black" panose="020F0A02020204030203" pitchFamily="34" charset="0"/>
              </a:rPr>
              <a:t>PHASE 1 </a:t>
            </a:r>
            <a:r>
              <a:rPr lang="en-US" sz="28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SCOPE &amp; PRICING</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464AE6A1-CFCB-7653-E9E7-6AA834F94020}"/>
              </a:ext>
            </a:extLst>
          </p:cNvPr>
          <p:cNvSpPr txBox="1"/>
          <p:nvPr/>
        </p:nvSpPr>
        <p:spPr>
          <a:xfrm>
            <a:off x="192881" y="849829"/>
            <a:ext cx="6767417" cy="830997"/>
          </a:xfrm>
          <a:prstGeom prst="rect">
            <a:avLst/>
          </a:prstGeom>
          <a:noFill/>
        </p:spPr>
        <p:txBody>
          <a:bodyPr wrap="square">
            <a:spAutoFit/>
          </a:bodyPr>
          <a:lstStyle/>
          <a:p>
            <a:pPr lvl="0">
              <a:defRPr/>
            </a:pPr>
            <a:r>
              <a:rPr lang="en-US" sz="1200" dirty="0"/>
              <a:t>ForgeFX recommends implementing the IHE Immersive Learning Platform using a phased development approach. This strategy enables IHE to establish a reusable technology foundation through machine orientation modules while providing a clear path for future expansion into immersive assessments and additional curriculum enhancements.</a:t>
            </a:r>
            <a:endPar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10028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53933-E0C1-15F0-2487-230A3EDCEBC9}"/>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8FFA1DBE-E801-2995-D3C8-A13E9B7841F6}"/>
              </a:ext>
            </a:extLst>
          </p:cNvPr>
          <p:cNvGraphicFramePr>
            <a:graphicFrameLocks noGrp="1"/>
          </p:cNvGraphicFramePr>
          <p:nvPr>
            <p:extLst>
              <p:ext uri="{D42A27DB-BD31-4B8C-83A1-F6EECF244321}">
                <p14:modId xmlns:p14="http://schemas.microsoft.com/office/powerpoint/2010/main" val="2360789367"/>
              </p:ext>
            </p:extLst>
          </p:nvPr>
        </p:nvGraphicFramePr>
        <p:xfrm>
          <a:off x="287209" y="1865492"/>
          <a:ext cx="6283581" cy="6302225"/>
        </p:xfrm>
        <a:graphic>
          <a:graphicData uri="http://schemas.openxmlformats.org/drawingml/2006/table">
            <a:tbl>
              <a:tblPr>
                <a:tableStyleId>{5C22544A-7EE6-4342-B048-85BDC9FD1C3A}</a:tableStyleId>
              </a:tblPr>
              <a:tblGrid>
                <a:gridCol w="796461">
                  <a:extLst>
                    <a:ext uri="{9D8B030D-6E8A-4147-A177-3AD203B41FA5}">
                      <a16:colId xmlns:a16="http://schemas.microsoft.com/office/drawing/2014/main" val="1280262148"/>
                    </a:ext>
                  </a:extLst>
                </a:gridCol>
                <a:gridCol w="3976010">
                  <a:extLst>
                    <a:ext uri="{9D8B030D-6E8A-4147-A177-3AD203B41FA5}">
                      <a16:colId xmlns:a16="http://schemas.microsoft.com/office/drawing/2014/main" val="1190590461"/>
                    </a:ext>
                  </a:extLst>
                </a:gridCol>
                <a:gridCol w="760226">
                  <a:extLst>
                    <a:ext uri="{9D8B030D-6E8A-4147-A177-3AD203B41FA5}">
                      <a16:colId xmlns:a16="http://schemas.microsoft.com/office/drawing/2014/main" val="1905549307"/>
                    </a:ext>
                  </a:extLst>
                </a:gridCol>
                <a:gridCol w="750884">
                  <a:extLst>
                    <a:ext uri="{9D8B030D-6E8A-4147-A177-3AD203B41FA5}">
                      <a16:colId xmlns:a16="http://schemas.microsoft.com/office/drawing/2014/main" val="413547289"/>
                    </a:ext>
                  </a:extLst>
                </a:gridCol>
              </a:tblGrid>
              <a:tr h="328145">
                <a:tc gridSpan="4">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hMerge="1">
                  <a:txBody>
                    <a:bodyPr/>
                    <a:lstStyle/>
                    <a:p>
                      <a:endParaRPr lang="en-US"/>
                    </a:p>
                  </a:txBody>
                  <a:tcPr/>
                </a:tc>
                <a:tc hMerge="1">
                  <a:txBody>
                    <a:bodyPr/>
                    <a:lstStyle/>
                    <a:p>
                      <a:endParaRPr lang="en-US"/>
                    </a:p>
                  </a:txBody>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429918">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Phase 1: Equipment Orientation</a:t>
                      </a:r>
                    </a:p>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Expansion</a:t>
                      </a:r>
                    </a:p>
                    <a:p>
                      <a:pPr algn="ctr" rtl="0" fontAlgn="ctr"/>
                      <a:endParaRPr lang="en-US" sz="1000" b="1" i="0" u="none" strike="noStrike" dirty="0">
                        <a:solidFill>
                          <a:srgbClr val="394555"/>
                        </a:solidFill>
                        <a:effectLst/>
                        <a:latin typeface="Aptos Narrow" panose="020B0004020202020204" pitchFamily="34" charset="0"/>
                      </a:endParaRPr>
                    </a:p>
                  </a:txBody>
                  <a:tcPr marL="45720" marR="45720">
                    <a:solidFill>
                      <a:schemeClr val="accent4">
                        <a:lumMod val="20000"/>
                        <a:lumOff val="80000"/>
                      </a:schemeClr>
                    </a:solidFill>
                  </a:tcPr>
                </a:tc>
                <a:tc rowSpan="3">
                  <a:txBody>
                    <a:bodyPr/>
                    <a:lstStyle/>
                    <a:p>
                      <a:pPr marL="171450" indent="-171450">
                        <a:buFont typeface="Wingdings" panose="05000000000000000000" pitchFamily="2" charset="2"/>
                        <a:buChar char="§"/>
                      </a:pPr>
                      <a:r>
                        <a:rPr lang="en-US" sz="1000" dirty="0"/>
                        <a:t>Five (5) additional immersive machine orientation modules for:</a:t>
                      </a:r>
                    </a:p>
                    <a:p>
                      <a:pPr marL="514350" lvl="1" indent="-171450">
                        <a:buFont typeface="Arial" panose="020B0604020202020204" pitchFamily="34" charset="0"/>
                        <a:buChar char="•"/>
                      </a:pPr>
                      <a:r>
                        <a:rPr lang="en-US" sz="1000" dirty="0"/>
                        <a:t>Excavator</a:t>
                      </a:r>
                    </a:p>
                    <a:p>
                      <a:pPr marL="514350" lvl="1" indent="-171450">
                        <a:buFont typeface="Arial" panose="020B0604020202020204" pitchFamily="34" charset="0"/>
                        <a:buChar char="•"/>
                      </a:pPr>
                      <a:r>
                        <a:rPr lang="en-US" sz="1000" dirty="0"/>
                        <a:t>Wheel Loader</a:t>
                      </a:r>
                    </a:p>
                    <a:p>
                      <a:pPr marL="514350" lvl="1" indent="-171450">
                        <a:buFont typeface="Arial" panose="020B0604020202020204" pitchFamily="34" charset="0"/>
                        <a:buChar char="•"/>
                      </a:pPr>
                      <a:r>
                        <a:rPr lang="en-US" sz="1000" dirty="0"/>
                        <a:t>Motor Grader</a:t>
                      </a:r>
                    </a:p>
                    <a:p>
                      <a:pPr marL="514350" lvl="1" indent="-171450">
                        <a:buFont typeface="Arial" panose="020B0604020202020204" pitchFamily="34" charset="0"/>
                        <a:buChar char="•"/>
                      </a:pPr>
                      <a:r>
                        <a:rPr lang="en-US" sz="1000" dirty="0"/>
                        <a:t>Rubber Tire Backhoe</a:t>
                      </a:r>
                    </a:p>
                    <a:p>
                      <a:pPr marL="514350" lvl="1" indent="-171450">
                        <a:buFont typeface="Arial" panose="020B0604020202020204" pitchFamily="34" charset="0"/>
                        <a:buChar char="•"/>
                      </a:pPr>
                      <a:r>
                        <a:rPr lang="en-US" sz="1000" dirty="0"/>
                        <a:t>Articulated Rock Truck</a:t>
                      </a:r>
                    </a:p>
                    <a:p>
                      <a:pPr marL="171450" indent="-171450">
                        <a:buFont typeface="Wingdings" panose="05000000000000000000" pitchFamily="2" charset="2"/>
                        <a:buChar char="§"/>
                      </a:pPr>
                      <a:r>
                        <a:rPr lang="en-US" sz="1000" dirty="0"/>
                        <a:t>Acquisition, optimization, and integration of representative 3D equipment models for each machine.</a:t>
                      </a:r>
                    </a:p>
                    <a:p>
                      <a:pPr marL="171450" indent="-171450">
                        <a:buFont typeface="Wingdings" panose="05000000000000000000" pitchFamily="2" charset="2"/>
                        <a:buChar char="§"/>
                      </a:pPr>
                      <a:r>
                        <a:rPr lang="en-US" sz="1000" dirty="0"/>
                        <a:t>Guided virtual walkaround experiences allowing students to explore each machine from multiple viewpoints.</a:t>
                      </a:r>
                    </a:p>
                    <a:p>
                      <a:pPr marL="171450" indent="-171450">
                        <a:buFont typeface="Wingdings" panose="05000000000000000000" pitchFamily="2" charset="2"/>
                        <a:buChar char="§"/>
                      </a:pPr>
                      <a:r>
                        <a:rPr lang="en-US" sz="1000" dirty="0"/>
                        <a:t>Up to thirty (30) interactive hotspots per machine highlighting selected components and instructional points, with final placement determined collaboratively based on agreed-upon learning objectives and available source assets.</a:t>
                      </a:r>
                    </a:p>
                    <a:p>
                      <a:pPr marL="171450" indent="-171450">
                        <a:buFont typeface="Wingdings" panose="05000000000000000000" pitchFamily="2" charset="2"/>
                        <a:buChar char="§"/>
                      </a:pPr>
                      <a:r>
                        <a:rPr lang="en-US" sz="1000" dirty="0"/>
                        <a:t>Contextual educational content integrated into hotspot interactions, including text, images, and supporting instructional media where appropriate.</a:t>
                      </a:r>
                    </a:p>
                    <a:p>
                      <a:pPr marL="171450" indent="-171450">
                        <a:buFont typeface="Wingdings" panose="05000000000000000000" pitchFamily="2" charset="2"/>
                        <a:buChar char="§"/>
                      </a:pPr>
                      <a:r>
                        <a:rPr lang="en-US" sz="1000" dirty="0"/>
                        <a:t>Consistent user interface and navigation utilizing the platform architecture established during the Phase 1 Pilot.</a:t>
                      </a:r>
                    </a:p>
                    <a:p>
                      <a:pPr marL="171450" indent="-171450">
                        <a:buFont typeface="Wingdings" panose="05000000000000000000" pitchFamily="2" charset="2"/>
                        <a:buChar char="§"/>
                      </a:pPr>
                      <a:r>
                        <a:rPr lang="en-US" sz="1000" dirty="0"/>
                        <a:t>Performance optimization and quality assurance testing for each orientation module.</a:t>
                      </a:r>
                    </a:p>
                    <a:p>
                      <a:pPr marL="171450" indent="-171450">
                        <a:buFont typeface="Wingdings" panose="05000000000000000000" pitchFamily="2" charset="2"/>
                        <a:buChar char="§"/>
                      </a:pPr>
                      <a:r>
                        <a:rPr lang="en-US" sz="1000" dirty="0"/>
                        <a:t>Integration of all machine orientation modules into a unified Meta Quest application.</a:t>
                      </a:r>
                    </a:p>
                    <a:p>
                      <a:pPr marL="171450" indent="-171450">
                        <a:buFont typeface="Wingdings" panose="05000000000000000000" pitchFamily="2" charset="2"/>
                        <a:buChar char="§"/>
                      </a:pPr>
                      <a:r>
                        <a:rPr lang="en-US" sz="1000" dirty="0"/>
                        <a:t>Updated user documentation reflecting the expanded equipment library.</a:t>
                      </a:r>
                      <a:endParaRPr lang="en-US" sz="1000" b="0" u="none" strike="noStrike" kern="1200" dirty="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dirty="0">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6 months</a:t>
                      </a:r>
                    </a:p>
                  </a:txBody>
                  <a:tcPr anchor="ctr">
                    <a:solidFill>
                      <a:srgbClr val="394555"/>
                    </a:solidFill>
                  </a:tcPr>
                </a:tc>
                <a:extLst>
                  <a:ext uri="{0D108BD9-81ED-4DB2-BD59-A6C34878D82A}">
                    <a16:rowId xmlns:a16="http://schemas.microsoft.com/office/drawing/2014/main" val="2401021867"/>
                  </a:ext>
                </a:extLst>
              </a:tr>
              <a:tr h="401977">
                <a:tc vMerge="1">
                  <a:txBody>
                    <a:bodyPr/>
                    <a:lstStyle/>
                    <a:p>
                      <a:pPr algn="ctr" rtl="0" fontAlgn="ctr"/>
                      <a:endParaRPr lang="en-US" sz="1000" b="1" i="0" u="none" strike="noStrike">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marL="228600" indent="-228600" algn="l" rtl="0" fontAlgn="t">
                        <a:buFont typeface="Arial" panose="020B0604020202020204" pitchFamily="34" charset="0"/>
                        <a:buChar char="•"/>
                      </a:pPr>
                      <a:endParaRPr lang="en-US" sz="1000" b="0" u="none" strike="noStrike" kern="120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dirty="0">
                          <a:solidFill>
                            <a:schemeClr val="bg1"/>
                          </a:solidFill>
                          <a:effectLst/>
                          <a:latin typeface="Aptos Narrow" panose="020B0004020202020204" pitchFamily="34" charset="0"/>
                        </a:rPr>
                        <a:t>5 Machine 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kern="1200" dirty="0">
                          <a:solidFill>
                            <a:schemeClr val="bg1"/>
                          </a:solidFill>
                          <a:effectLst/>
                          <a:latin typeface="Aptos Narrow" panose="020B0004020202020204" pitchFamily="34" charset="0"/>
                          <a:ea typeface="+mn-ea"/>
                          <a:cs typeface="+mn-cs"/>
                        </a:rPr>
                        <a:t>~$650,000</a:t>
                      </a:r>
                    </a:p>
                  </a:txBody>
                  <a:tcPr anchor="ctr">
                    <a:solidFill>
                      <a:srgbClr val="394555"/>
                    </a:solidFill>
                  </a:tcPr>
                </a:tc>
                <a:extLst>
                  <a:ext uri="{0D108BD9-81ED-4DB2-BD59-A6C34878D82A}">
                    <a16:rowId xmlns:a16="http://schemas.microsoft.com/office/drawing/2014/main" val="1273573189"/>
                  </a:ext>
                </a:extLst>
              </a:tr>
              <a:tr h="1194962">
                <a:tc vMerge="1">
                  <a:txBody>
                    <a:bodyPr/>
                    <a:lstStyle/>
                    <a:p>
                      <a:endParaRPr/>
                    </a:p>
                  </a:txBody>
                  <a:tcPr marL="45720" marR="45720" anchor="ctr"/>
                </a:tc>
                <a:tc vMerge="1">
                  <a:txBody>
                    <a:bodyPr/>
                    <a:lstStyle/>
                    <a:p>
                      <a:endParaRPr lang="en-US"/>
                    </a:p>
                  </a:txBody>
                  <a:tcPr/>
                </a:tc>
                <a:tc gridSpan="2">
                  <a:txBody>
                    <a:bodyPr/>
                    <a:lstStyle/>
                    <a:p>
                      <a:endParaRPr lang="en-US" dirty="0"/>
                    </a:p>
                  </a:txBody>
                  <a:tcPr anchor="ctr">
                    <a:solidFill>
                      <a:srgbClr val="FFF7DF"/>
                    </a:solidFill>
                  </a:tcPr>
                </a:tc>
                <a:tc hMerge="1">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1194962">
                <a:tc vMerge="1">
                  <a:txBody>
                    <a:bodyPr/>
                    <a:lstStyle/>
                    <a:p>
                      <a:pPr algn="ctr" rtl="0" fontAlgn="ctr"/>
                      <a:endParaRPr lang="en-US" sz="1000" b="1" i="0" u="none" strike="noStrike" dirty="0">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a:txBody>
                    <a:bodyPr/>
                    <a:lstStyle/>
                    <a:p>
                      <a:r>
                        <a:rPr lang="en-US" sz="1000" b="1" dirty="0"/>
                        <a:t>Project Assumptions</a:t>
                      </a:r>
                    </a:p>
                    <a:p>
                      <a:pPr marL="228600" indent="-228600">
                        <a:buFont typeface="Wingdings" panose="05000000000000000000" pitchFamily="2" charset="2"/>
                        <a:buChar char="§"/>
                      </a:pPr>
                      <a:r>
                        <a:rPr lang="en-US" sz="1000" dirty="0"/>
                        <a:t>The reusable platform architecture and core functionality developed during the Phase 1 Pilot will be leveraged across all additional machine orientation modules.</a:t>
                      </a:r>
                    </a:p>
                    <a:p>
                      <a:pPr marL="228600" indent="-228600">
                        <a:buFont typeface="Wingdings" panose="05000000000000000000" pitchFamily="2" charset="2"/>
                        <a:buChar char="§"/>
                      </a:pPr>
                      <a:r>
                        <a:rPr lang="en-US" sz="1000" dirty="0"/>
                        <a:t>Pricing assumes commercially available representative 3D assets are available for each equipment category and require only reasonable optimization and enhancement.</a:t>
                      </a:r>
                    </a:p>
                    <a:p>
                      <a:pPr marL="228600" indent="-228600">
                        <a:buFont typeface="Wingdings" panose="05000000000000000000" pitchFamily="2" charset="2"/>
                        <a:buChar char="§"/>
                      </a:pPr>
                      <a:r>
                        <a:rPr lang="en-US" sz="1000" dirty="0"/>
                        <a:t>Up to thirty (30) interactive hotspots are included per machine orientation module.</a:t>
                      </a:r>
                    </a:p>
                    <a:p>
                      <a:pPr marL="228600" indent="-228600">
                        <a:buFont typeface="Wingdings" panose="05000000000000000000" pitchFamily="2" charset="2"/>
                        <a:buChar char="§"/>
                      </a:pPr>
                      <a:r>
                        <a:rPr lang="en-US" sz="1000" dirty="0"/>
                        <a:t>Significant custom modeling, recreation of internal machine components, or extensive modification of source assets beyond reasonable optimization is outside the scope of this phase and may require a scope adjustment.</a:t>
                      </a:r>
                    </a:p>
                  </a:txBody>
                  <a:tcPr anchor="ctr">
                    <a:solidFill>
                      <a:schemeClr val="accent4">
                        <a:lumMod val="20000"/>
                        <a:lumOff val="80000"/>
                      </a:schemeClr>
                    </a:solidFill>
                  </a:tcPr>
                </a:tc>
                <a:tc gridSpan="2">
                  <a:txBody>
                    <a:bodyPr/>
                    <a:lstStyle/>
                    <a:p>
                      <a:endParaRPr lang="en-US" dirty="0"/>
                    </a:p>
                  </a:txBody>
                  <a:tcPr anchor="ctr">
                    <a:solidFill>
                      <a:srgbClr val="FFF7DF"/>
                    </a:solidFill>
                  </a:tcPr>
                </a:tc>
                <a:tc hMerge="1">
                  <a:txBody>
                    <a:bodyPr/>
                    <a:lstStyle/>
                    <a:p>
                      <a:endParaRPr lang="en-US"/>
                    </a:p>
                  </a:txBody>
                  <a:tcPr/>
                </a:tc>
                <a:extLst>
                  <a:ext uri="{0D108BD9-81ED-4DB2-BD59-A6C34878D82A}">
                    <a16:rowId xmlns:a16="http://schemas.microsoft.com/office/drawing/2014/main" val="4247281824"/>
                  </a:ext>
                </a:extLst>
              </a:tr>
            </a:tbl>
          </a:graphicData>
        </a:graphic>
      </p:graphicFrame>
      <p:sp>
        <p:nvSpPr>
          <p:cNvPr id="2" name="Title black">
            <a:extLst>
              <a:ext uri="{FF2B5EF4-FFF2-40B4-BE49-F238E27FC236}">
                <a16:creationId xmlns:a16="http://schemas.microsoft.com/office/drawing/2014/main" id="{2A8AC738-7A78-96F3-421B-199ADAA69C6B}"/>
              </a:ext>
            </a:extLst>
          </p:cNvPr>
          <p:cNvSpPr txBox="1"/>
          <p:nvPr/>
        </p:nvSpPr>
        <p:spPr>
          <a:xfrm>
            <a:off x="192881" y="341998"/>
            <a:ext cx="6283582" cy="101566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tx1">
                    <a:lumMod val="75000"/>
                    <a:lumOff val="25000"/>
                  </a:schemeClr>
                </a:solidFill>
                <a:latin typeface="Lato Black" panose="020F0A02020204030203" pitchFamily="34" charset="0"/>
                <a:cs typeface="Lato Black" panose="020F0A02020204030203" pitchFamily="34" charset="0"/>
              </a:rPr>
              <a:t>PHASE 1 </a:t>
            </a:r>
            <a:r>
              <a:rPr lang="en-US" sz="28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SCOPE &amp; ROM PRICING</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a:p>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5818FD57-68F9-7F8C-5DDB-96EDEC5D4732}"/>
              </a:ext>
            </a:extLst>
          </p:cNvPr>
          <p:cNvSpPr txBox="1"/>
          <p:nvPr/>
        </p:nvSpPr>
        <p:spPr>
          <a:xfrm>
            <a:off x="192882" y="849829"/>
            <a:ext cx="6472238" cy="1015663"/>
          </a:xfrm>
          <a:prstGeom prst="rect">
            <a:avLst/>
          </a:prstGeom>
          <a:noFill/>
        </p:spPr>
        <p:txBody>
          <a:bodyPr wrap="square">
            <a:spAutoFit/>
          </a:bodyPr>
          <a:lstStyle/>
          <a:p>
            <a:pPr lvl="0">
              <a:defRPr/>
            </a:pPr>
            <a:r>
              <a:rPr lang="en-US" sz="1200" dirty="0"/>
              <a:t>Following successful completion and acceptance of the Phase 1 Pilot, ForgeFX will expand the established platform by developing immersive machine orientation modules for IHE's remaining core equipment categories. Leveraging the reusable framework, user interface, and interaction systems established during the pilot, these modules will provide a consistent learning experience while reducing overall development effort.</a:t>
            </a:r>
            <a:endPar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78489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0894B-2908-45F7-FFA1-D1F761E77CB9}"/>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2B76EE8B-96FA-F7DE-BEFA-FA3C59DBC991}"/>
              </a:ext>
            </a:extLst>
          </p:cNvPr>
          <p:cNvGraphicFramePr>
            <a:graphicFrameLocks noGrp="1"/>
          </p:cNvGraphicFramePr>
          <p:nvPr>
            <p:extLst>
              <p:ext uri="{D42A27DB-BD31-4B8C-83A1-F6EECF244321}">
                <p14:modId xmlns:p14="http://schemas.microsoft.com/office/powerpoint/2010/main" val="2006252475"/>
              </p:ext>
            </p:extLst>
          </p:nvPr>
        </p:nvGraphicFramePr>
        <p:xfrm>
          <a:off x="287209" y="2109332"/>
          <a:ext cx="6283581" cy="6911825"/>
        </p:xfrm>
        <a:graphic>
          <a:graphicData uri="http://schemas.openxmlformats.org/drawingml/2006/table">
            <a:tbl>
              <a:tblPr>
                <a:tableStyleId>{5C22544A-7EE6-4342-B048-85BDC9FD1C3A}</a:tableStyleId>
              </a:tblPr>
              <a:tblGrid>
                <a:gridCol w="796461">
                  <a:extLst>
                    <a:ext uri="{9D8B030D-6E8A-4147-A177-3AD203B41FA5}">
                      <a16:colId xmlns:a16="http://schemas.microsoft.com/office/drawing/2014/main" val="1280262148"/>
                    </a:ext>
                  </a:extLst>
                </a:gridCol>
                <a:gridCol w="3976010">
                  <a:extLst>
                    <a:ext uri="{9D8B030D-6E8A-4147-A177-3AD203B41FA5}">
                      <a16:colId xmlns:a16="http://schemas.microsoft.com/office/drawing/2014/main" val="1190590461"/>
                    </a:ext>
                  </a:extLst>
                </a:gridCol>
                <a:gridCol w="760226">
                  <a:extLst>
                    <a:ext uri="{9D8B030D-6E8A-4147-A177-3AD203B41FA5}">
                      <a16:colId xmlns:a16="http://schemas.microsoft.com/office/drawing/2014/main" val="1905549307"/>
                    </a:ext>
                  </a:extLst>
                </a:gridCol>
                <a:gridCol w="750884">
                  <a:extLst>
                    <a:ext uri="{9D8B030D-6E8A-4147-A177-3AD203B41FA5}">
                      <a16:colId xmlns:a16="http://schemas.microsoft.com/office/drawing/2014/main" val="413547289"/>
                    </a:ext>
                  </a:extLst>
                </a:gridCol>
              </a:tblGrid>
              <a:tr h="328145">
                <a:tc gridSpan="4">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hMerge="1">
                  <a:txBody>
                    <a:bodyPr/>
                    <a:lstStyle/>
                    <a:p>
                      <a:endParaRPr lang="en-US"/>
                    </a:p>
                  </a:txBody>
                  <a:tcPr/>
                </a:tc>
                <a:tc hMerge="1">
                  <a:txBody>
                    <a:bodyPr/>
                    <a:lstStyle/>
                    <a:p>
                      <a:endParaRPr lang="en-US"/>
                    </a:p>
                  </a:txBody>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429918">
                <a:tc row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Phase 2:</a:t>
                      </a:r>
                    </a:p>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dirty="0">
                          <a:solidFill>
                            <a:srgbClr val="394555"/>
                          </a:solidFill>
                          <a:effectLst/>
                          <a:latin typeface="Aptos Narrow" panose="020B0004020202020204" pitchFamily="34" charset="0"/>
                        </a:rPr>
                        <a:t>Immersive Assessments</a:t>
                      </a:r>
                    </a:p>
                    <a:p>
                      <a:pPr algn="ctr" rtl="0" fontAlgn="ctr"/>
                      <a:endParaRPr lang="en-US" sz="1000" b="1" i="0" u="none" strike="noStrike" dirty="0">
                        <a:solidFill>
                          <a:srgbClr val="394555"/>
                        </a:solidFill>
                        <a:effectLst/>
                        <a:latin typeface="Aptos Narrow" panose="020B0004020202020204" pitchFamily="34" charset="0"/>
                      </a:endParaRPr>
                    </a:p>
                  </a:txBody>
                  <a:tcPr marL="45720" marR="45720">
                    <a:solidFill>
                      <a:schemeClr val="accent4">
                        <a:lumMod val="20000"/>
                        <a:lumOff val="80000"/>
                      </a:schemeClr>
                    </a:solidFill>
                  </a:tcPr>
                </a:tc>
                <a:tc rowSpan="3">
                  <a:txBody>
                    <a:bodyPr/>
                    <a:lstStyle/>
                    <a:p>
                      <a:pPr marL="171450" indent="-171450">
                        <a:buFont typeface="Wingdings" panose="05000000000000000000" pitchFamily="2" charset="2"/>
                        <a:buChar char="§"/>
                      </a:pPr>
                      <a:r>
                        <a:rPr lang="en-US" sz="1000" dirty="0"/>
                        <a:t>Immersive assessment modules for all six (6) core equipment categories:</a:t>
                      </a:r>
                    </a:p>
                    <a:p>
                      <a:pPr marL="514350" lvl="1" indent="-171450">
                        <a:buFont typeface="Courier New" panose="02070309020205020404" pitchFamily="49" charset="0"/>
                        <a:buChar char="o"/>
                      </a:pPr>
                      <a:r>
                        <a:rPr lang="en-US" sz="1000" dirty="0"/>
                        <a:t>Excavator</a:t>
                      </a:r>
                    </a:p>
                    <a:p>
                      <a:pPr marL="514350" lvl="1" indent="-171450">
                        <a:buFont typeface="Courier New" panose="02070309020205020404" pitchFamily="49" charset="0"/>
                        <a:buChar char="o"/>
                      </a:pPr>
                      <a:r>
                        <a:rPr lang="en-US" sz="1000" dirty="0"/>
                        <a:t>Dozer</a:t>
                      </a:r>
                    </a:p>
                    <a:p>
                      <a:pPr marL="514350" lvl="1" indent="-171450">
                        <a:buFont typeface="Courier New" panose="02070309020205020404" pitchFamily="49" charset="0"/>
                        <a:buChar char="o"/>
                      </a:pPr>
                      <a:r>
                        <a:rPr lang="en-US" sz="1000" dirty="0"/>
                        <a:t>Wheel Loader</a:t>
                      </a:r>
                    </a:p>
                    <a:p>
                      <a:pPr marL="514350" lvl="1" indent="-171450">
                        <a:buFont typeface="Courier New" panose="02070309020205020404" pitchFamily="49" charset="0"/>
                        <a:buChar char="o"/>
                      </a:pPr>
                      <a:r>
                        <a:rPr lang="en-US" sz="1000" dirty="0"/>
                        <a:t>Motor Grader</a:t>
                      </a:r>
                    </a:p>
                    <a:p>
                      <a:pPr marL="514350" lvl="1" indent="-171450">
                        <a:buFont typeface="Courier New" panose="02070309020205020404" pitchFamily="49" charset="0"/>
                        <a:buChar char="o"/>
                      </a:pPr>
                      <a:r>
                        <a:rPr lang="en-US" sz="1000" dirty="0"/>
                        <a:t>Rubber Tire Backhoe</a:t>
                      </a:r>
                    </a:p>
                    <a:p>
                      <a:pPr marL="514350" lvl="1" indent="-171450">
                        <a:buFont typeface="Courier New" panose="02070309020205020404" pitchFamily="49" charset="0"/>
                        <a:buChar char="o"/>
                      </a:pPr>
                      <a:r>
                        <a:rPr lang="en-US" sz="1000" dirty="0"/>
                        <a:t>Articulated Rock Truck</a:t>
                      </a:r>
                    </a:p>
                    <a:p>
                      <a:pPr marL="171450" indent="-171450">
                        <a:buFont typeface="Wingdings" panose="05000000000000000000" pitchFamily="2" charset="2"/>
                        <a:buChar char="§"/>
                      </a:pPr>
                      <a:r>
                        <a:rPr lang="en-US" sz="1000" dirty="0"/>
                        <a:t>Reuse and extension of the machine orientation modules and interactive hotspots established during Phase 1.</a:t>
                      </a:r>
                    </a:p>
                    <a:p>
                      <a:pPr marL="171450" indent="-171450">
                        <a:buFont typeface="Wingdings" panose="05000000000000000000" pitchFamily="2" charset="2"/>
                        <a:buChar char="§"/>
                      </a:pPr>
                      <a:r>
                        <a:rPr lang="en-US" sz="1000" dirty="0"/>
                        <a:t>Up to approximately 280 interactive assessment activities distributed across all equipment categories and aligned with IHE's existing evaluation methodology.</a:t>
                      </a:r>
                    </a:p>
                    <a:p>
                      <a:pPr marL="171450" indent="-171450">
                        <a:buFont typeface="Wingdings" panose="05000000000000000000" pitchFamily="2" charset="2"/>
                        <a:buChar char="§"/>
                      </a:pPr>
                      <a:r>
                        <a:rPr lang="en-US" sz="1000" dirty="0"/>
                        <a:t>Basic scoring and assessment completion summaries presented to the learner upon completion.</a:t>
                      </a:r>
                    </a:p>
                    <a:p>
                      <a:pPr marL="171450" indent="-171450">
                        <a:buFont typeface="Wingdings" panose="05000000000000000000" pitchFamily="2" charset="2"/>
                        <a:buChar char="§"/>
                      </a:pPr>
                      <a:r>
                        <a:rPr lang="en-US" sz="1000" dirty="0"/>
                        <a:t>Integration of all assessment functionality into the existing Meta Quest application framework.</a:t>
                      </a:r>
                    </a:p>
                    <a:p>
                      <a:pPr marL="171450" indent="-171450">
                        <a:buFont typeface="Wingdings" panose="05000000000000000000" pitchFamily="2" charset="2"/>
                        <a:buChar char="§"/>
                      </a:pPr>
                      <a:r>
                        <a:rPr lang="en-US" sz="1000" dirty="0"/>
                        <a:t>Performance optimization, functional testing, and quality assurance for all assessment modules.</a:t>
                      </a:r>
                    </a:p>
                    <a:p>
                      <a:pPr marL="171450" indent="-171450">
                        <a:buFont typeface="Wingdings" panose="05000000000000000000" pitchFamily="2" charset="2"/>
                        <a:buChar char="§"/>
                      </a:pPr>
                      <a:r>
                        <a:rPr lang="en-US" sz="1000" dirty="0"/>
                        <a:t>Updated user documentation supporting the expanded assessment capabilities.</a:t>
                      </a:r>
                    </a:p>
                    <a:p>
                      <a:pPr marL="171450" indent="-171450">
                        <a:buFont typeface="Wingdings" panose="05000000000000000000" pitchFamily="2" charset="2"/>
                        <a:buChar char="§"/>
                      </a:pPr>
                      <a:r>
                        <a:rPr lang="en-US" sz="1000" dirty="0"/>
                        <a:t>Reusable assessment architecture designed to support future curriculum expansion and additional equipment categories.</a:t>
                      </a:r>
                      <a:endParaRPr lang="en-US" sz="1000" b="0" u="none" strike="noStrike" kern="1200" dirty="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dirty="0">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6 months</a:t>
                      </a:r>
                    </a:p>
                  </a:txBody>
                  <a:tcPr anchor="ctr">
                    <a:solidFill>
                      <a:srgbClr val="394555"/>
                    </a:solidFill>
                  </a:tcPr>
                </a:tc>
                <a:extLst>
                  <a:ext uri="{0D108BD9-81ED-4DB2-BD59-A6C34878D82A}">
                    <a16:rowId xmlns:a16="http://schemas.microsoft.com/office/drawing/2014/main" val="2401021867"/>
                  </a:ext>
                </a:extLst>
              </a:tr>
              <a:tr h="401977">
                <a:tc vMerge="1">
                  <a:txBody>
                    <a:bodyPr/>
                    <a:lstStyle/>
                    <a:p>
                      <a:pPr algn="ctr" rtl="0" fontAlgn="ctr"/>
                      <a:endParaRPr lang="en-US" sz="1000" b="1" i="0" u="none" strike="noStrike">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marL="228600" indent="-228600" algn="l" rtl="0" fontAlgn="t">
                        <a:buFont typeface="Arial" panose="020B0604020202020204" pitchFamily="34" charset="0"/>
                        <a:buChar char="•"/>
                      </a:pPr>
                      <a:endParaRPr lang="en-US" sz="1000" b="0" u="none" strike="noStrike" kern="1200">
                        <a:solidFill>
                          <a:srgbClr val="394555"/>
                        </a:solidFill>
                        <a:effectLst/>
                        <a:latin typeface="+mn-lt"/>
                        <a:ea typeface="+mn-ea"/>
                        <a:cs typeface="+mn-cs"/>
                      </a:endParaRPr>
                    </a:p>
                  </a:txBody>
                  <a:tcPr anchor="ctr">
                    <a:solidFill>
                      <a:schemeClr val="accent4">
                        <a:lumMod val="20000"/>
                        <a:lumOff val="80000"/>
                      </a:schemeClr>
                    </a:solidFill>
                  </a:tcPr>
                </a:tc>
                <a:tc>
                  <a:txBody>
                    <a:bodyPr/>
                    <a:lstStyle/>
                    <a:p>
                      <a:pPr marL="0" algn="ctr" defTabSz="685800" rtl="0" eaLnBrk="1" fontAlgn="t" latinLnBrk="0" hangingPunct="1"/>
                      <a:r>
                        <a:rPr lang="en-US" sz="1000" b="1" i="0" u="none" strike="noStrike" kern="1200" dirty="0">
                          <a:solidFill>
                            <a:schemeClr val="bg1"/>
                          </a:solidFill>
                          <a:effectLst/>
                          <a:latin typeface="Aptos Narrow" panose="020B0004020202020204" pitchFamily="34" charset="0"/>
                          <a:ea typeface="+mn-ea"/>
                          <a:cs typeface="+mn-cs"/>
                        </a:rPr>
                        <a:t>6 Machine 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kern="1200" dirty="0">
                          <a:solidFill>
                            <a:schemeClr val="bg1"/>
                          </a:solidFill>
                          <a:effectLst/>
                          <a:latin typeface="Aptos Narrow" panose="020B0004020202020204" pitchFamily="34" charset="0"/>
                          <a:ea typeface="+mn-ea"/>
                          <a:cs typeface="+mn-cs"/>
                        </a:rPr>
                        <a:t>~$840,000</a:t>
                      </a:r>
                    </a:p>
                  </a:txBody>
                  <a:tcPr anchor="ctr">
                    <a:solidFill>
                      <a:srgbClr val="394555"/>
                    </a:solidFill>
                  </a:tcPr>
                </a:tc>
                <a:extLst>
                  <a:ext uri="{0D108BD9-81ED-4DB2-BD59-A6C34878D82A}">
                    <a16:rowId xmlns:a16="http://schemas.microsoft.com/office/drawing/2014/main" val="1273573189"/>
                  </a:ext>
                </a:extLst>
              </a:tr>
              <a:tr h="1194962">
                <a:tc vMerge="1">
                  <a:txBody>
                    <a:bodyPr/>
                    <a:lstStyle/>
                    <a:p>
                      <a:endParaRPr/>
                    </a:p>
                  </a:txBody>
                  <a:tcPr marL="45720" marR="45720" anchor="ctr"/>
                </a:tc>
                <a:tc vMerge="1">
                  <a:txBody>
                    <a:bodyPr/>
                    <a:lstStyle/>
                    <a:p>
                      <a:endParaRPr lang="en-US"/>
                    </a:p>
                  </a:txBody>
                  <a:tcPr/>
                </a:tc>
                <a:tc gridSpan="2">
                  <a:txBody>
                    <a:bodyPr/>
                    <a:lstStyle/>
                    <a:p>
                      <a:endParaRPr lang="en-US" dirty="0"/>
                    </a:p>
                  </a:txBody>
                  <a:tcPr anchor="ctr">
                    <a:solidFill>
                      <a:srgbClr val="FFF7DF"/>
                    </a:solidFill>
                  </a:tcPr>
                </a:tc>
                <a:tc hMerge="1">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1194962">
                <a:tc vMerge="1">
                  <a:txBody>
                    <a:bodyPr/>
                    <a:lstStyle/>
                    <a:p>
                      <a:pPr algn="ctr" rtl="0" fontAlgn="ctr"/>
                      <a:endParaRPr lang="en-US" sz="1000" b="1" i="0" u="none" strike="noStrike" dirty="0">
                        <a:solidFill>
                          <a:srgbClr val="394555"/>
                        </a:solidFill>
                        <a:effectLst/>
                        <a:latin typeface="Aptos Narrow" panose="020B0004020202020204" pitchFamily="34" charset="0"/>
                      </a:endParaRPr>
                    </a:p>
                  </a:txBody>
                  <a:tcPr marL="45720" marR="45720" anchor="ctr">
                    <a:solidFill>
                      <a:schemeClr val="accent4">
                        <a:lumMod val="20000"/>
                        <a:lumOff val="80000"/>
                      </a:schemeClr>
                    </a:solidFill>
                  </a:tcPr>
                </a:tc>
                <a:tc>
                  <a:txBody>
                    <a:bodyPr/>
                    <a:lstStyle/>
                    <a:p>
                      <a:r>
                        <a:rPr lang="en-US" sz="1000" b="1" dirty="0"/>
                        <a:t>Project Assumptions</a:t>
                      </a:r>
                    </a:p>
                    <a:p>
                      <a:pPr marL="228600" indent="-228600">
                        <a:buFont typeface="Wingdings" panose="05000000000000000000" pitchFamily="2" charset="2"/>
                        <a:buChar char="§"/>
                      </a:pPr>
                      <a:r>
                        <a:rPr lang="en-US" sz="1000" dirty="0"/>
                        <a:t>Phase 2 assumes successful completion of Phase 1 and leverages the reusable platform architecture established during the machine orientation modules.</a:t>
                      </a:r>
                    </a:p>
                    <a:p>
                      <a:pPr marL="228600" indent="-228600">
                        <a:buFont typeface="Wingdings" panose="05000000000000000000" pitchFamily="2" charset="2"/>
                        <a:buChar char="§"/>
                      </a:pPr>
                      <a:r>
                        <a:rPr lang="en-US" sz="1000" dirty="0"/>
                        <a:t>Existing hotspots and educational content will be reused wherever practical to reduce redevelopment effort and maintain a consistent user experience.</a:t>
                      </a:r>
                    </a:p>
                    <a:p>
                      <a:pPr marL="228600" indent="-228600">
                        <a:buFont typeface="Wingdings" panose="05000000000000000000" pitchFamily="2" charset="2"/>
                        <a:buChar char="§"/>
                      </a:pPr>
                      <a:r>
                        <a:rPr lang="en-US" sz="1000" dirty="0"/>
                        <a:t>Approximately 280 interactive assessment activities are assumed across the six equipment categories and may be refined during detailed design in collaboration with IHE.</a:t>
                      </a:r>
                    </a:p>
                    <a:p>
                      <a:pPr marL="228600" indent="-228600">
                        <a:buFont typeface="Wingdings" panose="05000000000000000000" pitchFamily="2" charset="2"/>
                        <a:buChar char="§"/>
                      </a:pPr>
                      <a:r>
                        <a:rPr lang="en-US" sz="1000" dirty="0"/>
                        <a:t>Assessment activities will be developed for components and instructional objectives that can be reasonably supported by the representative equipment models and available reference materials established during Phase 1.</a:t>
                      </a:r>
                    </a:p>
                    <a:p>
                      <a:pPr marL="228600" indent="-228600">
                        <a:buFont typeface="Wingdings" panose="05000000000000000000" pitchFamily="2" charset="2"/>
                        <a:buChar char="§"/>
                      </a:pPr>
                      <a:r>
                        <a:rPr lang="en-US" sz="1000" dirty="0"/>
                        <a:t>Should additional custom modeling, recreation of internal machine components, or significant enhancement of source assets be required to support specific assessment objectives, ForgeFX will collaborate with IHE to define the additional scope, schedule, and associated costs prior to implementation.</a:t>
                      </a:r>
                    </a:p>
                  </a:txBody>
                  <a:tcPr anchor="ctr">
                    <a:solidFill>
                      <a:schemeClr val="accent4">
                        <a:lumMod val="20000"/>
                        <a:lumOff val="80000"/>
                      </a:schemeClr>
                    </a:solidFill>
                  </a:tcPr>
                </a:tc>
                <a:tc gridSpan="2">
                  <a:txBody>
                    <a:bodyPr/>
                    <a:lstStyle/>
                    <a:p>
                      <a:endParaRPr lang="en-US" dirty="0"/>
                    </a:p>
                  </a:txBody>
                  <a:tcPr anchor="ctr">
                    <a:solidFill>
                      <a:srgbClr val="FFF7DF"/>
                    </a:solidFill>
                  </a:tcPr>
                </a:tc>
                <a:tc hMerge="1">
                  <a:txBody>
                    <a:bodyPr/>
                    <a:lstStyle/>
                    <a:p>
                      <a:endParaRPr lang="en-US"/>
                    </a:p>
                  </a:txBody>
                  <a:tcPr/>
                </a:tc>
                <a:extLst>
                  <a:ext uri="{0D108BD9-81ED-4DB2-BD59-A6C34878D82A}">
                    <a16:rowId xmlns:a16="http://schemas.microsoft.com/office/drawing/2014/main" val="4247281824"/>
                  </a:ext>
                </a:extLst>
              </a:tr>
            </a:tbl>
          </a:graphicData>
        </a:graphic>
      </p:graphicFrame>
      <p:sp>
        <p:nvSpPr>
          <p:cNvPr id="2" name="Title black">
            <a:extLst>
              <a:ext uri="{FF2B5EF4-FFF2-40B4-BE49-F238E27FC236}">
                <a16:creationId xmlns:a16="http://schemas.microsoft.com/office/drawing/2014/main" id="{BBF09F03-BD21-F159-E2E4-CABB0C6F0B88}"/>
              </a:ext>
            </a:extLst>
          </p:cNvPr>
          <p:cNvSpPr txBox="1"/>
          <p:nvPr/>
        </p:nvSpPr>
        <p:spPr>
          <a:xfrm>
            <a:off x="192881" y="341998"/>
            <a:ext cx="6283582" cy="523220"/>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b="1" dirty="0">
                <a:solidFill>
                  <a:schemeClr val="tx1">
                    <a:lumMod val="75000"/>
                    <a:lumOff val="25000"/>
                  </a:schemeClr>
                </a:solidFill>
                <a:latin typeface="Lato Black" panose="020F0A02020204030203" pitchFamily="34" charset="0"/>
                <a:cs typeface="Lato Black" panose="020F0A02020204030203" pitchFamily="34" charset="0"/>
              </a:rPr>
              <a:t>PHASE 2 </a:t>
            </a:r>
            <a:r>
              <a:rPr lang="en-US" sz="2800" b="1" dirty="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SCOPE &amp; ROM PRICING</a:t>
            </a:r>
            <a:endParaRPr lang="id-ID" sz="3200" b="1" dirty="0">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09EC0CB6-EE55-9A57-E7B3-3C2CDC02DEDC}"/>
              </a:ext>
            </a:extLst>
          </p:cNvPr>
          <p:cNvSpPr txBox="1"/>
          <p:nvPr/>
        </p:nvSpPr>
        <p:spPr>
          <a:xfrm>
            <a:off x="192882" y="849829"/>
            <a:ext cx="6472238" cy="1200329"/>
          </a:xfrm>
          <a:prstGeom prst="rect">
            <a:avLst/>
          </a:prstGeom>
          <a:noFill/>
        </p:spPr>
        <p:txBody>
          <a:bodyPr wrap="square">
            <a:spAutoFit/>
          </a:bodyPr>
          <a:lstStyle/>
          <a:p>
            <a:pPr lvl="0">
              <a:defRPr/>
            </a:pPr>
            <a:r>
              <a:rPr lang="en-US" sz="1200" dirty="0"/>
              <a:t>Following successful completion of the machine orientation platform, ForgeFX recommends expanding the IHE Immersive Learning Platform with immersive equipment assessment modules that build upon the reusable framework established during Phase 1. By leveraging the representative equipment models and interactive learning elements already developed, Phase 2 provides students with a standardized and engaging method for demonstrating equipment familiarity while maximizing the value of IHE's initial investment.</a:t>
            </a:r>
            <a:endParaRPr lang="en-US" sz="1200" dirty="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396645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Schedule Management</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sp>
        <p:nvSpPr>
          <p:cNvPr id="4" name="BodyText">
            <a:extLst>
              <a:ext uri="{FF2B5EF4-FFF2-40B4-BE49-F238E27FC236}">
                <a16:creationId xmlns:a16="http://schemas.microsoft.com/office/drawing/2014/main" id="{D16FBBCA-FA1F-28DE-72AE-19478BACD715}"/>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C7624DD2-892F-4CEA-4F3A-206C0DD375F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sp>
        <p:nvSpPr>
          <p:cNvPr id="6" name="Text Placeholder 10">
            <a:extLst>
              <a:ext uri="{FF2B5EF4-FFF2-40B4-BE49-F238E27FC236}">
                <a16:creationId xmlns:a16="http://schemas.microsoft.com/office/drawing/2014/main" id="{26692117-E34F-351D-3A8D-A26BD234AEF1}"/>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42251280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199" y="914400"/>
            <a:ext cx="6114745"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r>
              <a:rPr lang="en-US" sz="1800" cap="all">
                <a:solidFill>
                  <a:schemeClr val="bg1"/>
                </a:solidFill>
                <a:cs typeface="Lato Black" panose="020F0A02020204030203" pitchFamily="34" charset="0"/>
              </a:rPr>
              <a:t>: Milestone Tracking</a:t>
            </a:r>
            <a:endParaRPr lang="en-US" sz="2400" cap="all">
              <a:solidFill>
                <a:schemeClr val="bg1"/>
              </a:solidFill>
              <a:cs typeface="Lato Black" panose="020F0A02020204030203" pitchFamily="34" charset="0"/>
            </a:endParaRP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sp>
        <p:nvSpPr>
          <p:cNvPr id="3" name="BodyText">
            <a:extLst>
              <a:ext uri="{FF2B5EF4-FFF2-40B4-BE49-F238E27FC236}">
                <a16:creationId xmlns:a16="http://schemas.microsoft.com/office/drawing/2014/main" id="{E42621E5-A100-2BA2-C723-00C158D246BE}"/>
              </a:ext>
            </a:extLst>
          </p:cNvPr>
          <p:cNvSpPr txBox="1"/>
          <p:nvPr/>
        </p:nvSpPr>
        <p:spPr>
          <a:xfrm>
            <a:off x="457207" y="1636379"/>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7" name="Text Placeholder 10">
            <a:extLst>
              <a:ext uri="{FF2B5EF4-FFF2-40B4-BE49-F238E27FC236}">
                <a16:creationId xmlns:a16="http://schemas.microsoft.com/office/drawing/2014/main" id="{2367EAE7-2510-18C7-3568-C180D6431998}"/>
              </a:ext>
            </a:extLst>
          </p:cNvPr>
          <p:cNvSpPr txBox="1">
            <a:spLocks/>
          </p:cNvSpPr>
          <p:nvPr/>
        </p:nvSpPr>
        <p:spPr>
          <a:xfrm>
            <a:off x="457205" y="1324224"/>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pic>
        <p:nvPicPr>
          <p:cNvPr id="8" name="Picture 7">
            <a:extLst>
              <a:ext uri="{FF2B5EF4-FFF2-40B4-BE49-F238E27FC236}">
                <a16:creationId xmlns:a16="http://schemas.microsoft.com/office/drawing/2014/main" id="{A052FE62-640A-87DE-9824-5C1F5886B623}"/>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Tree>
    <p:extLst>
      <p:ext uri="{BB962C8B-B14F-4D97-AF65-F5344CB8AC3E}">
        <p14:creationId xmlns:p14="http://schemas.microsoft.com/office/powerpoint/2010/main" val="28473730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91271-C907-1A16-57CA-807D11FB5F20}"/>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6F5F0FC8-5AD6-1FD3-5D5A-D66D562A1E5B}"/>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ADC525D3-69C1-5CBB-9E9E-110DBADC5F16}"/>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78B2296-D50B-014F-0296-2FDB5E3AE3E8}"/>
              </a:ext>
            </a:extLst>
          </p:cNvPr>
          <p:cNvPicPr>
            <a:picLocks noGrp="1" noChangeAspect="1"/>
          </p:cNvPicPr>
          <p:nvPr>
            <p:ph type="pic" sz="quarter" idx="10"/>
          </p:nvPr>
        </p:nvPicPr>
        <p:blipFill rotWithShape="1">
          <a:blip r:embed="rId3"/>
          <a:srcRect l="956" t="32121" r="956" b="17346"/>
          <a:stretch/>
        </p:blipFill>
        <p:spPr>
          <a:xfrm>
            <a:off x="0" y="0"/>
            <a:ext cx="6858000" cy="2011680"/>
          </a:xfrm>
        </p:spPr>
      </p:pic>
      <p:sp>
        <p:nvSpPr>
          <p:cNvPr id="2" name="Text Placeholder 1">
            <a:extLst>
              <a:ext uri="{FF2B5EF4-FFF2-40B4-BE49-F238E27FC236}">
                <a16:creationId xmlns:a16="http://schemas.microsoft.com/office/drawing/2014/main" id="{F5F81A89-953C-7AB2-3255-D05FF08A415B}"/>
              </a:ext>
            </a:extLst>
          </p:cNvPr>
          <p:cNvSpPr>
            <a:spLocks noGrp="1"/>
          </p:cNvSpPr>
          <p:nvPr>
            <p:ph type="body" sz="quarter" idx="15"/>
          </p:nvPr>
        </p:nvSpPr>
        <p:spPr/>
        <p:txBody>
          <a:bodyPr/>
          <a:lstStyle/>
          <a:p>
            <a:r>
              <a:rPr lang="en-US"/>
              <a:t>Essential </a:t>
            </a:r>
          </a:p>
          <a:p>
            <a:r>
              <a:rPr lang="en-US"/>
              <a:t>building blocks </a:t>
            </a:r>
          </a:p>
          <a:p>
            <a:r>
              <a:rPr lang="en-US"/>
              <a:t>of the training simulator</a:t>
            </a:r>
          </a:p>
        </p:txBody>
      </p:sp>
      <p:sp>
        <p:nvSpPr>
          <p:cNvPr id="26" name="Text Placeholder 25">
            <a:extLst>
              <a:ext uri="{FF2B5EF4-FFF2-40B4-BE49-F238E27FC236}">
                <a16:creationId xmlns:a16="http://schemas.microsoft.com/office/drawing/2014/main" id="{9877F527-B765-4483-2A58-D330A0615F66}"/>
              </a:ext>
            </a:extLst>
          </p:cNvPr>
          <p:cNvSpPr>
            <a:spLocks noGrp="1"/>
          </p:cNvSpPr>
          <p:nvPr>
            <p:ph type="body" sz="quarter" idx="16"/>
          </p:nvPr>
        </p:nvSpPr>
        <p:spPr>
          <a:xfrm>
            <a:off x="2468880" y="2194561"/>
            <a:ext cx="3931920" cy="1666239"/>
          </a:xfrm>
        </p:spPr>
        <p:txBody>
          <a:bodyPr/>
          <a:lstStyle/>
          <a:p>
            <a:pPr>
              <a:spcBef>
                <a:spcPts val="600"/>
              </a:spcBef>
            </a:pPr>
            <a:r>
              <a:rPr kumimoji="0" lang="en-US"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ForgeFX’s many years of simulator development has given us a tried-and-true methodology which is the framework on which we build our projects. This established methodology ensures that each simulator we create is not only reliable but also tailored to meet the specific needs of our clients. By incorporating real-world operational data and feedback into our design process, ForgeFX delivers simulators that provide practical training value and a high degree of realism, ultimately enhancing the learning outcomes and operational efficiency for our customers. Here are the elements of the framework:</a:t>
            </a:r>
            <a:endParaRPr lang="en-US" sz="1600"/>
          </a:p>
        </p:txBody>
      </p:sp>
      <p:sp>
        <p:nvSpPr>
          <p:cNvPr id="9" name="HeaderGradient">
            <a:extLst>
              <a:ext uri="{FF2B5EF4-FFF2-40B4-BE49-F238E27FC236}">
                <a16:creationId xmlns:a16="http://schemas.microsoft.com/office/drawing/2014/main" id="{2F272C0F-46C5-723B-F53D-6ABFD5BDBB8E}"/>
              </a:ext>
            </a:extLst>
          </p:cNvPr>
          <p:cNvSpPr/>
          <p:nvPr/>
        </p:nvSpPr>
        <p:spPr>
          <a:xfrm>
            <a:off x="0" y="1"/>
            <a:ext cx="6857999" cy="2011362"/>
          </a:xfrm>
          <a:prstGeom prst="rect">
            <a:avLst/>
          </a:prstGeom>
          <a:gradFill flip="none" rotWithShape="1">
            <a:gsLst>
              <a:gs pos="0">
                <a:schemeClr val="tx2">
                  <a:lumMod val="75000"/>
                  <a:alpha val="84000"/>
                </a:schemeClr>
              </a:gs>
              <a:gs pos="35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648287F-B79F-DC74-0DD4-24F951F7FF5B}"/>
              </a:ext>
            </a:extLst>
          </p:cNvPr>
          <p:cNvSpPr>
            <a:spLocks noGrp="1"/>
          </p:cNvSpPr>
          <p:nvPr>
            <p:ph type="title"/>
          </p:nvPr>
        </p:nvSpPr>
        <p:spPr/>
        <p:txBody>
          <a:bodyPr/>
          <a:lstStyle/>
          <a:p>
            <a:pPr lvl="0"/>
            <a:r>
              <a:rPr lang="en-US" cap="none">
                <a:solidFill>
                  <a:schemeClr val="bg1"/>
                </a:solidFill>
              </a:rPr>
              <a:t>ForgeSIM™</a:t>
            </a:r>
            <a:r>
              <a:rPr lang="en-US" cap="none"/>
              <a:t> FRAMEWORK</a:t>
            </a:r>
          </a:p>
        </p:txBody>
      </p:sp>
      <p:pic>
        <p:nvPicPr>
          <p:cNvPr id="4" name="Graphic 5" descr="Group of men with solid fill">
            <a:extLst>
              <a:ext uri="{FF2B5EF4-FFF2-40B4-BE49-F238E27FC236}">
                <a16:creationId xmlns:a16="http://schemas.microsoft.com/office/drawing/2014/main" id="{0E8BACD5-8FD1-AE28-9494-D161B5E5EA1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43628" y="7621340"/>
            <a:ext cx="484743" cy="484743"/>
          </a:xfrm>
          <a:prstGeom prst="rect">
            <a:avLst/>
          </a:prstGeom>
        </p:spPr>
      </p:pic>
      <p:pic>
        <p:nvPicPr>
          <p:cNvPr id="6" name="Graphic 4" descr="Gantt Chart with solid fill">
            <a:extLst>
              <a:ext uri="{FF2B5EF4-FFF2-40B4-BE49-F238E27FC236}">
                <a16:creationId xmlns:a16="http://schemas.microsoft.com/office/drawing/2014/main" id="{B3219882-41CD-AAED-DA12-E7F941A6669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2043628" y="6871998"/>
            <a:ext cx="484743" cy="484743"/>
          </a:xfrm>
          <a:prstGeom prst="rect">
            <a:avLst/>
          </a:prstGeom>
        </p:spPr>
      </p:pic>
      <p:pic>
        <p:nvPicPr>
          <p:cNvPr id="7" name="Graphic 3" descr="Steering Wheel with solid fill">
            <a:extLst>
              <a:ext uri="{FF2B5EF4-FFF2-40B4-BE49-F238E27FC236}">
                <a16:creationId xmlns:a16="http://schemas.microsoft.com/office/drawing/2014/main" id="{6799881A-1B75-8DF2-15C2-8072F217BD3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p:blipFill>
        <p:spPr>
          <a:xfrm>
            <a:off x="2043628" y="5975584"/>
            <a:ext cx="484743" cy="484743"/>
          </a:xfrm>
          <a:prstGeom prst="rect">
            <a:avLst/>
          </a:prstGeom>
        </p:spPr>
      </p:pic>
      <p:pic>
        <p:nvPicPr>
          <p:cNvPr id="10" name="Graphic 2" descr="Plugged Unplugged with solid fill">
            <a:extLst>
              <a:ext uri="{FF2B5EF4-FFF2-40B4-BE49-F238E27FC236}">
                <a16:creationId xmlns:a16="http://schemas.microsoft.com/office/drawing/2014/main" id="{64F64BD4-2883-FF1B-9DB0-876B240AAF5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2043628" y="5069895"/>
            <a:ext cx="484743" cy="484743"/>
          </a:xfrm>
          <a:prstGeom prst="rect">
            <a:avLst/>
          </a:prstGeom>
        </p:spPr>
      </p:pic>
      <p:pic>
        <p:nvPicPr>
          <p:cNvPr id="11" name="Graphic 1" descr="Target with solid fill">
            <a:extLst>
              <a:ext uri="{FF2B5EF4-FFF2-40B4-BE49-F238E27FC236}">
                <a16:creationId xmlns:a16="http://schemas.microsoft.com/office/drawing/2014/main" id="{B769B6A6-5668-643F-CC62-E315BAF2CCE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043628" y="4363079"/>
            <a:ext cx="484743" cy="484743"/>
          </a:xfrm>
          <a:prstGeom prst="rect">
            <a:avLst/>
          </a:prstGeom>
        </p:spPr>
      </p:pic>
      <p:sp>
        <p:nvSpPr>
          <p:cNvPr id="15" name="TextBox 14">
            <a:extLst>
              <a:ext uri="{FF2B5EF4-FFF2-40B4-BE49-F238E27FC236}">
                <a16:creationId xmlns:a16="http://schemas.microsoft.com/office/drawing/2014/main" id="{0C07F604-4121-47DE-A218-48C202146F2A}"/>
              </a:ext>
            </a:extLst>
          </p:cNvPr>
          <p:cNvSpPr txBox="1"/>
          <p:nvPr/>
        </p:nvSpPr>
        <p:spPr>
          <a:xfrm>
            <a:off x="2629787" y="4308961"/>
            <a:ext cx="3771014" cy="4134465"/>
          </a:xfrm>
          <a:prstGeom prst="rect">
            <a:avLst/>
          </a:prstGeom>
          <a:noFill/>
        </p:spPr>
        <p:txBody>
          <a:bodyPr wrap="square" lIns="0" rIns="0">
            <a:spAutoFit/>
          </a:bodyPr>
          <a:lstStyle/>
          <a:p>
            <a:pPr>
              <a:spcBef>
                <a:spcPts val="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CORE: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CONNECT: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Proprietary process and approach to bridge the gap between static machine and equipment CAD files to their interactive counterparts, matching real-world behaviors.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CONTROL: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Pre-built system to connect real-world equipment controls to ForgeSIM-based applications. Protocol support includes both custom and standard CAN-BUS systems.</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TRACK: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endPar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800"/>
              </a:spcAft>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ForgeSIM™ GATHER: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Time-tested multiplayer framework designed specifically for the team-based practice and instructor/student modalities required for simulation-based training.</a:t>
            </a:r>
          </a:p>
        </p:txBody>
      </p:sp>
    </p:spTree>
    <p:extLst>
      <p:ext uri="{BB962C8B-B14F-4D97-AF65-F5344CB8AC3E}">
        <p14:creationId xmlns:p14="http://schemas.microsoft.com/office/powerpoint/2010/main" val="10631156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201" y="5303520"/>
            <a:ext cx="3297488" cy="1766887"/>
          </a:xfrm>
        </p:spPr>
        <p:txBody>
          <a:bodyPr/>
          <a:lstStyle/>
          <a:p>
            <a:r>
              <a:rPr lang="en-US">
                <a:solidFill>
                  <a:schemeClr val="tx1"/>
                </a:solidFill>
              </a:rPr>
              <a:t>On</a:t>
            </a:r>
            <a:r>
              <a:rPr lang="en-US"/>
              <a:t> Target?</a:t>
            </a:r>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2959834" y="3840480"/>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Font typeface="Arial" panose="020B0604020202020204" pitchFamily="34" charset="0"/>
              <a:buNone/>
            </a:pPr>
            <a:r>
              <a:rPr lang="en-US" sz="1200" b="1">
                <a:effectLst>
                  <a:outerShdw blurRad="50800" dist="38100" dir="2400000" algn="ctr" rotWithShape="0">
                    <a:schemeClr val="bg1"/>
                  </a:outerShdw>
                </a:effectLst>
              </a:rPr>
              <a:t>Once our understanding is clear in terms of project goals, features, and budget requirements, we’ll be in  position to move forward with next steps towards kicking off the development of your project.</a:t>
            </a:r>
          </a:p>
          <a:p>
            <a:pPr marL="0" indent="0">
              <a:buFont typeface="Arial" panose="020B0604020202020204" pitchFamily="34" charset="0"/>
              <a:buNone/>
            </a:pPr>
            <a:endParaRPr lang="en-US" sz="1400" b="1"/>
          </a:p>
        </p:txBody>
      </p:sp>
    </p:spTree>
    <p:extLst>
      <p:ext uri="{BB962C8B-B14F-4D97-AF65-F5344CB8AC3E}">
        <p14:creationId xmlns:p14="http://schemas.microsoft.com/office/powerpoint/2010/main" val="13045688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3861" b="23861"/>
          <a:stretch/>
        </p:blipFill>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pPr>
              <a:spcBef>
                <a:spcPts val="0"/>
              </a:spcBef>
            </a:pPr>
            <a:r>
              <a:rPr lang="en-US" sz="1200" spc="-20"/>
              <a:t>We hope that this document has demonstrated our commitment to providing the very best quality training for trainees across various industries who often face hazardous situations. We strongly feel that virtual reality simulators such as the ones we develop are a highly effective method for conducting comprehensive and impactful training. This immersive technology is key in enhancing safety protocols and reducing the incidence of expensive mishaps. </a:t>
            </a:r>
          </a:p>
          <a:p>
            <a:pPr>
              <a:spcBef>
                <a:spcPts val="0"/>
              </a:spcBef>
            </a:pPr>
            <a:r>
              <a:rPr lang="en-US" sz="1200" spc="-2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spc="-2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t="1823" b="1823"/>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7"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67918-36E8-E50F-69D1-79C72855F2D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B0ADF1-88D3-95E3-4B61-8C644290E5E0}"/>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5CFFFB7-8B19-35D6-2563-942D55ADE982}"/>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19918785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25312"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our dedication to providing the most effective and affordable training experiences, we have outlined the cost structure for our services. This breakdown allows you to gain an understanding of how your investment translates into the highest-quality simulation training for your organization. </a:t>
            </a:r>
            <a:endParaRPr kumimoji="0" lang="en-US" sz="1200" b="0" i="0" u="none" strike="noStrike" kern="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5" name="Table">
            <a:extLst>
              <a:ext uri="{FF2B5EF4-FFF2-40B4-BE49-F238E27FC236}">
                <a16:creationId xmlns:a16="http://schemas.microsoft.com/office/drawing/2014/main" id="{E6E6005F-0946-0C7B-9B99-BF39D2D5F644}"/>
              </a:ext>
            </a:extLst>
          </p:cNvPr>
          <p:cNvGraphicFramePr>
            <a:graphicFrameLocks noGrp="1"/>
          </p:cNvGraphicFramePr>
          <p:nvPr>
            <p:extLst>
              <p:ext uri="{D42A27DB-BD31-4B8C-83A1-F6EECF244321}">
                <p14:modId xmlns:p14="http://schemas.microsoft.com/office/powerpoint/2010/main" val="589562381"/>
              </p:ext>
            </p:extLst>
          </p:nvPr>
        </p:nvGraphicFramePr>
        <p:xfrm>
          <a:off x="457200" y="2599395"/>
          <a:ext cx="5925312" cy="3352544"/>
        </p:xfrm>
        <a:graphic>
          <a:graphicData uri="http://schemas.openxmlformats.org/drawingml/2006/table">
            <a:tbl>
              <a:tblPr firstRow="1" firstCol="1" bandRow="1">
                <a:tableStyleId>{5C22544A-7EE6-4342-B048-85BDC9FD1C3A}</a:tableStyleId>
              </a:tblPr>
              <a:tblGrid>
                <a:gridCol w="3440838">
                  <a:extLst>
                    <a:ext uri="{9D8B030D-6E8A-4147-A177-3AD203B41FA5}">
                      <a16:colId xmlns:a16="http://schemas.microsoft.com/office/drawing/2014/main" val="2441452081"/>
                    </a:ext>
                  </a:extLst>
                </a:gridCol>
                <a:gridCol w="802862">
                  <a:extLst>
                    <a:ext uri="{9D8B030D-6E8A-4147-A177-3AD203B41FA5}">
                      <a16:colId xmlns:a16="http://schemas.microsoft.com/office/drawing/2014/main" val="2984948775"/>
                    </a:ext>
                  </a:extLst>
                </a:gridCol>
                <a:gridCol w="802862">
                  <a:extLst>
                    <a:ext uri="{9D8B030D-6E8A-4147-A177-3AD203B41FA5}">
                      <a16:colId xmlns:a16="http://schemas.microsoft.com/office/drawing/2014/main" val="671255942"/>
                    </a:ext>
                  </a:extLst>
                </a:gridCol>
                <a:gridCol w="878750">
                  <a:extLst>
                    <a:ext uri="{9D8B030D-6E8A-4147-A177-3AD203B41FA5}">
                      <a16:colId xmlns:a16="http://schemas.microsoft.com/office/drawing/2014/main" val="632268245"/>
                    </a:ext>
                  </a:extLst>
                </a:gridCol>
              </a:tblGrid>
              <a:tr h="204588">
                <a:tc>
                  <a:txBody>
                    <a:bodyPr/>
                    <a:lstStyle/>
                    <a:p>
                      <a:pPr algn="l"/>
                      <a:r>
                        <a:rPr lang="en-US" sz="1000" b="1">
                          <a:latin typeface="+mn-lt"/>
                          <a:ea typeface="Calibri" panose="020F0502020204030204" pitchFamily="34" charset="0"/>
                          <a:cs typeface="Calibri" panose="020F0502020204030204" pitchFamily="34" charset="0"/>
                        </a:rPr>
                        <a:t>Development Activity</a:t>
                      </a:r>
                    </a:p>
                  </a:txBody>
                  <a:tcPr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Effort %</a:t>
                      </a:r>
                    </a:p>
                  </a:txBody>
                  <a:tcPr marR="182880" anchor="ctr">
                    <a:solidFill>
                      <a:srgbClr val="F6B104"/>
                    </a:solidFill>
                  </a:tcPr>
                </a:tc>
                <a:tc>
                  <a:txBody>
                    <a:bodyPr/>
                    <a:lstStyle/>
                    <a:p>
                      <a:pPr algn="r"/>
                      <a:r>
                        <a:rPr lang="en-US" sz="1000" b="1">
                          <a:latin typeface="+mn-lt"/>
                          <a:ea typeface="Calibri" panose="020F0502020204030204" pitchFamily="34" charset="0"/>
                          <a:cs typeface="Calibri" panose="020F0502020204030204" pitchFamily="34" charset="0"/>
                        </a:rPr>
                        <a:t>Hours</a:t>
                      </a:r>
                    </a:p>
                  </a:txBody>
                  <a:tcPr marR="182880" anchor="ctr">
                    <a:solidFill>
                      <a:srgbClr val="F6B104"/>
                    </a:solidFill>
                  </a:tcPr>
                </a:tc>
                <a:tc>
                  <a:txBody>
                    <a:bodyPr/>
                    <a:lstStyle/>
                    <a:p>
                      <a:pPr marL="0" algn="r" defTabSz="685800" rtl="0" eaLnBrk="1" latinLnBrk="0" hangingPunct="1"/>
                      <a:r>
                        <a:rPr lang="en-US" sz="1000" b="1" kern="1200">
                          <a:solidFill>
                            <a:schemeClr val="lt1"/>
                          </a:solidFill>
                          <a:latin typeface="+mn-lt"/>
                          <a:ea typeface="Calibri" panose="020F0502020204030204" pitchFamily="34" charset="0"/>
                          <a:cs typeface="Calibri" panose="020F0502020204030204" pitchFamily="34" charset="0"/>
                        </a:rPr>
                        <a:t>Cost</a:t>
                      </a:r>
                    </a:p>
                  </a:txBody>
                  <a:tcPr marR="182880"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Project Management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$28,625</a:t>
                      </a:r>
                    </a:p>
                  </a:txBody>
                  <a:tcPr marL="0" marR="182880" marT="6350" marB="0"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Travel</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9740942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Equipment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808866552"/>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Subscriptions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33</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$5,725</a:t>
                      </a:r>
                    </a:p>
                  </a:txBody>
                  <a:tcPr marL="0" marR="182880" marT="6350" marB="0" anchor="ctr">
                    <a:solidFill>
                      <a:srgbClr val="FEF2DB"/>
                    </a:solidFill>
                  </a:tcPr>
                </a:tc>
                <a:extLst>
                  <a:ext uri="{0D108BD9-81ED-4DB2-BD59-A6C34878D82A}">
                    <a16:rowId xmlns:a16="http://schemas.microsoft.com/office/drawing/2014/main" val="2806965228"/>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Requirements Gathering</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3D Model Development</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27%</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442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$77,288</a:t>
                      </a:r>
                    </a:p>
                  </a:txBody>
                  <a:tcPr marL="0" marR="182880" marT="6350" marB="0"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Application Programming &amp; User Interface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40%</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654</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$114,500</a:t>
                      </a:r>
                    </a:p>
                  </a:txBody>
                  <a:tcPr marL="0" marR="182880" marT="6350" marB="0"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Documentation</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1%</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16</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$2,863</a:t>
                      </a:r>
                    </a:p>
                  </a:txBody>
                  <a:tcPr marL="0" marR="182880" marT="6350" marB="0" anchor="ctr">
                    <a:solidFill>
                      <a:srgbClr val="FEF2DB"/>
                    </a:solidFill>
                  </a:tcPr>
                </a:tc>
                <a:extLst>
                  <a:ext uri="{0D108BD9-81ED-4DB2-BD59-A6C34878D82A}">
                    <a16:rowId xmlns:a16="http://schemas.microsoft.com/office/drawing/2014/main" val="1805614760"/>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Reviews</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6%</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98</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$17,175</a:t>
                      </a:r>
                    </a:p>
                  </a:txBody>
                  <a:tcPr marL="0" marR="182880" marT="6350" marB="0" anchor="ctr">
                    <a:solidFill>
                      <a:srgbClr val="FEF2DB"/>
                    </a:solidFill>
                  </a:tcPr>
                </a:tc>
                <a:extLst>
                  <a:ext uri="{0D108BD9-81ED-4DB2-BD59-A6C34878D82A}">
                    <a16:rowId xmlns:a16="http://schemas.microsoft.com/office/drawing/2014/main" val="2784545483"/>
                  </a:ext>
                </a:extLst>
              </a:tr>
              <a:tr h="28320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95000"/>
                              <a:lumOff val="5000"/>
                            </a:schemeClr>
                          </a:solidFill>
                          <a:latin typeface="+mn-lt"/>
                          <a:ea typeface="Calibri" panose="020F0502020204030204" pitchFamily="34" charset="0"/>
                          <a:cs typeface="Calibri" panose="020F0502020204030204" pitchFamily="34" charset="0"/>
                        </a:rPr>
                        <a:t>Quality Assurance</a:t>
                      </a:r>
                    </a:p>
                  </a:txBody>
                  <a:tcPr anchor="ctr">
                    <a:solidFill>
                      <a:schemeClr val="accent5">
                        <a:lumMod val="20000"/>
                        <a:lumOff val="80000"/>
                      </a:schemeClr>
                    </a:solidFill>
                  </a:tcPr>
                </a:tc>
                <a:tc>
                  <a:txBody>
                    <a:bodyPr/>
                    <a:lstStyle/>
                    <a:p>
                      <a:pPr algn="r" rtl="0" fontAlgn="ctr"/>
                      <a:r>
                        <a:rPr lang="en-US" sz="1200" b="0" i="0" u="none" strike="noStrike">
                          <a:solidFill>
                            <a:srgbClr val="595959"/>
                          </a:solidFill>
                          <a:effectLst/>
                          <a:highlight>
                            <a:srgbClr val="FEF2DB"/>
                          </a:highlight>
                          <a:latin typeface="Calibri" panose="020F0502020204030204" pitchFamily="34" charset="0"/>
                        </a:rPr>
                        <a:t>5%</a:t>
                      </a:r>
                    </a:p>
                  </a:txBody>
                  <a:tcPr marL="635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82</a:t>
                      </a:r>
                    </a:p>
                  </a:txBody>
                  <a:tcPr marL="0" marR="182880" marT="6350" marB="0" anchor="ctr">
                    <a:solidFill>
                      <a:schemeClr val="accent5">
                        <a:lumMod val="20000"/>
                        <a:lumOff val="80000"/>
                      </a:schemeClr>
                    </a:solidFill>
                  </a:tcPr>
                </a:tc>
                <a:tc>
                  <a:txBody>
                    <a:bodyPr/>
                    <a:lstStyle/>
                    <a:p>
                      <a:pPr algn="r" fontAlgn="ctr"/>
                      <a:r>
                        <a:rPr lang="en-US" sz="1200" b="0" i="0" u="none" strike="noStrike">
                          <a:solidFill>
                            <a:schemeClr val="tx1">
                              <a:lumMod val="75000"/>
                              <a:lumOff val="25000"/>
                            </a:schemeClr>
                          </a:solidFill>
                          <a:effectLst/>
                          <a:highlight>
                            <a:srgbClr val="FEF2DB"/>
                          </a:highlight>
                          <a:latin typeface="Calibri" panose="020F0502020204030204" pitchFamily="34" charset="0"/>
                        </a:rPr>
                        <a:t>$14,313</a:t>
                      </a:r>
                    </a:p>
                  </a:txBody>
                  <a:tcPr marL="0" marR="182880" marT="6350" marB="0" anchor="ctr">
                    <a:solidFill>
                      <a:srgbClr val="FEF2DB"/>
                    </a:solidFill>
                  </a:tcPr>
                </a:tc>
                <a:extLst>
                  <a:ext uri="{0D108BD9-81ED-4DB2-BD59-A6C34878D82A}">
                    <a16:rowId xmlns:a16="http://schemas.microsoft.com/office/drawing/2014/main" val="3560298297"/>
                  </a:ext>
                </a:extLst>
              </a:tr>
              <a:tr h="253283">
                <a:tc>
                  <a:txBody>
                    <a:bodyPr/>
                    <a:lstStyle/>
                    <a:p>
                      <a:pPr marL="0" algn="r" defTabSz="685800" rtl="0" eaLnBrk="1" latinLnBrk="0" hangingPunct="1"/>
                      <a:r>
                        <a:rPr lang="en-US" sz="1200" b="1" kern="1200">
                          <a:solidFill>
                            <a:schemeClr val="lt1"/>
                          </a:solidFill>
                          <a:latin typeface="+mn-lt"/>
                          <a:ea typeface="Calibri" panose="020F0502020204030204" pitchFamily="34" charset="0"/>
                          <a:cs typeface="Calibri" panose="020F0502020204030204" pitchFamily="34" charset="0"/>
                        </a:rPr>
                        <a:t>Total</a:t>
                      </a:r>
                    </a:p>
                  </a:txBody>
                  <a:tcPr anchor="ctr">
                    <a:solidFill>
                      <a:schemeClr val="tx2">
                        <a:lumMod val="60000"/>
                        <a:lumOff val="40000"/>
                      </a:schemeClr>
                    </a:solidFill>
                  </a:tcPr>
                </a:tc>
                <a:tc>
                  <a:txBody>
                    <a:bodyPr/>
                    <a:lstStyle/>
                    <a:p>
                      <a:pPr algn="r" rtl="0"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100%</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1636</a:t>
                      </a:r>
                    </a:p>
                  </a:txBody>
                  <a:tcPr marL="0" marR="182880" marT="0" marB="0" anchor="ctr">
                    <a:solidFill>
                      <a:schemeClr val="tx2">
                        <a:lumMod val="60000"/>
                        <a:lumOff val="40000"/>
                      </a:schemeClr>
                    </a:solidFill>
                  </a:tcPr>
                </a:tc>
                <a:tc>
                  <a:txBody>
                    <a:bodyPr/>
                    <a:lstStyle/>
                    <a:p>
                      <a:pPr algn="r" fontAlgn="ct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marL="0" marR="182880" marT="0" marB="0"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Breakdown</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943600"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pic>
        <p:nvPicPr>
          <p:cNvPr id="4" name="Picture 3">
            <a:extLst>
              <a:ext uri="{FF2B5EF4-FFF2-40B4-BE49-F238E27FC236}">
                <a16:creationId xmlns:a16="http://schemas.microsoft.com/office/drawing/2014/main" id="{F3ABC5E4-4725-29D5-C969-1B79E57E3377}"/>
              </a:ext>
            </a:extLst>
          </p:cNvPr>
          <p:cNvPicPr>
            <a:picLocks noChangeAspect="1"/>
          </p:cNvPicPr>
          <p:nvPr/>
        </p:nvPicPr>
        <p:blipFill>
          <a:blip r:embed="rId2"/>
          <a:stretch>
            <a:fillRect/>
          </a:stretch>
        </p:blipFill>
        <p:spPr>
          <a:xfrm>
            <a:off x="7058180" y="2308683"/>
            <a:ext cx="6858000" cy="3706146"/>
          </a:xfrm>
          <a:prstGeom prst="rect">
            <a:avLst/>
          </a:prstGeom>
        </p:spPr>
      </p:pic>
      <p:sp>
        <p:nvSpPr>
          <p:cNvPr id="3" name="EDIT tag">
            <a:extLst>
              <a:ext uri="{FF2B5EF4-FFF2-40B4-BE49-F238E27FC236}">
                <a16:creationId xmlns:a16="http://schemas.microsoft.com/office/drawing/2014/main" id="{AB42F35C-30C4-F906-50FE-E3220BF30CCC}"/>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Tree>
    <p:extLst>
      <p:ext uri="{BB962C8B-B14F-4D97-AF65-F5344CB8AC3E}">
        <p14:creationId xmlns:p14="http://schemas.microsoft.com/office/powerpoint/2010/main" val="31921951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68314" cy="848566"/>
          </a:xfrm>
          <a:prstGeom prst="rect">
            <a:avLst/>
          </a:prstGeom>
          <a:noFill/>
        </p:spPr>
        <p:txBody>
          <a:bodyPr wrap="square" lIns="0" tIns="0" rIns="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will submit an invoice for 20% of the total budget at Project Kickoff, and subsequently submit invoices at the end of each month of development in equal amounts, totaling the remaining 80% of the budget. Payments for approved invoices will be due net 30 upon receipt of invoice.</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Invoice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6092456"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graphicFrame>
        <p:nvGraphicFramePr>
          <p:cNvPr id="3" name="Table">
            <a:extLst>
              <a:ext uri="{FF2B5EF4-FFF2-40B4-BE49-F238E27FC236}">
                <a16:creationId xmlns:a16="http://schemas.microsoft.com/office/drawing/2014/main" id="{2FC408AC-38FB-A1C3-0743-6257ADF5F327}"/>
              </a:ext>
            </a:extLst>
          </p:cNvPr>
          <p:cNvGraphicFramePr>
            <a:graphicFrameLocks noGrp="1"/>
          </p:cNvGraphicFramePr>
          <p:nvPr>
            <p:extLst>
              <p:ext uri="{D42A27DB-BD31-4B8C-83A1-F6EECF244321}">
                <p14:modId xmlns:p14="http://schemas.microsoft.com/office/powerpoint/2010/main" val="3979209916"/>
              </p:ext>
            </p:extLst>
          </p:nvPr>
        </p:nvGraphicFramePr>
        <p:xfrm>
          <a:off x="457200" y="2596896"/>
          <a:ext cx="5968313" cy="1935480"/>
        </p:xfrm>
        <a:graphic>
          <a:graphicData uri="http://schemas.openxmlformats.org/drawingml/2006/table">
            <a:tbl>
              <a:tblPr firstRow="1" firstCol="1" bandRow="1">
                <a:tableStyleId>{5C22544A-7EE6-4342-B048-85BDC9FD1C3A}</a:tableStyleId>
              </a:tblPr>
              <a:tblGrid>
                <a:gridCol w="3356743">
                  <a:extLst>
                    <a:ext uri="{9D8B030D-6E8A-4147-A177-3AD203B41FA5}">
                      <a16:colId xmlns:a16="http://schemas.microsoft.com/office/drawing/2014/main" val="2441452081"/>
                    </a:ext>
                  </a:extLst>
                </a:gridCol>
                <a:gridCol w="1305785">
                  <a:extLst>
                    <a:ext uri="{9D8B030D-6E8A-4147-A177-3AD203B41FA5}">
                      <a16:colId xmlns:a16="http://schemas.microsoft.com/office/drawing/2014/main" val="632268245"/>
                    </a:ext>
                  </a:extLst>
                </a:gridCol>
                <a:gridCol w="1305785">
                  <a:extLst>
                    <a:ext uri="{9D8B030D-6E8A-4147-A177-3AD203B41FA5}">
                      <a16:colId xmlns:a16="http://schemas.microsoft.com/office/drawing/2014/main" val="1009537200"/>
                    </a:ext>
                  </a:extLst>
                </a:gridCol>
              </a:tblGrid>
              <a:tr h="204588">
                <a:tc>
                  <a:txBody>
                    <a:bodyPr/>
                    <a:lstStyle/>
                    <a:p>
                      <a:pPr algn="l"/>
                      <a:r>
                        <a:rPr lang="en-US" sz="1000"/>
                        <a:t>Invoice Milestone</a:t>
                      </a:r>
                    </a:p>
                  </a:txBody>
                  <a:tcPr anchor="ctr">
                    <a:solidFill>
                      <a:srgbClr val="F6B104"/>
                    </a:solidFill>
                  </a:tcPr>
                </a:tc>
                <a:tc>
                  <a:txBody>
                    <a:bodyPr/>
                    <a:lstStyle/>
                    <a:p>
                      <a:pPr marL="0" algn="ctr" defTabSz="685800" rtl="0" eaLnBrk="1" latinLnBrk="0" hangingPunct="1"/>
                      <a:r>
                        <a:rPr lang="en-US" sz="1000" b="1" kern="1200">
                          <a:solidFill>
                            <a:schemeClr val="lt1"/>
                          </a:solidFill>
                          <a:latin typeface="+mn-lt"/>
                          <a:ea typeface="+mn-ea"/>
                          <a:cs typeface="+mn-cs"/>
                        </a:rPr>
                        <a:t>Percentage</a:t>
                      </a:r>
                    </a:p>
                  </a:txBody>
                  <a:tcPr anchor="ctr"/>
                </a:tc>
                <a:tc>
                  <a:txBody>
                    <a:bodyPr/>
                    <a:lstStyle/>
                    <a:p>
                      <a:pPr marL="0" algn="ctr" defTabSz="685800" rtl="0" eaLnBrk="1" latinLnBrk="0" hangingPunct="1"/>
                      <a:r>
                        <a:rPr lang="en-US" sz="1000" b="1" kern="1200">
                          <a:solidFill>
                            <a:schemeClr val="lt1"/>
                          </a:solidFill>
                          <a:latin typeface="+mn-lt"/>
                          <a:ea typeface="+mn-ea"/>
                          <a:cs typeface="+mn-cs"/>
                        </a:rPr>
                        <a:t>Cost</a:t>
                      </a:r>
                    </a:p>
                  </a:txBody>
                  <a:tcPr anchor="ctr"/>
                </a:tc>
                <a:extLst>
                  <a:ext uri="{0D108BD9-81ED-4DB2-BD59-A6C34878D82A}">
                    <a16:rowId xmlns:a16="http://schemas.microsoft.com/office/drawing/2014/main" val="3843892085"/>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Project Kickoff</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 of total</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3127235241"/>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1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91247070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2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260775673"/>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3 Development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2055519869"/>
                  </a:ext>
                </a:extLst>
              </a:tr>
              <a:tr h="2834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kern="1200">
                          <a:solidFill>
                            <a:schemeClr val="tx1">
                              <a:lumMod val="65000"/>
                              <a:lumOff val="35000"/>
                            </a:schemeClr>
                          </a:solidFill>
                          <a:latin typeface="+mn-lt"/>
                          <a:ea typeface="+mn-ea"/>
                          <a:cs typeface="+mn-cs"/>
                        </a:rPr>
                        <a:t>Month 4 Development/Final Delivery</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baseline="0">
                          <a:solidFill>
                            <a:schemeClr val="tx1">
                              <a:lumMod val="65000"/>
                              <a:lumOff val="35000"/>
                            </a:schemeClr>
                          </a:solidFill>
                          <a:latin typeface="+mn-lt"/>
                          <a:ea typeface="+mn-ea"/>
                          <a:cs typeface="+mn-cs"/>
                        </a:rPr>
                        <a:t>20%</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200" b="0"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1805614760"/>
                  </a:ext>
                </a:extLst>
              </a:tr>
              <a:tr h="253283">
                <a:tc>
                  <a:txBody>
                    <a:bodyPr/>
                    <a:lstStyle/>
                    <a:p>
                      <a:pPr marL="0" algn="r" defTabSz="685800" rtl="0" eaLnBrk="1" latinLnBrk="0" hangingPunct="1"/>
                      <a:r>
                        <a:rPr lang="en-US" sz="1200" b="1" kern="1200">
                          <a:solidFill>
                            <a:schemeClr val="lt1"/>
                          </a:solidFill>
                          <a:latin typeface="+mn-lt"/>
                          <a:ea typeface="+mn-ea"/>
                          <a:cs typeface="+mn-cs"/>
                        </a:rPr>
                        <a:t>Total</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0" strike="noStrike" kern="1200">
                          <a:solidFill>
                            <a:schemeClr val="bg1"/>
                          </a:solidFill>
                          <a:latin typeface="+mn-lt"/>
                          <a:ea typeface="+mn-ea"/>
                          <a:cs typeface="+mn-cs"/>
                        </a:rPr>
                        <a:t>100%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i="0" u="none" strike="noStrike">
                          <a:solidFill>
                            <a:schemeClr val="bg1"/>
                          </a:solidFill>
                          <a:effectLst/>
                          <a:latin typeface="+mn-lt"/>
                          <a:ea typeface="Calibri" panose="020F0502020204030204" pitchFamily="34" charset="0"/>
                          <a:cs typeface="Calibri" panose="020F0502020204030204" pitchFamily="34" charset="0"/>
                        </a:rPr>
                        <a:t>$286,250</a:t>
                      </a:r>
                    </a:p>
                  </a:txBody>
                  <a:tcPr anchor="ctr">
                    <a:solidFill>
                      <a:schemeClr val="tx2">
                        <a:lumMod val="60000"/>
                        <a:lumOff val="40000"/>
                      </a:schemeClr>
                    </a:solidFill>
                  </a:tcPr>
                </a:tc>
                <a:extLst>
                  <a:ext uri="{0D108BD9-81ED-4DB2-BD59-A6C34878D82A}">
                    <a16:rowId xmlns:a16="http://schemas.microsoft.com/office/drawing/2014/main" val="1792591418"/>
                  </a:ext>
                </a:extLst>
              </a:tr>
            </a:tbl>
          </a:graphicData>
        </a:graphic>
      </p:graphicFrame>
      <p:sp>
        <p:nvSpPr>
          <p:cNvPr id="4" name="EDIT tag">
            <a:extLst>
              <a:ext uri="{FF2B5EF4-FFF2-40B4-BE49-F238E27FC236}">
                <a16:creationId xmlns:a16="http://schemas.microsoft.com/office/drawing/2014/main" id="{471338B9-E886-D144-CE90-F8B25B491453}"/>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Tree>
    <p:extLst>
      <p:ext uri="{BB962C8B-B14F-4D97-AF65-F5344CB8AC3E}">
        <p14:creationId xmlns:p14="http://schemas.microsoft.com/office/powerpoint/2010/main" val="246293787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7B903-BBD4-EF41-B673-48EBB161C37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DC12A415-C1ED-8F74-555F-EF27DE88C34F}"/>
              </a:ext>
            </a:extLst>
          </p:cNvPr>
          <p:cNvPicPr>
            <a:picLocks noGrp="1" noChangeAspect="1"/>
          </p:cNvPicPr>
          <p:nvPr>
            <p:ph type="pic" sz="quarter" idx="10"/>
          </p:nvPr>
        </p:nvPicPr>
        <p:blipFill rotWithShape="1">
          <a:blip r:embed="rId2"/>
          <a:srcRect t="6007" b="6007"/>
          <a:stretch/>
        </p:blipFill>
        <p:spPr/>
      </p:pic>
      <p:sp>
        <p:nvSpPr>
          <p:cNvPr id="4" name="Text Placeholder 3" hidden="1">
            <a:extLst>
              <a:ext uri="{FF2B5EF4-FFF2-40B4-BE49-F238E27FC236}">
                <a16:creationId xmlns:a16="http://schemas.microsoft.com/office/drawing/2014/main" id="{14700DBA-0A91-4F94-CC5B-B7980A0D4F79}"/>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16822CDC-6825-DF92-8739-7C428E57F28B}"/>
              </a:ext>
            </a:extLst>
          </p:cNvPr>
          <p:cNvSpPr>
            <a:spLocks noGrp="1"/>
          </p:cNvSpPr>
          <p:nvPr>
            <p:ph type="body" sz="quarter" idx="16"/>
          </p:nvPr>
        </p:nvSpPr>
        <p:spPr/>
        <p:txBody>
          <a:bodyPr/>
          <a:lstStyle/>
          <a:p>
            <a:pPr>
              <a:spcBef>
                <a:spcPts val="0"/>
              </a:spcBef>
            </a:pPr>
            <a:r>
              <a:rPr lang="en-US" sz="1100" dirty="0"/>
              <a:t>Modern Device Management (MDM) programs, such as </a:t>
            </a:r>
            <a:r>
              <a:rPr lang="en-US" sz="1100" dirty="0" err="1"/>
              <a:t>ArborXR</a:t>
            </a:r>
            <a:r>
              <a:rPr lang="en-US" sz="1100" dirty="0"/>
              <a:t> and Meta Quest for Business, provide comprehensive solutions for managing VR devices at an enterprise level. These subscription services offer user, device, application management, and security tools, enabling organizations to deploy and control their VR infrastructure efficiently</a:t>
            </a:r>
            <a:r>
              <a:rPr lang="en-US" sz="1100" spc="-20" dirty="0"/>
              <a:t>. </a:t>
            </a:r>
          </a:p>
          <a:p>
            <a:pPr>
              <a:spcBef>
                <a:spcPts val="0"/>
              </a:spcBef>
            </a:pPr>
            <a:r>
              <a:rPr lang="en-US" sz="1100" spc="-20" dirty="0"/>
              <a:t>The </a:t>
            </a:r>
            <a:r>
              <a:rPr lang="en-US" sz="1100" dirty="0"/>
              <a:t>Key features and benefits of MDM subscription solutions include</a:t>
            </a:r>
            <a:r>
              <a:rPr lang="en-US" sz="1100" spc="-20" dirty="0"/>
              <a:t>: </a:t>
            </a:r>
          </a:p>
          <a:p>
            <a:pPr lvl="1">
              <a:spcBef>
                <a:spcPts val="0"/>
              </a:spcBef>
            </a:pPr>
            <a:r>
              <a:rPr lang="en-US" sz="1100" b="1" spc="-20" dirty="0"/>
              <a:t>Device Management: </a:t>
            </a:r>
            <a:r>
              <a:rPr lang="en-US" sz="1100" spc="-20" dirty="0"/>
              <a:t>Provision, track, and manage devices to ensure efficient use across the organization, leading to increased productivity and streamlined operations.</a:t>
            </a:r>
          </a:p>
          <a:p>
            <a:pPr lvl="1">
              <a:spcBef>
                <a:spcPts val="0"/>
              </a:spcBef>
            </a:pPr>
            <a:r>
              <a:rPr lang="en-US" sz="1100" b="1" spc="-20" dirty="0"/>
              <a:t>User Management: </a:t>
            </a:r>
            <a:r>
              <a:rPr lang="en-US" sz="1100" spc="-20" dirty="0"/>
              <a:t>Create and manage user accounts with secure access, enhancing data protection while providing a smooth user experience.</a:t>
            </a:r>
          </a:p>
          <a:p>
            <a:pPr lvl="1">
              <a:spcBef>
                <a:spcPts val="0"/>
              </a:spcBef>
            </a:pPr>
            <a:r>
              <a:rPr lang="en-US" sz="1100" b="1" spc="-20" dirty="0"/>
              <a:t>Application Management: </a:t>
            </a:r>
            <a:r>
              <a:rPr lang="en-US" sz="1100" spc="-20" dirty="0"/>
              <a:t>Deploy and manage VR applications from a convenient dashboard to ensure employees have access to the right tools, improving operational efficiency.</a:t>
            </a:r>
          </a:p>
          <a:p>
            <a:pPr lvl="1">
              <a:spcBef>
                <a:spcPts val="0"/>
              </a:spcBef>
            </a:pPr>
            <a:r>
              <a:rPr lang="en-US" sz="1100" b="1" spc="-20" dirty="0"/>
              <a:t>Security Features: </a:t>
            </a:r>
            <a:r>
              <a:rPr lang="en-US" sz="1100" spc="-20" dirty="0"/>
              <a:t>Enterprise-grade security with data encryption, user authentication, and access control to protect sensitive information, ensure compliance, and provide secure access to VR resources.</a:t>
            </a:r>
          </a:p>
          <a:p>
            <a:pPr lvl="1">
              <a:spcBef>
                <a:spcPts val="0"/>
              </a:spcBef>
            </a:pPr>
            <a:r>
              <a:rPr lang="en-US" sz="1100" b="1" spc="-20" dirty="0"/>
              <a:t>Support Services: </a:t>
            </a:r>
            <a:r>
              <a:rPr lang="en-US" sz="1100" spc="-20" dirty="0"/>
              <a:t>Access to support resources to help organizations maximize their VR deployments, reducing downtime and enhancing overall productivity.</a:t>
            </a:r>
          </a:p>
          <a:p>
            <a:r>
              <a:rPr lang="en-US" sz="1100" dirty="0"/>
              <a:t>ForgeFX Simulations harnesses the capabilities of MDM platforms, such as </a:t>
            </a:r>
            <a:r>
              <a:rPr lang="en-US" sz="1100" dirty="0" err="1"/>
              <a:t>ArborXR</a:t>
            </a:r>
            <a:r>
              <a:rPr lang="en-US" sz="1100" dirty="0"/>
              <a:t> and Meta Quest for Business, to deliver scalable, secure, and effective VR solutions tailored to your project needs. </a:t>
            </a:r>
            <a:endParaRPr lang="en-US" spc="-20" dirty="0"/>
          </a:p>
          <a:p>
            <a:pPr marL="0" lvl="1" indent="0">
              <a:spcBef>
                <a:spcPts val="0"/>
              </a:spcBef>
              <a:buNone/>
            </a:pPr>
            <a:endParaRPr lang="en-US" spc="-20" dirty="0"/>
          </a:p>
          <a:p>
            <a:pPr>
              <a:spcBef>
                <a:spcPts val="0"/>
              </a:spcBef>
            </a:pPr>
            <a:endParaRPr lang="en-US" spc="-20" dirty="0"/>
          </a:p>
        </p:txBody>
      </p:sp>
      <p:sp>
        <p:nvSpPr>
          <p:cNvPr id="15" name="HeaderGradient">
            <a:extLst>
              <a:ext uri="{FF2B5EF4-FFF2-40B4-BE49-F238E27FC236}">
                <a16:creationId xmlns:a16="http://schemas.microsoft.com/office/drawing/2014/main" id="{D4743D22-912B-C3C0-AEC7-E34343141F22}"/>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124A4EB0-9E49-FD99-442E-1882E8BBEB21}"/>
              </a:ext>
            </a:extLst>
          </p:cNvPr>
          <p:cNvSpPr>
            <a:spLocks noGrp="1"/>
          </p:cNvSpPr>
          <p:nvPr>
            <p:ph type="title"/>
          </p:nvPr>
        </p:nvSpPr>
        <p:spPr>
          <a:xfrm>
            <a:off x="457200" y="1600201"/>
            <a:ext cx="6194738" cy="411480"/>
          </a:xfrm>
        </p:spPr>
        <p:txBody>
          <a:bodyPr/>
          <a:lstStyle/>
          <a:p>
            <a:r>
              <a:rPr lang="en-US" sz="2000">
                <a:solidFill>
                  <a:schemeClr val="bg1"/>
                </a:solidFill>
              </a:rPr>
              <a:t>Modern Device Management</a:t>
            </a:r>
            <a:r>
              <a:rPr lang="en-US" sz="2000"/>
              <a:t> For Business</a:t>
            </a:r>
          </a:p>
        </p:txBody>
      </p:sp>
      <p:sp>
        <p:nvSpPr>
          <p:cNvPr id="2" name="Text Placeholder 10">
            <a:extLst>
              <a:ext uri="{FF2B5EF4-FFF2-40B4-BE49-F238E27FC236}">
                <a16:creationId xmlns:a16="http://schemas.microsoft.com/office/drawing/2014/main" id="{91670C54-C015-6EC6-4606-4F6DD73EECFD}"/>
              </a:ext>
            </a:extLst>
          </p:cNvPr>
          <p:cNvSpPr txBox="1">
            <a:spLocks/>
          </p:cNvSpPr>
          <p:nvPr/>
        </p:nvSpPr>
        <p:spPr>
          <a:xfrm>
            <a:off x="0" y="2221992"/>
            <a:ext cx="2286000" cy="1149350"/>
          </a:xfrm>
          <a:prstGeom prst="rect">
            <a:avLst/>
          </a:prstGeom>
        </p:spPr>
        <p:txBody>
          <a:bodyPr lIns="0" tIns="182880" rIns="182880"/>
          <a:lstStyle>
            <a:lvl1pPr marL="0" indent="0" algn="r" defTabSz="685800" rtl="0" eaLnBrk="1" latinLnBrk="0" hangingPunct="1">
              <a:lnSpc>
                <a:spcPct val="100000"/>
              </a:lnSpc>
              <a:spcBef>
                <a:spcPts val="0"/>
              </a:spcBef>
              <a:buFont typeface="Arial" panose="020B0604020202020204" pitchFamily="34" charset="0"/>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a:t>Embrace VR </a:t>
            </a:r>
          </a:p>
          <a:p>
            <a:r>
              <a:rPr lang="en-US"/>
              <a:t>with confidence</a:t>
            </a:r>
          </a:p>
        </p:txBody>
      </p:sp>
      <p:sp>
        <p:nvSpPr>
          <p:cNvPr id="3" name="EDIT tag">
            <a:extLst>
              <a:ext uri="{FF2B5EF4-FFF2-40B4-BE49-F238E27FC236}">
                <a16:creationId xmlns:a16="http://schemas.microsoft.com/office/drawing/2014/main" id="{C6142F1F-261A-42B1-2B91-153478671F72}"/>
              </a:ext>
            </a:extLst>
          </p:cNvPr>
          <p:cNvSpPr txBox="1"/>
          <p:nvPr/>
        </p:nvSpPr>
        <p:spPr>
          <a:xfrm rot="20805525">
            <a:off x="113712" y="4340263"/>
            <a:ext cx="2058577"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Tree>
    <p:extLst>
      <p:ext uri="{BB962C8B-B14F-4D97-AF65-F5344CB8AC3E}">
        <p14:creationId xmlns:p14="http://schemas.microsoft.com/office/powerpoint/2010/main" val="269269543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dirty="0"/>
              <a:t>DOZER </a:t>
            </a:r>
            <a:br>
              <a:rPr lang="en-US" dirty="0"/>
            </a:br>
            <a:r>
              <a:rPr lang="en-US" dirty="0"/>
              <a:t>ASSESSMENT</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Lesson 1 – Module 1: Dozer Assessment </a:t>
            </a:r>
            <a:r>
              <a:rPr lang="en-US" sz="1100" b="1" dirty="0"/>
              <a:t>(excerpt)</a:t>
            </a:r>
            <a:endParaRPr lang="en-US" sz="1100" dirty="0"/>
          </a:p>
          <a:p>
            <a:pPr marL="228600" lvl="1" indent="-228600">
              <a:spcBef>
                <a:spcPts val="0"/>
              </a:spcBef>
              <a:buFont typeface="+mj-lt"/>
              <a:buAutoNum type="arabicPeriod"/>
            </a:pPr>
            <a:r>
              <a:rPr lang="en-US" dirty="0"/>
              <a:t>The trainee selects the “Dozer Assessment” lesson and enters a full-scale jobsite scene with the dozer parked for inspection.</a:t>
            </a:r>
            <a:br>
              <a:rPr lang="en-US" dirty="0"/>
            </a:br>
            <a:r>
              <a:rPr lang="en-US" dirty="0"/>
              <a:t>A brief orientation begins, delivered through voiceover and on-screen prompts. The trainee is introduced to navigation controls, lesson parameters, and safety awareness reminders. The machine is positioned to allow full walkaround access, and each step is introduced with clear visual guidance to ensure intuitive progression.</a:t>
            </a:r>
          </a:p>
          <a:p>
            <a:pPr marL="228600" lvl="1" indent="-228600">
              <a:spcBef>
                <a:spcPts val="0"/>
              </a:spcBef>
              <a:buFont typeface="+mj-lt"/>
              <a:buAutoNum type="arabicPeriod"/>
            </a:pPr>
            <a:r>
              <a:rPr lang="en-US" b="1" dirty="0"/>
              <a:t>Preparation and Step-by-Step Execution: </a:t>
            </a:r>
            <a:r>
              <a:rPr lang="en-US" dirty="0"/>
              <a:t>Each lesson is presented in a natural step sequence with strategic hints and intuitive flow. The trainee will engage in the lesson learning at their own pace, with the ability to repeat steps as needed</a:t>
            </a:r>
            <a:r>
              <a:rPr lang="en-US" b="1" dirty="0"/>
              <a:t>.</a:t>
            </a:r>
            <a:br>
              <a:rPr lang="en-US" b="1" dirty="0"/>
            </a:br>
            <a:r>
              <a:rPr lang="en-US" b="1" dirty="0"/>
              <a:t>Lesson Steps:</a:t>
            </a:r>
            <a:endParaRPr lang="en-US" dirty="0"/>
          </a:p>
          <a:p>
            <a:pPr marL="627063" lvl="3" indent="-285750">
              <a:spcBef>
                <a:spcPts val="0"/>
              </a:spcBef>
              <a:spcAft>
                <a:spcPts val="200"/>
              </a:spcAft>
              <a:buClr>
                <a:schemeClr val="tx1">
                  <a:lumMod val="65000"/>
                  <a:lumOff val="35000"/>
                </a:schemeClr>
              </a:buClr>
              <a:buFont typeface="+mj-lt"/>
              <a:buAutoNum type="alphaLcPeriod"/>
            </a:pPr>
            <a:r>
              <a:rPr lang="en-US" b="1" dirty="0"/>
              <a:t>Walkaround and Part Identification</a:t>
            </a:r>
            <a:br>
              <a:rPr lang="en-US" dirty="0"/>
            </a:br>
            <a:r>
              <a:rPr lang="en-US" dirty="0"/>
              <a:t>• Complete a general walkaround of the dozer.</a:t>
            </a:r>
            <a:br>
              <a:rPr lang="en-US" dirty="0"/>
            </a:br>
            <a:r>
              <a:rPr lang="en-US" dirty="0"/>
              <a:t>• Identify major machine assemblies, including the blade, cab, tracks, undercarriage, and engine compartment.</a:t>
            </a:r>
          </a:p>
          <a:p>
            <a:pPr marL="627063" lvl="3" indent="-285750">
              <a:spcBef>
                <a:spcPts val="0"/>
              </a:spcBef>
              <a:spcAft>
                <a:spcPts val="200"/>
              </a:spcAft>
              <a:buClr>
                <a:schemeClr val="tx1">
                  <a:lumMod val="65000"/>
                  <a:lumOff val="35000"/>
                </a:schemeClr>
              </a:buClr>
              <a:buFont typeface="+mj-lt"/>
              <a:buAutoNum type="alphaLcPeriod"/>
            </a:pPr>
            <a:r>
              <a:rPr lang="en-US" b="1" dirty="0"/>
              <a:t>Fluid Levels and Preventive Maintenance</a:t>
            </a:r>
            <a:br>
              <a:rPr lang="en-US" dirty="0"/>
            </a:br>
            <a:r>
              <a:rPr lang="en-US" dirty="0"/>
              <a:t>• Locate key fluid checkpoints, including engine, hydraulic, coolant, fuel, and transmission.</a:t>
            </a:r>
            <a:br>
              <a:rPr lang="en-US" dirty="0"/>
            </a:br>
            <a:r>
              <a:rPr lang="en-US" dirty="0"/>
              <a:t>• Identify routine maintenance items such as grease points, track cleaning needs, and daily inspection sheet requirements.</a:t>
            </a:r>
          </a:p>
          <a:p>
            <a:pPr marL="341313" lvl="3" indent="0">
              <a:spcBef>
                <a:spcPts val="0"/>
              </a:spcBef>
              <a:spcAft>
                <a:spcPts val="200"/>
              </a:spcAft>
              <a:buClr>
                <a:schemeClr val="tx1">
                  <a:lumMod val="65000"/>
                  <a:lumOff val="35000"/>
                </a:schemeClr>
              </a:buClr>
              <a:buNone/>
            </a:pPr>
            <a:endParaRPr lang="en-US" dirty="0"/>
          </a:p>
          <a:p>
            <a:pPr>
              <a:spcBef>
                <a:spcPts val="0"/>
              </a:spcBef>
            </a:pPr>
            <a:endParaRPr lang="en-US" dirty="0"/>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dirty="0"/>
              <a:t>This VR training lesson introduces new operators to the basic layout and inspection points of a mid-size excavator. Designed to support early-stage orientation, the lesson places the trainee in a virtual jobsite environment where they are guided through a walkaround of the equipment. Visual prompts and voice guidance help them identify core components, learn terminology, and build confidence before entering the cab.</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98783994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dirty="0"/>
              <a:t>Preparation and Step-by-Step Execution: </a:t>
            </a:r>
            <a:r>
              <a:rPr lang="en-US" dirty="0"/>
              <a:t>Continued</a:t>
            </a:r>
          </a:p>
          <a:p>
            <a:pPr marL="0" lvl="1" indent="0">
              <a:spcBef>
                <a:spcPts val="0"/>
              </a:spcBef>
              <a:spcAft>
                <a:spcPts val="20"/>
              </a:spcAft>
              <a:buNone/>
            </a:pPr>
            <a:endParaRPr lang="en-US" dirty="0"/>
          </a:p>
          <a:p>
            <a:pPr marL="569913" lvl="3" indent="-228600">
              <a:spcBef>
                <a:spcPts val="0"/>
              </a:spcBef>
              <a:spcAft>
                <a:spcPts val="300"/>
              </a:spcAft>
              <a:buClr>
                <a:schemeClr val="tx1">
                  <a:lumMod val="65000"/>
                  <a:lumOff val="35000"/>
                </a:schemeClr>
              </a:buClr>
              <a:buFont typeface="+mj-lt"/>
              <a:buAutoNum type="alphaLcPeriod" startAt="3"/>
            </a:pPr>
            <a:r>
              <a:rPr lang="en-US" b="1" dirty="0"/>
              <a:t>Fluid Levels and Preventive Maintenance</a:t>
            </a:r>
            <a:br>
              <a:rPr lang="en-US" dirty="0"/>
            </a:br>
            <a:r>
              <a:rPr lang="en-US" dirty="0"/>
              <a:t>• Identify undercarriage and engine components such as rollers, sprockets, idlers, final drive, alternator, batteries, radiator, and fuel system components.</a:t>
            </a:r>
            <a:br>
              <a:rPr lang="en-US" dirty="0"/>
            </a:br>
            <a:r>
              <a:rPr lang="en-US" dirty="0"/>
              <a:t>• Inspect for common issues, including oil leaks, cylinder condition, blade/frame wear, cutting edges, safety items, and hydraulic lines.</a:t>
            </a:r>
          </a:p>
          <a:p>
            <a:pPr marL="569913" lvl="3" indent="-228600">
              <a:spcBef>
                <a:spcPts val="0"/>
              </a:spcBef>
              <a:spcAft>
                <a:spcPts val="300"/>
              </a:spcAft>
              <a:buClr>
                <a:schemeClr val="tx1">
                  <a:lumMod val="65000"/>
                  <a:lumOff val="35000"/>
                </a:schemeClr>
              </a:buClr>
              <a:buFont typeface="+mj-lt"/>
              <a:buAutoNum type="alphaLcPeriod" startAt="3"/>
            </a:pPr>
            <a:r>
              <a:rPr lang="en-US" b="1" dirty="0"/>
              <a:t>Component and Visual Inspection</a:t>
            </a:r>
            <a:br>
              <a:rPr lang="en-US" dirty="0"/>
            </a:br>
            <a:r>
              <a:rPr lang="en-US" dirty="0"/>
              <a:t>• Locate access steps and safety handholds.</a:t>
            </a:r>
            <a:br>
              <a:rPr lang="en-US" dirty="0"/>
            </a:br>
            <a:r>
              <a:rPr lang="en-US" dirty="0"/>
              <a:t>• Enter the cab to view primary controls: joysticks, pedals, monitoring screen, and safety lockout.</a:t>
            </a:r>
          </a:p>
          <a:p>
            <a:pPr marL="512763" lvl="4" indent="0">
              <a:spcBef>
                <a:spcPts val="0"/>
              </a:spcBef>
              <a:spcAft>
                <a:spcPts val="300"/>
              </a:spcAft>
              <a:buClr>
                <a:schemeClr val="tx1">
                  <a:lumMod val="65000"/>
                  <a:lumOff val="35000"/>
                </a:schemeClr>
              </a:buClr>
              <a:buNone/>
            </a:pPr>
            <a:r>
              <a:rPr lang="en-US" dirty="0"/>
              <a:t>	</a:t>
            </a:r>
          </a:p>
          <a:p>
            <a:pPr marL="228600" lvl="1" indent="-228600">
              <a:spcBef>
                <a:spcPts val="20"/>
              </a:spcBef>
              <a:buFont typeface="+mj-lt"/>
              <a:buAutoNum type="arabicPeriod" startAt="3"/>
            </a:pPr>
            <a:r>
              <a:rPr lang="en-US" b="1" dirty="0"/>
              <a:t>Lesson Completion:</a:t>
            </a:r>
            <a:r>
              <a:rPr lang="en-US" dirty="0"/>
              <a:t> Once the lesson is complete, the simulator automatically compiles a performance summary based on the trainee’s progress and interaction history. This data-driven report provides instructors with clear insights into strengths and areas for improvement, ensuring that no step is missed and every student arrives better prepared.</a:t>
            </a:r>
          </a:p>
          <a:p>
            <a:pPr marL="341313" lvl="3" indent="0">
              <a:spcBef>
                <a:spcPts val="0"/>
              </a:spcBef>
              <a:buClr>
                <a:schemeClr val="tx1">
                  <a:lumMod val="65000"/>
                  <a:lumOff val="35000"/>
                </a:schemeClr>
              </a:buClr>
              <a:buNone/>
            </a:pPr>
            <a:endParaRPr lang="en-US" sz="1400" b="1" dirty="0"/>
          </a:p>
          <a:p>
            <a:pPr marL="0" lvl="3" indent="0">
              <a:spcBef>
                <a:spcPts val="0"/>
              </a:spcBef>
              <a:buClr>
                <a:schemeClr val="tx1">
                  <a:lumMod val="65000"/>
                  <a:lumOff val="35000"/>
                </a:schemeClr>
              </a:buClr>
              <a:buNone/>
            </a:pPr>
            <a:br>
              <a:rPr lang="en-US" sz="1400" dirty="0"/>
            </a:br>
            <a:br>
              <a:rPr lang="en-US" sz="1400" dirty="0"/>
            </a:br>
            <a:endParaRPr lang="en-US" sz="1400" dirty="0"/>
          </a:p>
          <a:p>
            <a:pPr marL="0" lvl="3" indent="0">
              <a:spcBef>
                <a:spcPts val="0"/>
              </a:spcBef>
              <a:buClr>
                <a:schemeClr val="tx1">
                  <a:lumMod val="65000"/>
                  <a:lumOff val="35000"/>
                </a:schemeClr>
              </a:buClr>
              <a:buNone/>
            </a:pPr>
            <a:endParaRPr lang="en-US" sz="1400" i="1" dirty="0"/>
          </a:p>
          <a:p>
            <a:pPr marL="0" lvl="3" indent="0">
              <a:spcBef>
                <a:spcPts val="0"/>
              </a:spcBef>
              <a:buClr>
                <a:schemeClr val="tx1">
                  <a:lumMod val="65000"/>
                  <a:lumOff val="35000"/>
                </a:schemeClr>
              </a:buClr>
              <a:buNone/>
            </a:pPr>
            <a:endParaRPr lang="en-US" sz="1400" i="1" dirty="0"/>
          </a:p>
          <a:p>
            <a:pPr marL="0" lvl="3" indent="0">
              <a:spcBef>
                <a:spcPts val="0"/>
              </a:spcBef>
              <a:buClr>
                <a:schemeClr val="tx1">
                  <a:lumMod val="65000"/>
                  <a:lumOff val="35000"/>
                </a:schemeClr>
              </a:buClr>
              <a:buNone/>
            </a:pPr>
            <a:r>
              <a:rPr lang="en-US" dirty="0"/>
              <a:t>Note: This is a broad-strokes lesson excerpt. Final assessment flow, scoring criteria, and interaction details will be developed with your subject matter experts</a:t>
            </a:r>
            <a:r>
              <a:rPr lang="en-US" sz="1400" i="1" dirty="0"/>
              <a:t>.</a:t>
            </a:r>
          </a:p>
          <a:p>
            <a:pPr marL="341313" lvl="3" indent="0">
              <a:spcBef>
                <a:spcPts val="0"/>
              </a:spcBef>
              <a:buClr>
                <a:schemeClr val="tx1">
                  <a:lumMod val="65000"/>
                  <a:lumOff val="35000"/>
                </a:schemeClr>
              </a:buClr>
              <a:buNone/>
            </a:pPr>
            <a:endParaRPr lang="en-US" dirty="0"/>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72571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dons a VR headset and enters the training application, they will be immersed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repositioned by the user to a location that is convenient to them. </a:t>
            </a:r>
          </a:p>
          <a:p>
            <a:pPr marL="228600" indent="-228600">
              <a:lnSpc>
                <a:spcPct val="110000"/>
              </a:lnSpc>
              <a:spcBef>
                <a:spcPts val="0"/>
              </a:spcBef>
              <a:spcAft>
                <a:spcPts val="600"/>
              </a:spcAft>
              <a:buFont typeface="+mj-lt"/>
              <a:buAutoNum type="alphaUcPeriod"/>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and equipment will be full-scale models that move and sound like their real-world counterparts.</a:t>
            </a:r>
          </a:p>
        </p:txBody>
      </p:sp>
      <p:sp>
        <p:nvSpPr>
          <p:cNvPr id="9" name="editable background">
            <a:extLst>
              <a:ext uri="{FF2B5EF4-FFF2-40B4-BE49-F238E27FC236}">
                <a16:creationId xmlns:a16="http://schemas.microsoft.com/office/drawing/2014/main" id="{811139BC-A82C-34C2-2BC2-59092017CFBC}"/>
              </a:ext>
            </a:extLst>
          </p:cNvPr>
          <p:cNvSpPr/>
          <p:nvPr/>
        </p:nvSpPr>
        <p:spPr>
          <a:xfrm>
            <a:off x="0" y="1535027"/>
            <a:ext cx="6858000" cy="3220657"/>
          </a:xfrm>
          <a:prstGeom prst="rect">
            <a:avLst/>
          </a:prstGeom>
          <a:gradFill>
            <a:gsLst>
              <a:gs pos="0">
                <a:srgbClr val="FBFBFB"/>
              </a:gs>
              <a:gs pos="67000">
                <a:schemeClr val="tx2">
                  <a:lumMod val="40000"/>
                  <a:lumOff val="60000"/>
                </a:schemeClr>
              </a:gs>
              <a:gs pos="100000">
                <a:schemeClr val="tx2">
                  <a:lumMod val="20000"/>
                  <a:lumOff val="8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Stop 8" hidden="1">
            <a:extLst>
              <a:ext uri="{FF2B5EF4-FFF2-40B4-BE49-F238E27FC236}">
                <a16:creationId xmlns:a16="http://schemas.microsoft.com/office/drawing/2014/main" id="{BE76F480-51FE-D449-D76F-8B2F26D087AC}"/>
              </a:ext>
            </a:extLst>
          </p:cNvPr>
          <p:cNvSpPr/>
          <p:nvPr/>
        </p:nvSpPr>
        <p:spPr>
          <a:xfrm>
            <a:off x="2167047" y="228432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8</a:t>
            </a:r>
          </a:p>
        </p:txBody>
      </p:sp>
      <p:sp>
        <p:nvSpPr>
          <p:cNvPr id="35" name="Stop 7">
            <a:extLst>
              <a:ext uri="{FF2B5EF4-FFF2-40B4-BE49-F238E27FC236}">
                <a16:creationId xmlns:a16="http://schemas.microsoft.com/office/drawing/2014/main" id="{11E72F19-8B1F-B807-7738-F9B316D13C92}"/>
              </a:ext>
            </a:extLst>
          </p:cNvPr>
          <p:cNvSpPr/>
          <p:nvPr/>
        </p:nvSpPr>
        <p:spPr>
          <a:xfrm>
            <a:off x="2720845" y="2636917"/>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7</a:t>
            </a:r>
          </a:p>
        </p:txBody>
      </p:sp>
      <p:sp>
        <p:nvSpPr>
          <p:cNvPr id="36" name="Stop 6" hidden="1">
            <a:extLst>
              <a:ext uri="{FF2B5EF4-FFF2-40B4-BE49-F238E27FC236}">
                <a16:creationId xmlns:a16="http://schemas.microsoft.com/office/drawing/2014/main" id="{7F73356B-B662-D7D7-15F7-29EB800D92F5}"/>
              </a:ext>
            </a:extLst>
          </p:cNvPr>
          <p:cNvSpPr/>
          <p:nvPr/>
        </p:nvSpPr>
        <p:spPr>
          <a:xfrm>
            <a:off x="4146013" y="263482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6</a:t>
            </a:r>
          </a:p>
        </p:txBody>
      </p:sp>
      <p:pic>
        <p:nvPicPr>
          <p:cNvPr id="7" name="model">
            <a:extLst>
              <a:ext uri="{FF2B5EF4-FFF2-40B4-BE49-F238E27FC236}">
                <a16:creationId xmlns:a16="http://schemas.microsoft.com/office/drawing/2014/main" id="{34440FA9-ED91-C553-2E4B-B38E3837F3BD}"/>
              </a:ext>
            </a:extLst>
          </p:cNvPr>
          <p:cNvPicPr>
            <a:picLocks noChangeAspect="1"/>
          </p:cNvPicPr>
          <p:nvPr/>
        </p:nvPicPr>
        <p:blipFill>
          <a:blip r:embed="rId2"/>
          <a:srcRect l="9849" t="13875" r="9849" b="11184"/>
          <a:stretch>
            <a:fillRect/>
          </a:stretch>
        </p:blipFill>
        <p:spPr>
          <a:xfrm>
            <a:off x="0" y="1535026"/>
            <a:ext cx="6858000" cy="3220658"/>
          </a:xfrm>
          <a:prstGeom prst="rect">
            <a:avLst/>
          </a:prstGeom>
        </p:spPr>
      </p:pic>
      <p:sp>
        <p:nvSpPr>
          <p:cNvPr id="37" name="Stop 9">
            <a:extLst>
              <a:ext uri="{FF2B5EF4-FFF2-40B4-BE49-F238E27FC236}">
                <a16:creationId xmlns:a16="http://schemas.microsoft.com/office/drawing/2014/main" id="{2ADA7417-DB50-714F-9EA9-A2C781D32ADE}"/>
              </a:ext>
            </a:extLst>
          </p:cNvPr>
          <p:cNvSpPr/>
          <p:nvPr/>
        </p:nvSpPr>
        <p:spPr>
          <a:xfrm>
            <a:off x="1465814" y="3033184"/>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9</a:t>
            </a:r>
          </a:p>
        </p:txBody>
      </p:sp>
      <p:sp>
        <p:nvSpPr>
          <p:cNvPr id="42" name="Stop 5">
            <a:extLst>
              <a:ext uri="{FF2B5EF4-FFF2-40B4-BE49-F238E27FC236}">
                <a16:creationId xmlns:a16="http://schemas.microsoft.com/office/drawing/2014/main" id="{C1A6EA57-51F5-947F-FD8E-703A9869E0ED}"/>
              </a:ext>
            </a:extLst>
          </p:cNvPr>
          <p:cNvSpPr/>
          <p:nvPr/>
        </p:nvSpPr>
        <p:spPr>
          <a:xfrm>
            <a:off x="5321778" y="2913120"/>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5</a:t>
            </a:r>
          </a:p>
        </p:txBody>
      </p:sp>
      <p:sp>
        <p:nvSpPr>
          <p:cNvPr id="41" name="Stop 4">
            <a:extLst>
              <a:ext uri="{FF2B5EF4-FFF2-40B4-BE49-F238E27FC236}">
                <a16:creationId xmlns:a16="http://schemas.microsoft.com/office/drawing/2014/main" id="{DD93E638-C8BB-D302-7741-E448E3EB9A4E}"/>
              </a:ext>
            </a:extLst>
          </p:cNvPr>
          <p:cNvSpPr/>
          <p:nvPr/>
        </p:nvSpPr>
        <p:spPr>
          <a:xfrm>
            <a:off x="4784925" y="305000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4" name="Stop 4 ON">
            <a:extLst>
              <a:ext uri="{FF2B5EF4-FFF2-40B4-BE49-F238E27FC236}">
                <a16:creationId xmlns:a16="http://schemas.microsoft.com/office/drawing/2014/main" id="{1BC1DB99-65D9-7701-7CC7-25B47024C856}"/>
              </a:ext>
            </a:extLst>
          </p:cNvPr>
          <p:cNvSpPr/>
          <p:nvPr/>
        </p:nvSpPr>
        <p:spPr>
          <a:xfrm>
            <a:off x="4784925" y="3050002"/>
            <a:ext cx="190704" cy="190704"/>
          </a:xfrm>
          <a:prstGeom prst="ellipse">
            <a:avLst/>
          </a:prstGeom>
          <a:solidFill>
            <a:srgbClr val="0070C0"/>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4</a:t>
            </a:r>
          </a:p>
        </p:txBody>
      </p:sp>
      <p:sp>
        <p:nvSpPr>
          <p:cNvPr id="40" name="Stop 3">
            <a:extLst>
              <a:ext uri="{FF2B5EF4-FFF2-40B4-BE49-F238E27FC236}">
                <a16:creationId xmlns:a16="http://schemas.microsoft.com/office/drawing/2014/main" id="{6EA8111E-BB94-A92E-4133-A859C599792E}"/>
              </a:ext>
            </a:extLst>
          </p:cNvPr>
          <p:cNvSpPr/>
          <p:nvPr/>
        </p:nvSpPr>
        <p:spPr>
          <a:xfrm>
            <a:off x="3680934" y="2801481"/>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3</a:t>
            </a:r>
          </a:p>
        </p:txBody>
      </p:sp>
      <p:sp>
        <p:nvSpPr>
          <p:cNvPr id="39" name="Stop 2">
            <a:extLst>
              <a:ext uri="{FF2B5EF4-FFF2-40B4-BE49-F238E27FC236}">
                <a16:creationId xmlns:a16="http://schemas.microsoft.com/office/drawing/2014/main" id="{26C04CBF-74A8-99F1-87EF-47F856DDCF90}"/>
              </a:ext>
            </a:extLst>
          </p:cNvPr>
          <p:cNvSpPr/>
          <p:nvPr/>
        </p:nvSpPr>
        <p:spPr>
          <a:xfrm>
            <a:off x="3093258" y="2896833"/>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2</a:t>
            </a:r>
          </a:p>
        </p:txBody>
      </p:sp>
      <p:sp>
        <p:nvSpPr>
          <p:cNvPr id="38" name="Stop 1">
            <a:extLst>
              <a:ext uri="{FF2B5EF4-FFF2-40B4-BE49-F238E27FC236}">
                <a16:creationId xmlns:a16="http://schemas.microsoft.com/office/drawing/2014/main" id="{AD784919-6881-0F89-A365-5DAACAE12189}"/>
              </a:ext>
            </a:extLst>
          </p:cNvPr>
          <p:cNvSpPr/>
          <p:nvPr/>
        </p:nvSpPr>
        <p:spPr>
          <a:xfrm>
            <a:off x="1979157" y="3128536"/>
            <a:ext cx="190704" cy="190704"/>
          </a:xfrm>
          <a:prstGeom prst="ellipse">
            <a:avLst/>
          </a:prstGeom>
          <a:solidFill>
            <a:srgbClr val="0D0D0D">
              <a:alpha val="80000"/>
            </a:srgbClr>
          </a:solidFill>
          <a:ln w="952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t>1</a:t>
            </a:r>
          </a:p>
        </p:txBody>
      </p:sp>
      <p:sp>
        <p:nvSpPr>
          <p:cNvPr id="43" name="Description box">
            <a:extLst>
              <a:ext uri="{FF2B5EF4-FFF2-40B4-BE49-F238E27FC236}">
                <a16:creationId xmlns:a16="http://schemas.microsoft.com/office/drawing/2014/main" id="{A6DB7163-B05B-127E-062F-87E7DD151E8A}"/>
              </a:ext>
            </a:extLst>
          </p:cNvPr>
          <p:cNvSpPr/>
          <p:nvPr/>
        </p:nvSpPr>
        <p:spPr>
          <a:xfrm>
            <a:off x="5034987" y="2992185"/>
            <a:ext cx="1608880" cy="702580"/>
          </a:xfrm>
          <a:prstGeom prst="rect">
            <a:avLst/>
          </a:prstGeom>
          <a:solidFill>
            <a:schemeClr val="tx1">
              <a:lumMod val="95000"/>
              <a:lumOff val="5000"/>
              <a:alpha val="74000"/>
            </a:schemeClr>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spcAft>
                <a:spcPts val="600"/>
              </a:spcAft>
            </a:pPr>
            <a:r>
              <a:rPr lang="en-US" sz="1000" b="1"/>
              <a:t>Digging Bucket</a:t>
            </a:r>
          </a:p>
          <a:p>
            <a:r>
              <a:rPr lang="en-US" sz="700"/>
              <a:t>Optimum wrapper angle and no sharp corners promote superior bucket fill and reduce material packing.</a:t>
            </a:r>
          </a:p>
        </p:txBody>
      </p:sp>
      <p:pic>
        <p:nvPicPr>
          <p:cNvPr id="46" name="Cursor hand" descr="Right pointing backhand index with solid fill">
            <a:extLst>
              <a:ext uri="{FF2B5EF4-FFF2-40B4-BE49-F238E27FC236}">
                <a16:creationId xmlns:a16="http://schemas.microsoft.com/office/drawing/2014/main" id="{2227DFFA-E6D4-05B5-B175-854D6CA6E09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6200000">
            <a:off x="4755905" y="3200238"/>
            <a:ext cx="302938" cy="302938"/>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hidden="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3879517" cy="515073"/>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33" name="Drag icon">
            <a:extLst>
              <a:ext uri="{FF2B5EF4-FFF2-40B4-BE49-F238E27FC236}">
                <a16:creationId xmlns:a16="http://schemas.microsoft.com/office/drawing/2014/main" id="{59F24FF0-2BDA-2B0F-149A-AE5285A12645}"/>
              </a:ext>
            </a:extLst>
          </p:cNvPr>
          <p:cNvGrpSpPr/>
          <p:nvPr/>
        </p:nvGrpSpPr>
        <p:grpSpPr>
          <a:xfrm>
            <a:off x="243330" y="2827621"/>
            <a:ext cx="781698" cy="940280"/>
            <a:chOff x="938688" y="2016990"/>
            <a:chExt cx="781698" cy="940280"/>
          </a:xfrm>
        </p:grpSpPr>
        <p:sp>
          <p:nvSpPr>
            <p:cNvPr id="25" name="glow effect">
              <a:extLst>
                <a:ext uri="{FF2B5EF4-FFF2-40B4-BE49-F238E27FC236}">
                  <a16:creationId xmlns:a16="http://schemas.microsoft.com/office/drawing/2014/main" id="{28F5330B-79DB-1375-8E28-A09A973C7599}"/>
                </a:ext>
              </a:extLst>
            </p:cNvPr>
            <p:cNvSpPr/>
            <p:nvPr/>
          </p:nvSpPr>
          <p:spPr>
            <a:xfrm>
              <a:off x="1250319" y="2339331"/>
              <a:ext cx="223217" cy="223217"/>
            </a:xfrm>
            <a:prstGeom prst="ellipse">
              <a:avLst/>
            </a:prstGeom>
            <a:solidFill>
              <a:schemeClr val="bg1"/>
            </a:solidFill>
            <a:ln>
              <a:noFill/>
            </a:ln>
            <a:effectLst>
              <a:glow rad="558800">
                <a:schemeClr val="tx1">
                  <a:lumMod val="95000"/>
                  <a:lumOff val="5000"/>
                  <a:alpha val="21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lick &amp; hold text">
              <a:extLst>
                <a:ext uri="{FF2B5EF4-FFF2-40B4-BE49-F238E27FC236}">
                  <a16:creationId xmlns:a16="http://schemas.microsoft.com/office/drawing/2014/main" id="{8B300089-496D-0823-DC0E-34885192E9A2}"/>
                </a:ext>
              </a:extLst>
            </p:cNvPr>
            <p:cNvSpPr txBox="1"/>
            <p:nvPr/>
          </p:nvSpPr>
          <p:spPr>
            <a:xfrm>
              <a:off x="938688" y="2618716"/>
              <a:ext cx="781698" cy="338554"/>
            </a:xfrm>
            <a:prstGeom prst="rect">
              <a:avLst/>
            </a:prstGeom>
            <a:noFill/>
          </p:spPr>
          <p:txBody>
            <a:bodyPr wrap="square" rtlCol="0">
              <a:spAutoFit/>
            </a:bodyPr>
            <a:lstStyle/>
            <a:p>
              <a:pPr algn="ctr"/>
              <a:r>
                <a:rPr lang="en-US" sz="800">
                  <a:solidFill>
                    <a:schemeClr val="bg1"/>
                  </a:solidFill>
                  <a:effectLst>
                    <a:glow rad="25400">
                      <a:schemeClr val="tx1">
                        <a:lumMod val="50000"/>
                        <a:lumOff val="50000"/>
                      </a:schemeClr>
                    </a:glow>
                  </a:effectLst>
                  <a:latin typeface="+mj-lt"/>
                </a:rPr>
                <a:t>Click &amp; hold to rotate</a:t>
              </a:r>
            </a:p>
          </p:txBody>
        </p:sp>
        <p:pic>
          <p:nvPicPr>
            <p:cNvPr id="20" name="hand icon" descr="Right pointing backhand index with solid fill">
              <a:extLst>
                <a:ext uri="{FF2B5EF4-FFF2-40B4-BE49-F238E27FC236}">
                  <a16:creationId xmlns:a16="http://schemas.microsoft.com/office/drawing/2014/main" id="{5411BFFD-432D-7471-C272-CEE5623E1A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6200000">
              <a:off x="1003626" y="2016990"/>
              <a:ext cx="651821" cy="651821"/>
            </a:xfrm>
            <a:prstGeom prst="rect">
              <a:avLst/>
            </a:prstGeom>
          </p:spPr>
        </p:pic>
        <p:sp>
          <p:nvSpPr>
            <p:cNvPr id="22" name="Arrow: Right">
              <a:extLst>
                <a:ext uri="{FF2B5EF4-FFF2-40B4-BE49-F238E27FC236}">
                  <a16:creationId xmlns:a16="http://schemas.microsoft.com/office/drawing/2014/main" id="{0AC41D46-72AF-DB5A-DF43-89EF81500266}"/>
                </a:ext>
              </a:extLst>
            </p:cNvPr>
            <p:cNvSpPr/>
            <p:nvPr/>
          </p:nvSpPr>
          <p:spPr>
            <a:xfrm>
              <a:off x="1482753" y="2102489"/>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Left">
              <a:extLst>
                <a:ext uri="{FF2B5EF4-FFF2-40B4-BE49-F238E27FC236}">
                  <a16:creationId xmlns:a16="http://schemas.microsoft.com/office/drawing/2014/main" id="{6EB5D601-9D61-1FB3-971C-F3E2EC3D2AD7}"/>
                </a:ext>
              </a:extLst>
            </p:cNvPr>
            <p:cNvSpPr/>
            <p:nvPr/>
          </p:nvSpPr>
          <p:spPr>
            <a:xfrm flipH="1">
              <a:off x="965818" y="2107992"/>
              <a:ext cx="172695" cy="158131"/>
            </a:xfrm>
            <a:prstGeom prst="rightArrow">
              <a:avLst>
                <a:gd name="adj1" fmla="val 50000"/>
                <a:gd name="adj2" fmla="val 65714"/>
              </a:avLst>
            </a:prstGeom>
            <a:solidFill>
              <a:schemeClr val="bg1"/>
            </a:solidFill>
            <a:ln w="9525">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546939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934792" cy="645433"/>
          </a:xfrm>
          <a:prstGeom prst="rect">
            <a:avLst/>
          </a:prstGeom>
          <a:noFill/>
        </p:spPr>
        <p:txBody>
          <a:bodyPr wrap="square" lIns="0" tIns="0" rIns="0">
            <a:spAutoFit/>
          </a:bodyPr>
          <a:lstStyle/>
          <a:p>
            <a:pPr>
              <a:lnSpc>
                <a:spcPct val="110000"/>
              </a:lnSpc>
              <a:spcAft>
                <a:spcPts val="600"/>
              </a:spcAft>
            </a:pP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To closely match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[COMPANY’s]</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requirements, here are four degrees of scope for the initial release of the </a:t>
            </a:r>
            <a:r>
              <a:rPr lang="en-US" sz="1200" b="0" i="0">
                <a:solidFill>
                  <a:schemeClr val="tx1">
                    <a:lumMod val="65000"/>
                    <a:lumOff val="35000"/>
                  </a:schemeClr>
                </a:solidFill>
                <a:effectLst/>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 Please feel free to suggest an option we haven’t proposed, and we will update our proposal and quote to match your requirements.</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graphicFrame>
        <p:nvGraphicFramePr>
          <p:cNvPr id="3" name="Table 2">
            <a:extLst>
              <a:ext uri="{FF2B5EF4-FFF2-40B4-BE49-F238E27FC236}">
                <a16:creationId xmlns:a16="http://schemas.microsoft.com/office/drawing/2014/main" id="{C4E16BF7-9287-D598-EB31-4CAB8385CCE9}"/>
              </a:ext>
            </a:extLst>
          </p:cNvPr>
          <p:cNvGraphicFramePr>
            <a:graphicFrameLocks noGrp="1"/>
          </p:cNvGraphicFramePr>
          <p:nvPr/>
        </p:nvGraphicFramePr>
        <p:xfrm>
          <a:off x="457200" y="1534633"/>
          <a:ext cx="5934792" cy="7264179"/>
        </p:xfrm>
        <a:graphic>
          <a:graphicData uri="http://schemas.openxmlformats.org/drawingml/2006/table">
            <a:tbl>
              <a:tblPr firstRow="1" firstCol="1" bandRow="1">
                <a:tableStyleId>{5C22544A-7EE6-4342-B048-85BDC9FD1C3A}</a:tableStyleId>
              </a:tblPr>
              <a:tblGrid>
                <a:gridCol w="116840">
                  <a:extLst>
                    <a:ext uri="{9D8B030D-6E8A-4147-A177-3AD203B41FA5}">
                      <a16:colId xmlns:a16="http://schemas.microsoft.com/office/drawing/2014/main" val="3062857202"/>
                    </a:ext>
                  </a:extLst>
                </a:gridCol>
                <a:gridCol w="2875216">
                  <a:extLst>
                    <a:ext uri="{9D8B030D-6E8A-4147-A177-3AD203B41FA5}">
                      <a16:colId xmlns:a16="http://schemas.microsoft.com/office/drawing/2014/main" val="2441452081"/>
                    </a:ext>
                  </a:extLst>
                </a:gridCol>
                <a:gridCol w="735684">
                  <a:extLst>
                    <a:ext uri="{9D8B030D-6E8A-4147-A177-3AD203B41FA5}">
                      <a16:colId xmlns:a16="http://schemas.microsoft.com/office/drawing/2014/main" val="632268245"/>
                    </a:ext>
                  </a:extLst>
                </a:gridCol>
                <a:gridCol w="912354">
                  <a:extLst>
                    <a:ext uri="{9D8B030D-6E8A-4147-A177-3AD203B41FA5}">
                      <a16:colId xmlns:a16="http://schemas.microsoft.com/office/drawing/2014/main" val="2838976710"/>
                    </a:ext>
                  </a:extLst>
                </a:gridCol>
                <a:gridCol w="559014">
                  <a:extLst>
                    <a:ext uri="{9D8B030D-6E8A-4147-A177-3AD203B41FA5}">
                      <a16:colId xmlns:a16="http://schemas.microsoft.com/office/drawing/2014/main" val="3110199365"/>
                    </a:ext>
                  </a:extLst>
                </a:gridCol>
                <a:gridCol w="735684">
                  <a:extLst>
                    <a:ext uri="{9D8B030D-6E8A-4147-A177-3AD203B41FA5}">
                      <a16:colId xmlns:a16="http://schemas.microsoft.com/office/drawing/2014/main" val="694862950"/>
                    </a:ext>
                  </a:extLst>
                </a:gridCol>
              </a:tblGrid>
              <a:tr h="153716">
                <a:tc rowSpan="2">
                  <a:txBody>
                    <a:bodyPr/>
                    <a:lstStyle/>
                    <a:p>
                      <a:pPr algn="ctr"/>
                      <a:r>
                        <a:rPr lang="en-US" sz="1000"/>
                        <a:t>#</a:t>
                      </a:r>
                    </a:p>
                  </a:txBody>
                  <a:tcPr marL="0" marR="0" marT="27432" marB="27432" anchor="ctr">
                    <a:solidFill>
                      <a:srgbClr val="F6B104"/>
                    </a:solidFill>
                  </a:tcPr>
                </a:tc>
                <a:tc rowSpan="2">
                  <a:txBody>
                    <a:bodyPr/>
                    <a:lstStyle/>
                    <a:p>
                      <a:pPr algn="l"/>
                      <a:r>
                        <a:rPr lang="en-US" sz="1000"/>
                        <a:t>FEATURE</a:t>
                      </a:r>
                    </a:p>
                  </a:txBody>
                  <a:tcPr marT="27432" marB="27432" anchor="ctr">
                    <a:solidFill>
                      <a:srgbClr val="F6B104"/>
                    </a:solidFill>
                  </a:tcPr>
                </a:tc>
                <a:tc gridSpan="4">
                  <a:txBody>
                    <a:bodyPr/>
                    <a:lstStyle/>
                    <a:p>
                      <a:pPr marL="0" algn="ctr" defTabSz="685800" rtl="0" eaLnBrk="1" latinLnBrk="0" hangingPunct="1"/>
                      <a:r>
                        <a:rPr lang="en-US" sz="900" b="1" kern="1200" dirty="0">
                          <a:solidFill>
                            <a:schemeClr val="lt1"/>
                          </a:solidFill>
                          <a:latin typeface="+mn-lt"/>
                          <a:ea typeface="+mn-ea"/>
                          <a:cs typeface="+mn-cs"/>
                        </a:rPr>
                        <a:t>OPTIONS</a:t>
                      </a:r>
                    </a:p>
                  </a:txBody>
                  <a:tcPr marT="27432" marB="27432"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53716">
                <a:tc vMerge="1">
                  <a:txBody>
                    <a:bodyPr/>
                    <a:lstStyle/>
                    <a:p>
                      <a:endParaRPr lang="en-US"/>
                    </a:p>
                  </a:txBody>
                  <a:tcPr/>
                </a:tc>
                <a:tc vMerge="1">
                  <a:txBody>
                    <a:bodyPr/>
                    <a:lstStyle/>
                    <a:p>
                      <a:endParaRPr lang="en-US"/>
                    </a:p>
                  </a:txBody>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POC</a:t>
                      </a:r>
                    </a:p>
                  </a:txBody>
                  <a:tcPr marL="0" marR="0" marT="27432" marB="27432" anchor="ctr">
                    <a:solidFill>
                      <a:schemeClr val="accent2"/>
                    </a:solidFill>
                  </a:tcPr>
                </a:tc>
                <a:tc>
                  <a:txBody>
                    <a:bodyPr/>
                    <a:lstStyle/>
                    <a:p>
                      <a:pPr marL="0" algn="ctr" defTabSz="685800" rtl="0" eaLnBrk="1" latinLnBrk="0" hangingPunct="1"/>
                      <a:r>
                        <a:rPr lang="en-US" sz="900" b="1" kern="1200">
                          <a:solidFill>
                            <a:schemeClr val="bg1"/>
                          </a:solidFill>
                          <a:latin typeface="+mn-lt"/>
                          <a:ea typeface="+mn-ea"/>
                          <a:cs typeface="+mn-cs"/>
                        </a:rPr>
                        <a:t>PILOT</a:t>
                      </a:r>
                    </a:p>
                  </a:txBody>
                  <a:tcPr marL="0" marR="0" marT="27432" marB="27432" anchor="ctr">
                    <a:solidFill>
                      <a:srgbClr val="684F00"/>
                    </a:solidFill>
                  </a:tcPr>
                </a:tc>
                <a:tc>
                  <a:txBody>
                    <a:bodyPr/>
                    <a:lstStyle/>
                    <a:p>
                      <a:pPr marL="0" lvl="0" algn="ctr" defTabSz="685800">
                        <a:buNone/>
                      </a:pPr>
                      <a:r>
                        <a:rPr lang="en-US" sz="900" b="1" i="0" u="none" strike="noStrike" kern="1200" noProof="0">
                          <a:solidFill>
                            <a:schemeClr val="tx1">
                              <a:lumMod val="65000"/>
                              <a:lumOff val="35000"/>
                            </a:schemeClr>
                          </a:solidFill>
                        </a:rPr>
                        <a:t>CORE</a:t>
                      </a:r>
                      <a:endParaRPr lang="en-US"/>
                    </a:p>
                  </a:txBody>
                  <a:tcPr marL="0" marR="0" marT="27432" marB="27432" anchor="ctr">
                    <a:solidFill>
                      <a:schemeClr val="accent2"/>
                    </a:solidFill>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PRO</a:t>
                      </a:r>
                    </a:p>
                  </a:txBody>
                  <a:tcPr marL="0" marR="0" marT="27432" marB="27432" anchor="ctr">
                    <a:solidFill>
                      <a:schemeClr val="accent2"/>
                    </a:solidFill>
                  </a:tcPr>
                </a:tc>
                <a:extLst>
                  <a:ext uri="{0D108BD9-81ED-4DB2-BD59-A6C34878D82A}">
                    <a16:rowId xmlns:a16="http://schemas.microsoft.com/office/drawing/2014/main" val="1881516583"/>
                  </a:ext>
                </a:extLst>
              </a:tr>
              <a:tr h="96328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1" kern="1200">
                          <a:solidFill>
                            <a:schemeClr val="tx1">
                              <a:lumMod val="65000"/>
                              <a:lumOff val="35000"/>
                            </a:schemeClr>
                          </a:solidFill>
                          <a:latin typeface="+mn-lt"/>
                          <a:ea typeface="+mn-ea"/>
                          <a:cs typeface="+mn-cs"/>
                        </a:rPr>
                        <a:t>Simulation Framework</a:t>
                      </a:r>
                      <a:br>
                        <a:rPr lang="en-US" sz="105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kern="1200">
                          <a:solidFill>
                            <a:schemeClr val="bg1">
                              <a:lumMod val="50000"/>
                            </a:schemeClr>
                          </a:solidFill>
                          <a:latin typeface="+mn-lt"/>
                          <a:ea typeface="+mn-ea"/>
                          <a:cs typeface="+mn-cs"/>
                        </a:rPr>
                        <a:t>ForgeSIM™</a:t>
                      </a:r>
                      <a:r>
                        <a:rPr lang="en-US" sz="800" b="0" kern="1200" cap="small" baseline="30000">
                          <a:solidFill>
                            <a:schemeClr val="bg1">
                              <a:lumMod val="50000"/>
                            </a:schemeClr>
                          </a:solidFill>
                          <a:latin typeface="+mn-lt"/>
                          <a:ea typeface="+mn-ea"/>
                          <a:cs typeface="+mn-cs"/>
                        </a:rPr>
                        <a:t> </a:t>
                      </a:r>
                      <a:r>
                        <a:rPr lang="en-US" sz="8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Parts Familiarization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Essential AI Voice Commands (e.g., “Start lesson #1”)</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endParaRPr lang="en-US" sz="12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3127235241"/>
                  </a:ext>
                </a:extLst>
              </a:tr>
              <a:tr h="3894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Virtual Equipment</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The machinery being replicated.</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1</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3</a:t>
                      </a:r>
                      <a:endParaRPr lang="en-US" sz="1100" dirty="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5</a:t>
                      </a:r>
                    </a:p>
                  </a:txBody>
                  <a:tcPr marT="27432" marB="27432" anchor="ctr">
                    <a:solidFill>
                      <a:srgbClr val="FEF2DB"/>
                    </a:solidFill>
                  </a:tcPr>
                </a:tc>
                <a:extLst>
                  <a:ext uri="{0D108BD9-81ED-4DB2-BD59-A6C34878D82A}">
                    <a16:rowId xmlns:a16="http://schemas.microsoft.com/office/drawing/2014/main" val="2260775673"/>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3</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kern="1200">
                          <a:solidFill>
                            <a:schemeClr val="tx1">
                              <a:lumMod val="65000"/>
                              <a:lumOff val="35000"/>
                            </a:schemeClr>
                          </a:solidFill>
                          <a:latin typeface="+mn-lt"/>
                          <a:ea typeface="+mn-ea"/>
                          <a:cs typeface="+mn-cs"/>
                        </a:rPr>
                        <a:t>Virtual Environment</a:t>
                      </a:r>
                      <a:br>
                        <a:rPr lang="en-US" sz="1000" b="1" kern="1200">
                          <a:solidFill>
                            <a:schemeClr val="tx1">
                              <a:lumMod val="65000"/>
                              <a:lumOff val="35000"/>
                            </a:schemeClr>
                          </a:solidFill>
                          <a:latin typeface="+mn-lt"/>
                          <a:ea typeface="+mn-ea"/>
                          <a:cs typeface="+mn-cs"/>
                        </a:rPr>
                      </a:br>
                      <a:r>
                        <a:rPr lang="en-US" sz="800" b="0" i="0" u="none" strike="noStrike" kern="1200" noProof="0">
                          <a:solidFill>
                            <a:srgbClr val="808080"/>
                          </a:solidFill>
                          <a:highlight>
                            <a:srgbClr val="FEF2DB"/>
                          </a:highlight>
                        </a:rPr>
                        <a:t>This is the custom virtual world in which the user will interact. This environment will be tailored to your specifications</a:t>
                      </a:r>
                      <a:r>
                        <a:rPr lang="en-US" sz="8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2419118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4</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Extended Reality (XR)</a:t>
                      </a:r>
                      <a:br>
                        <a:rPr lang="en-US" sz="1000" b="1" kern="1200">
                          <a:solidFill>
                            <a:srgbClr val="595959"/>
                          </a:solidFill>
                          <a:latin typeface="+mn-lt"/>
                          <a:ea typeface="+mn-ea"/>
                          <a:cs typeface="+mn-cs"/>
                        </a:rPr>
                      </a:br>
                      <a:r>
                        <a:rPr lang="en-US" sz="800" b="0" i="0" u="none" strike="noStrike" kern="1200" noProof="0">
                          <a:solidFill>
                            <a:srgbClr val="808080"/>
                          </a:solidFill>
                          <a:highlight>
                            <a:srgbClr val="FEF2DB"/>
                          </a:highlight>
                        </a:rPr>
                        <a:t>Includes support for the virtual equipment and environment to be interacted with in a Stereoscopic </a:t>
                      </a:r>
                      <a:r>
                        <a:rPr lang="en-US" sz="800" b="0" i="0" u="none" strike="noStrike" kern="1200" noProof="0">
                          <a:solidFill>
                            <a:srgbClr val="808080"/>
                          </a:solidFill>
                          <a:highlight>
                            <a:srgbClr val="FFFF00"/>
                          </a:highlight>
                        </a:rPr>
                        <a:t>mixed</a:t>
                      </a:r>
                      <a:r>
                        <a:rPr lang="en-US" sz="800" b="0" i="0" u="none" strike="noStrike" kern="1200" noProof="0">
                          <a:solidFill>
                            <a:srgbClr val="808080"/>
                          </a:solidFill>
                          <a:highlight>
                            <a:srgbClr val="FEF2DB"/>
                          </a:highlight>
                        </a:rPr>
                        <a:t> reality 3D experience.</a:t>
                      </a:r>
                      <a:endParaRPr lang="en-US" sz="800" b="0" kern="1200">
                        <a:solidFill>
                          <a:schemeClr val="bg1">
                            <a:lumMod val="50000"/>
                          </a:schemeClr>
                        </a:solidFill>
                        <a:latin typeface="+mn-lt"/>
                        <a:ea typeface="+mn-ea"/>
                        <a:cs typeface="+mn-cs"/>
                      </a:endParaRP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Qty 1 Meta Quest 3 Headset </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05551986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5</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Instruction Modes: Guided and Unguided</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i="0" u="none" strike="noStrike" kern="1200" noProof="0">
                          <a:solidFill>
                            <a:srgbClr val="808080"/>
                          </a:solidFill>
                          <a:highlight>
                            <a:srgbClr val="FEF2DB"/>
                          </a:highlight>
                        </a:rPr>
                        <a:t>Support for both a structured step-by-step guided mode as well as unguided mode that allows users to advance through the training without assistance</a:t>
                      </a:r>
                      <a:r>
                        <a:rPr lang="en-US" sz="800" b="0" kern="1200">
                          <a:solidFill>
                            <a:schemeClr val="bg1">
                              <a:lumMod val="50000"/>
                            </a:schemeClr>
                          </a:solidFill>
                          <a:latin typeface="+mn-lt"/>
                          <a:ea typeface="+mn-ea"/>
                          <a:cs typeface="+mn-cs"/>
                        </a:rPr>
                        <a: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a:t>
                      </a:r>
                      <a:endParaRPr lang="en-US" sz="1100" dirty="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10675614"/>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7</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Real-world Controls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Physical controls integrated with virtual experience.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a:t>
                      </a:r>
                      <a:endParaRPr lang="en-US" sz="1100" dirty="0"/>
                    </a:p>
                    <a:p>
                      <a:pPr marL="0" marR="0" lvl="0" indent="0" algn="ctr" defTabSz="685800" rtl="0">
                        <a:lnSpc>
                          <a:spcPct val="100000"/>
                        </a:lnSpc>
                        <a:spcBef>
                          <a:spcPts val="0"/>
                        </a:spcBef>
                        <a:spcAft>
                          <a:spcPts val="0"/>
                        </a:spcAft>
                        <a:buClrTx/>
                        <a:buSzTx/>
                        <a:buFontTx/>
                        <a:buNone/>
                        <a:tabLst/>
                        <a:defRPr/>
                      </a:pPr>
                      <a:endParaRPr lang="en-US" sz="1100" dirty="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a:t>
                      </a:r>
                      <a:endParaRPr lang="en-US" sz="1100" dirty="0"/>
                    </a:p>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dirty="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4044659827"/>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8</a:t>
                      </a:r>
                    </a:p>
                  </a:txBody>
                  <a:tcPr marL="0" marR="0">
                    <a:solidFill>
                      <a:schemeClr val="accent5">
                        <a:lumMod val="20000"/>
                        <a:lumOff val="80000"/>
                      </a:schemeClr>
                    </a:solidFill>
                  </a:tcPr>
                </a:tc>
                <a:tc>
                  <a:txBody>
                    <a:bodyPr/>
                    <a:lstStyle/>
                    <a:p>
                      <a:pPr marL="0" marR="0" lvl="0" indent="0" algn="l">
                        <a:lnSpc>
                          <a:spcPct val="100000"/>
                        </a:lnSpc>
                        <a:spcBef>
                          <a:spcPts val="0"/>
                        </a:spcBef>
                        <a:spcAft>
                          <a:spcPts val="0"/>
                        </a:spcAft>
                        <a:buNone/>
                      </a:pPr>
                      <a:r>
                        <a:rPr lang="en-US" sz="1050" b="1" kern="1200">
                          <a:solidFill>
                            <a:schemeClr val="tx1">
                              <a:lumMod val="65000"/>
                              <a:lumOff val="35000"/>
                            </a:schemeClr>
                          </a:solidFill>
                          <a:latin typeface="+mn-lt"/>
                          <a:ea typeface="+mn-ea"/>
                          <a:cs typeface="+mn-cs"/>
                        </a:rPr>
                        <a:t>Voice Commands</a:t>
                      </a:r>
                    </a:p>
                    <a:p>
                      <a:pPr marL="0" marR="0" lvl="0" indent="0" algn="l">
                        <a:lnSpc>
                          <a:spcPct val="100000"/>
                        </a:lnSpc>
                        <a:spcBef>
                          <a:spcPts val="0"/>
                        </a:spcBef>
                        <a:spcAft>
                          <a:spcPts val="0"/>
                        </a:spcAft>
                        <a:buNone/>
                      </a:pPr>
                      <a:r>
                        <a:rPr lang="en-US" sz="800" b="0" i="0" u="none" strike="noStrike" kern="1200">
                          <a:solidFill>
                            <a:srgbClr val="808080"/>
                          </a:solidFill>
                          <a:highlight>
                            <a:srgbClr val="FEF2DB"/>
                          </a:highlight>
                          <a:latin typeface="+mn-lt"/>
                          <a:ea typeface="+mn-ea"/>
                          <a:cs typeface="+mn-cs"/>
                        </a:rPr>
                        <a:t>Support for a voice command system driven by a state-of-the-art large language model (LLM).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L="0" marR="0">
                    <a:solidFill>
                      <a:srgbClr val="FEF2DB"/>
                    </a:solidFill>
                  </a:tcPr>
                </a:tc>
                <a:extLst>
                  <a:ext uri="{0D108BD9-81ED-4DB2-BD59-A6C34878D82A}">
                    <a16:rowId xmlns:a16="http://schemas.microsoft.com/office/drawing/2014/main" val="607903605"/>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9</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Languages</a:t>
                      </a:r>
                      <a:br>
                        <a:rPr lang="en-US" sz="1100" b="1" kern="1200">
                          <a:solidFill>
                            <a:srgbClr val="595959"/>
                          </a:solidFill>
                          <a:latin typeface="+mn-lt"/>
                          <a:ea typeface="+mn-ea"/>
                          <a:cs typeface="+mn-cs"/>
                        </a:rPr>
                      </a:br>
                      <a:r>
                        <a:rPr lang="en-US" sz="800" b="0" i="0" u="none" strike="noStrike" kern="1200" noProof="0">
                          <a:solidFill>
                            <a:srgbClr val="808080"/>
                          </a:solidFill>
                          <a:highlight>
                            <a:srgbClr val="FEF2DB"/>
                          </a:highlight>
                          <a:latin typeface="+mn-lt"/>
                          <a:ea typeface="+mn-ea"/>
                          <a:cs typeface="+mn-cs"/>
                        </a:rPr>
                        <a:t>Translation of the simulation software and training content into one additional language other than English.</a:t>
                      </a:r>
                      <a:endParaRPr lang="en-US" sz="8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extLst>
                  <a:ext uri="{0D108BD9-81ED-4DB2-BD59-A6C34878D82A}">
                    <a16:rowId xmlns:a16="http://schemas.microsoft.com/office/drawing/2014/main" val="944166662"/>
                  </a:ext>
                </a:extLst>
              </a:tr>
              <a:tr h="18452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10</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LMS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Usage tracking within learning management system.</a:t>
                      </a:r>
                      <a:endParaRPr lang="en-US" sz="1000" b="0" kern="1200">
                        <a:solidFill>
                          <a:schemeClr val="bg1">
                            <a:lumMod val="50000"/>
                          </a:schemeClr>
                        </a:solidFill>
                        <a:latin typeface="+mn-lt"/>
                        <a:ea typeface="+mn-ea"/>
                        <a:cs typeface="+mn-cs"/>
                      </a:endParaRP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650858436"/>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11</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kern="1200">
                          <a:solidFill>
                            <a:schemeClr val="bg1">
                              <a:lumMod val="50000"/>
                            </a:schemeClr>
                          </a:solidFill>
                          <a:latin typeface="+mn-lt"/>
                          <a:ea typeface="+mn-ea"/>
                          <a:cs typeface="+mn-cs"/>
                        </a:rPr>
                        <a:t>Collaborative environment for instructors and students. Includes/requires $199/mo. ongoing support service.</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marT="27432" marB="27432"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marT="27432" marB="27432" anchor="ctr">
                    <a:solidFill>
                      <a:srgbClr val="FEF2DB"/>
                    </a:solidFill>
                  </a:tcPr>
                </a:tc>
                <a:extLst>
                  <a:ext uri="{0D108BD9-81ED-4DB2-BD59-A6C34878D82A}">
                    <a16:rowId xmlns:a16="http://schemas.microsoft.com/office/drawing/2014/main" val="2146855290"/>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12</a:t>
                      </a:r>
                    </a:p>
                  </a:txBody>
                  <a:tcPr marL="0" marR="0" marT="27432" marB="27432">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Training Lessons</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Step-by-step interactive training curriculum &amp; content.</a:t>
                      </a:r>
                    </a:p>
                  </a:txBody>
                  <a:tcPr marL="137160" marT="27432" marB="27432"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5</a:t>
                      </a:r>
                    </a:p>
                  </a:txBody>
                  <a:tcPr marT="27432" marB="27432"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100" b="1" strike="noStrike" kern="1200" baseline="0" dirty="0">
                          <a:solidFill>
                            <a:schemeClr val="tx1">
                              <a:lumMod val="65000"/>
                              <a:lumOff val="35000"/>
                            </a:schemeClr>
                          </a:solidFill>
                          <a:latin typeface="+mn-lt"/>
                          <a:ea typeface="+mn-ea"/>
                          <a:cs typeface="+mn-cs"/>
                        </a:rPr>
                        <a:t>15</a:t>
                      </a:r>
                    </a:p>
                  </a:txBody>
                  <a:tcPr marT="27432" marB="27432"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dirty="0">
                          <a:solidFill>
                            <a:schemeClr val="tx1">
                              <a:lumMod val="65000"/>
                              <a:lumOff val="35000"/>
                            </a:schemeClr>
                          </a:solidFill>
                          <a:latin typeface="+mn-lt"/>
                          <a:ea typeface="+mn-ea"/>
                          <a:cs typeface="+mn-cs"/>
                        </a:rPr>
                        <a:t>25</a:t>
                      </a:r>
                    </a:p>
                  </a:txBody>
                  <a:tcPr marT="27432" marB="27432" anchor="ctr">
                    <a:solidFill>
                      <a:srgbClr val="FEF2DB"/>
                    </a:solidFill>
                  </a:tcPr>
                </a:tc>
                <a:extLst>
                  <a:ext uri="{0D108BD9-81ED-4DB2-BD59-A6C34878D82A}">
                    <a16:rowId xmlns:a16="http://schemas.microsoft.com/office/drawing/2014/main" val="3433246546"/>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bg1"/>
                          </a:solidFill>
                          <a:latin typeface="+mn-lt"/>
                          <a:ea typeface="+mn-ea"/>
                          <a:cs typeface="+mn-cs"/>
                        </a:rPr>
                        <a:t> </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dirty="0">
                          <a:solidFill>
                            <a:schemeClr val="lt1"/>
                          </a:solidFill>
                          <a:latin typeface="+mn-lt"/>
                          <a:ea typeface="+mn-ea"/>
                          <a:cs typeface="+mn-cs"/>
                        </a:rPr>
                        <a:t> </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a:t>
                      </a:r>
                    </a:p>
                  </a:txBody>
                  <a:tcPr anchor="ctr">
                    <a:solidFill>
                      <a:schemeClr val="tx2">
                        <a:lumMod val="60000"/>
                        <a:lumOff val="40000"/>
                      </a:schemeClr>
                    </a:solidFill>
                  </a:tcPr>
                </a:tc>
                <a:extLst>
                  <a:ext uri="{0D108BD9-81ED-4DB2-BD59-A6C34878D82A}">
                    <a16:rowId xmlns:a16="http://schemas.microsoft.com/office/drawing/2014/main" val="1792591418"/>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Cost per Lesson</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bg1"/>
                          </a:solidFill>
                          <a:latin typeface="+mn-lt"/>
                          <a:ea typeface="+mn-ea"/>
                          <a:cs typeface="+mn-cs"/>
                        </a:rPr>
                        <a:t>$ k</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k</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dirty="0">
                          <a:solidFill>
                            <a:schemeClr val="lt1"/>
                          </a:solidFill>
                          <a:latin typeface="+mn-lt"/>
                          <a:ea typeface="+mn-ea"/>
                          <a:cs typeface="+mn-cs"/>
                        </a:rPr>
                        <a:t> </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k</a:t>
                      </a:r>
                    </a:p>
                  </a:txBody>
                  <a:tcPr anchor="ctr">
                    <a:solidFill>
                      <a:schemeClr val="tx2">
                        <a:lumMod val="60000"/>
                        <a:lumOff val="40000"/>
                      </a:schemeClr>
                    </a:solidFill>
                  </a:tcPr>
                </a:tc>
                <a:extLst>
                  <a:ext uri="{0D108BD9-81ED-4DB2-BD59-A6C34878D82A}">
                    <a16:rowId xmlns:a16="http://schemas.microsoft.com/office/drawing/2014/main" val="2255353313"/>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a:t>
                      </a:r>
                    </a:p>
                  </a:txBody>
                  <a:tcPr anchor="ctr">
                    <a:solidFill>
                      <a:srgbClr val="506178"/>
                    </a:solidFill>
                  </a:tcPr>
                </a:tc>
                <a:tc>
                  <a:txBody>
                    <a:bodyPr/>
                    <a:lstStyle/>
                    <a:p>
                      <a:pPr marL="0" lvl="0" indent="0" algn="ctr" defTabSz="685800">
                        <a:lnSpc>
                          <a:spcPct val="100000"/>
                        </a:lnSpc>
                        <a:spcBef>
                          <a:spcPts val="0"/>
                        </a:spcBef>
                        <a:spcAft>
                          <a:spcPts val="0"/>
                        </a:spcAft>
                        <a:buNone/>
                        <a:tabLst/>
                        <a:defRPr/>
                      </a:pPr>
                      <a:r>
                        <a:rPr lang="en-US" sz="1100" b="0" strike="noStrike" kern="1200" dirty="0">
                          <a:solidFill>
                            <a:schemeClr val="lt1"/>
                          </a:solidFill>
                          <a:latin typeface="+mn-lt"/>
                          <a:ea typeface="+mn-ea"/>
                          <a:cs typeface="+mn-cs"/>
                        </a:rPr>
                        <a:t> </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dirty="0">
                          <a:solidFill>
                            <a:schemeClr val="lt1"/>
                          </a:solidFill>
                          <a:latin typeface="+mn-lt"/>
                          <a:ea typeface="+mn-ea"/>
                          <a:cs typeface="+mn-cs"/>
                        </a:rPr>
                        <a:t> </a:t>
                      </a:r>
                    </a:p>
                  </a:txBody>
                  <a:tcPr anchor="ctr">
                    <a:solidFill>
                      <a:schemeClr val="tx2">
                        <a:lumMod val="60000"/>
                        <a:lumOff val="40000"/>
                      </a:schemeClr>
                    </a:solidFill>
                  </a:tcPr>
                </a:tc>
                <a:extLst>
                  <a:ext uri="{0D108BD9-81ED-4DB2-BD59-A6C34878D82A}">
                    <a16:rowId xmlns:a16="http://schemas.microsoft.com/office/drawing/2014/main" val="3556283875"/>
                  </a:ext>
                </a:extLst>
              </a:tr>
              <a:tr h="170314">
                <a:tc gridSpan="2">
                  <a:txBody>
                    <a:bodyPr/>
                    <a:lstStyle/>
                    <a:p>
                      <a:pPr marL="0" algn="r" defTabSz="685800" rtl="0" eaLnBrk="1" latinLnBrk="0" hangingPunct="1"/>
                      <a:r>
                        <a:rPr lang="en-US" sz="1100" b="1" kern="1200">
                          <a:solidFill>
                            <a:schemeClr val="lt1"/>
                          </a:solidFill>
                          <a:latin typeface="+mn-lt"/>
                          <a:ea typeface="+mn-ea"/>
                          <a:cs typeface="+mn-cs"/>
                        </a:rPr>
                        <a:t>Total Cost</a:t>
                      </a:r>
                    </a:p>
                  </a:txBody>
                  <a:tcPr anchor="ctr">
                    <a:solidFill>
                      <a:srgbClr val="435265"/>
                    </a:solidFill>
                  </a:tcPr>
                </a:tc>
                <a:tc hMerge="1">
                  <a:txBody>
                    <a:bodyPr/>
                    <a:lstStyle/>
                    <a:p>
                      <a:pPr marL="0" algn="r" defTabSz="685800" rtl="0" eaLnBrk="1" latinLnBrk="0" hangingPunct="1"/>
                      <a:endParaRPr lang="en-US" sz="105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dirty="0">
                          <a:solidFill>
                            <a:schemeClr val="bg1"/>
                          </a:solidFill>
                          <a:latin typeface="+mn-lt"/>
                          <a:ea typeface="+mn-ea"/>
                          <a:cs typeface="+mn-cs"/>
                        </a:rPr>
                        <a:t>$k</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dirty="0">
                          <a:solidFill>
                            <a:schemeClr val="bg1"/>
                          </a:solidFill>
                          <a:latin typeface="+mn-lt"/>
                          <a:ea typeface="+mn-ea"/>
                          <a:cs typeface="+mn-cs"/>
                        </a:rPr>
                        <a:t> </a:t>
                      </a:r>
                      <a:endParaRPr lang="en-US" sz="1100" b="1" dirty="0">
                        <a:solidFill>
                          <a:schemeClr val="bg1"/>
                        </a:solidFill>
                        <a:latin typeface="+mn-lt"/>
                      </a:endParaRPr>
                    </a:p>
                  </a:txBody>
                  <a:tcPr anchor="ctr">
                    <a:solidFill>
                      <a:srgbClr val="161A20"/>
                    </a:solidFill>
                  </a:tcPr>
                </a:tc>
                <a:tc>
                  <a:txBody>
                    <a:bodyPr/>
                    <a:lstStyle/>
                    <a:p>
                      <a:pPr marL="0" lvl="0" indent="0" algn="ctr" defTabSz="685800">
                        <a:lnSpc>
                          <a:spcPct val="100000"/>
                        </a:lnSpc>
                        <a:spcBef>
                          <a:spcPts val="0"/>
                        </a:spcBef>
                        <a:spcAft>
                          <a:spcPts val="0"/>
                        </a:spcAft>
                        <a:buNone/>
                        <a:tabLst/>
                        <a:defRPr/>
                      </a:pPr>
                      <a:r>
                        <a:rPr lang="en-US" sz="1100" b="1" strike="noStrike" kern="1200" dirty="0">
                          <a:solidFill>
                            <a:schemeClr val="bg1"/>
                          </a:solidFill>
                          <a:latin typeface="+mn-lt"/>
                          <a:ea typeface="+mn-ea"/>
                          <a:cs typeface="+mn-cs"/>
                        </a:rPr>
                        <a:t> </a:t>
                      </a:r>
                    </a:p>
                  </a:txBody>
                  <a:tcPr anchor="ctr">
                    <a:solidFill>
                      <a:srgbClr val="435265"/>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dirty="0">
                          <a:solidFill>
                            <a:schemeClr val="bg1"/>
                          </a:solidFill>
                          <a:latin typeface="+mn-lt"/>
                          <a:ea typeface="+mn-ea"/>
                          <a:cs typeface="+mn-cs"/>
                        </a:rPr>
                        <a:t> </a:t>
                      </a:r>
                      <a:endParaRPr lang="en-US" sz="1100" b="1" dirty="0">
                        <a:solidFill>
                          <a:schemeClr val="bg1"/>
                        </a:solidFill>
                        <a:latin typeface="+mn-lt"/>
                      </a:endParaRPr>
                    </a:p>
                  </a:txBody>
                  <a:tcPr anchor="ctr">
                    <a:solidFill>
                      <a:srgbClr val="435265"/>
                    </a:solidFill>
                  </a:tcPr>
                </a:tc>
                <a:extLst>
                  <a:ext uri="{0D108BD9-81ED-4DB2-BD59-A6C34878D82A}">
                    <a16:rowId xmlns:a16="http://schemas.microsoft.com/office/drawing/2014/main" val="3205084017"/>
                  </a:ext>
                </a:extLst>
              </a:tr>
            </a:tbl>
          </a:graphicData>
        </a:graphic>
      </p:graphicFrame>
      <p:sp>
        <p:nvSpPr>
          <p:cNvPr id="4" name="EDIT tag">
            <a:extLst>
              <a:ext uri="{FF2B5EF4-FFF2-40B4-BE49-F238E27FC236}">
                <a16:creationId xmlns:a16="http://schemas.microsoft.com/office/drawing/2014/main" id="{6C65464B-F68A-8A0F-6AD3-8C54D6DB3329}"/>
              </a:ext>
            </a:extLst>
          </p:cNvPr>
          <p:cNvSpPr txBox="1"/>
          <p:nvPr/>
        </p:nvSpPr>
        <p:spPr>
          <a:xfrm rot="20805525">
            <a:off x="2071771" y="1381421"/>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Tree>
    <p:extLst>
      <p:ext uri="{BB962C8B-B14F-4D97-AF65-F5344CB8AC3E}">
        <p14:creationId xmlns:p14="http://schemas.microsoft.com/office/powerpoint/2010/main" val="124374905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C75197"/>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Hold Gesture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58132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200329"/>
          </a:xfrm>
          <a:prstGeom prst="rect">
            <a:avLst/>
          </a:prstGeom>
          <a:noFill/>
        </p:spPr>
        <p:txBody>
          <a:bodyPr wrap="square" rtlCol="0">
            <a:spAutoFit/>
          </a:bodyPr>
          <a:lstStyle/>
          <a:p>
            <a:pPr algn="ctr"/>
            <a:r>
              <a:rPr lang="en-US" sz="7200">
                <a:latin typeface="Roboto Black" panose="02000000000000000000" pitchFamily="2" charset="0"/>
                <a:ea typeface="Roboto Black" panose="02000000000000000000" pitchFamily="2" charset="0"/>
              </a:rPr>
              <a:t>ALTERNATES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156204828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02AA-F1EC-24B0-517C-DD434E0F7FB2}"/>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4683675-B328-EDC5-68FC-0F7530393ADC}"/>
              </a:ext>
            </a:extLst>
          </p:cNvPr>
          <p:cNvPicPr>
            <a:picLocks noGrp="1" noChangeAspect="1"/>
          </p:cNvPicPr>
          <p:nvPr>
            <p:ph type="pic" sz="quarter" idx="10"/>
          </p:nvPr>
        </p:nvPicPr>
        <p:blipFill rotWithShape="1">
          <a:blip r:embed="rId2"/>
          <a:srcRect/>
          <a:stretch/>
        </p:blipFill>
        <p:spPr/>
      </p:pic>
      <p:sp>
        <p:nvSpPr>
          <p:cNvPr id="14" name="Text Placeholder 13">
            <a:extLst>
              <a:ext uri="{FF2B5EF4-FFF2-40B4-BE49-F238E27FC236}">
                <a16:creationId xmlns:a16="http://schemas.microsoft.com/office/drawing/2014/main" id="{80E8A387-D787-8C41-4E8C-B8D94DA8F83F}"/>
              </a:ext>
            </a:extLst>
          </p:cNvPr>
          <p:cNvSpPr>
            <a:spLocks noGrp="1"/>
          </p:cNvSpPr>
          <p:nvPr>
            <p:ph type="body" sz="quarter" idx="15"/>
          </p:nvPr>
        </p:nvSpPr>
        <p:spPr>
          <a:xfrm>
            <a:off x="0" y="2221992"/>
            <a:ext cx="2286000" cy="1442696"/>
          </a:xfrm>
          <a:prstGeom prst="rect">
            <a:avLst/>
          </a:prstGeom>
        </p:spPr>
        <p:txBody>
          <a:bodyPr/>
          <a:lstStyle/>
          <a:p>
            <a:pPr algn="r" defTabSz="457200"/>
            <a:r>
              <a:rPr lang="en-US"/>
              <a:t>Tailoring</a:t>
            </a:r>
          </a:p>
          <a:p>
            <a:pPr algn="r" defTabSz="457200"/>
            <a:r>
              <a:rPr lang="en-US" sz="1800" cap="all">
                <a:latin typeface="Roboto Condensed" panose="02000000000000000000" pitchFamily="2" charset="0"/>
                <a:ea typeface="Roboto Condensed" panose="02000000000000000000" pitchFamily="2" charset="0"/>
              </a:rPr>
              <a:t>Training to  Maximize </a:t>
            </a:r>
          </a:p>
          <a:p>
            <a:pPr algn="r" defTabSz="457200"/>
            <a:r>
              <a:rPr lang="en-US" sz="1800" cap="all">
                <a:latin typeface="Roboto Condensed" panose="02000000000000000000" pitchFamily="2" charset="0"/>
                <a:ea typeface="Roboto Condensed" panose="02000000000000000000" pitchFamily="2" charset="0"/>
              </a:rPr>
              <a:t>Learning</a:t>
            </a:r>
          </a:p>
          <a:p>
            <a:pPr algn="r" defTabSz="457200"/>
            <a:endParaRPr lang="en-US" sz="1800" cap="all">
              <a:latin typeface="Roboto Condensed" panose="02000000000000000000" pitchFamily="2" charset="0"/>
              <a:ea typeface="Roboto Condensed" panose="02000000000000000000" pitchFamily="2" charset="0"/>
            </a:endParaRPr>
          </a:p>
        </p:txBody>
      </p:sp>
      <p:sp>
        <p:nvSpPr>
          <p:cNvPr id="4" name="Text Placeholder 3">
            <a:extLst>
              <a:ext uri="{FF2B5EF4-FFF2-40B4-BE49-F238E27FC236}">
                <a16:creationId xmlns:a16="http://schemas.microsoft.com/office/drawing/2014/main" id="{DEF36D85-6A6D-BCE2-5C03-333CA48C4781}"/>
              </a:ext>
            </a:extLst>
          </p:cNvPr>
          <p:cNvSpPr>
            <a:spLocks noGrp="1"/>
          </p:cNvSpPr>
          <p:nvPr>
            <p:ph type="body" sz="quarter" idx="16"/>
          </p:nvPr>
        </p:nvSpPr>
        <p:spPr>
          <a:xfrm>
            <a:off x="2468879" y="2194560"/>
            <a:ext cx="4122421" cy="6278107"/>
          </a:xfrm>
        </p:spPr>
        <p:txBody>
          <a:bodyPr/>
          <a:lstStyle/>
          <a:p>
            <a:pPr marL="0" marR="0" lvl="0" indent="0" defTabSz="685800" fontAlgn="auto">
              <a:lnSpc>
                <a:spcPct val="110000"/>
              </a:lnSpc>
              <a:spcAft>
                <a:spcPts val="0"/>
              </a:spcAft>
              <a:buClrTx/>
              <a:buSzTx/>
              <a:buFontTx/>
              <a:buNone/>
              <a:tabLst/>
              <a:defRPr/>
            </a:pPr>
            <a:r>
              <a:rPr lang="en-US"/>
              <a:t>ForgeFX offers a structured, progressive VR training system designed to help users develop operational proficiency through interactive lessons. These lessons range from basic familiarization to unguided operational assessments, ensuring that trainees gain the necessary knowledge and hands-on experience to operate machinery effectively and troubleshoot real-world issues. The following lesson types can be customized based on RSDC’s training objectives:</a:t>
            </a:r>
            <a:endParaRPr lang="en-US">
              <a:solidFill>
                <a:schemeClr val="tx1">
                  <a:lumMod val="65000"/>
                  <a:lumOff val="35000"/>
                </a:schemeClr>
              </a:solidFill>
              <a:latin typeface="Calibri" panose="020F0502020204030204" pitchFamily="34" charset="0"/>
              <a:cs typeface="Calibri" panose="020F0502020204030204" pitchFamily="34" charset="0"/>
            </a:endParaRPr>
          </a:p>
          <a:p>
            <a:pPr marL="228600" marR="0" lvl="0" indent="-228600" defTabSz="685800" fontAlgn="auto">
              <a:lnSpc>
                <a:spcPct val="110000"/>
              </a:lnSpc>
              <a:spcAft>
                <a:spcPts val="0"/>
              </a:spcAft>
              <a:buClr>
                <a:srgbClr val="FFC000"/>
              </a:buClr>
              <a:buSzTx/>
              <a:buFont typeface="+mj-lt"/>
              <a:buAutoNum type="arabicPeriod"/>
              <a:tabLst/>
              <a:defRPr/>
            </a:pPr>
            <a:r>
              <a:rPr lang="en-US" b="1">
                <a:solidFill>
                  <a:schemeClr val="tx1">
                    <a:lumMod val="65000"/>
                    <a:lumOff val="35000"/>
                  </a:schemeClr>
                </a:solidFill>
                <a:latin typeface="Calibri" panose="020F0502020204030204" pitchFamily="34" charset="0"/>
                <a:cs typeface="Calibri" panose="020F0502020204030204" pitchFamily="34" charset="0"/>
              </a:rPr>
              <a:t>Familiarization Lessons </a:t>
            </a:r>
            <a:r>
              <a:rPr lang="en-US">
                <a:solidFill>
                  <a:schemeClr val="tx1">
                    <a:lumMod val="65000"/>
                    <a:lumOff val="35000"/>
                  </a:schemeClr>
                </a:solidFill>
                <a:latin typeface="Calibri" panose="020F0502020204030204" pitchFamily="34" charset="0"/>
                <a:cs typeface="Calibri" panose="020F0502020204030204" pitchFamily="34" charset="0"/>
              </a:rPr>
              <a:t>(Introduction to Equipment and UI): </a:t>
            </a:r>
            <a:r>
              <a:rPr lang="en-US"/>
              <a:t>These informational lessons focus on understanding the equipment layout, controls, and system interfaces through visual exploration and limited interactions. Users interact with hotspots to receive contextual information, allowing them to self-guide their learning in a structured, non-operational environment.</a:t>
            </a:r>
          </a:p>
          <a:p>
            <a:pPr marL="342900" lvl="1">
              <a:spcAft>
                <a:spcPts val="0"/>
              </a:spcAft>
              <a:defRPr/>
            </a:pPr>
            <a:r>
              <a:rPr lang="en-US" b="1" u="sng"/>
              <a:t>Purpose</a:t>
            </a:r>
            <a:r>
              <a:rPr lang="en-US" b="1"/>
              <a:t>:</a:t>
            </a:r>
            <a:r>
              <a:rPr lang="en-US"/>
              <a:t> Prepares trainees for operational tasks by explaining instrument panels, control consoles, and UI elements.</a:t>
            </a:r>
          </a:p>
          <a:p>
            <a:pPr marL="342900" lvl="1">
              <a:spcAft>
                <a:spcPts val="0"/>
              </a:spcAft>
              <a:defRPr/>
            </a:pPr>
            <a:r>
              <a:rPr lang="en-US" b="1" u="sng"/>
              <a:t>Interaction Level</a:t>
            </a:r>
            <a:r>
              <a:rPr lang="en-US" b="1"/>
              <a:t>:</a:t>
            </a:r>
            <a:r>
              <a:rPr lang="en-US"/>
              <a:t> Primarily visual and UI-based, with limited physical interactions for demonstration.</a:t>
            </a:r>
          </a:p>
          <a:p>
            <a:pPr marR="0" lvl="0" defTabSz="685800" fontAlgn="auto">
              <a:lnSpc>
                <a:spcPct val="110000"/>
              </a:lnSpc>
              <a:spcAft>
                <a:spcPts val="0"/>
              </a:spcAft>
              <a:buClr>
                <a:schemeClr val="accent1"/>
              </a:buClr>
              <a:buSzTx/>
              <a:tabLst/>
              <a:defRPr/>
            </a:pPr>
            <a:endParaRPr lang="en-US" sz="1200"/>
          </a:p>
        </p:txBody>
      </p:sp>
      <p:sp>
        <p:nvSpPr>
          <p:cNvPr id="11" name="HeaderGradient" hidden="1">
            <a:extLst>
              <a:ext uri="{FF2B5EF4-FFF2-40B4-BE49-F238E27FC236}">
                <a16:creationId xmlns:a16="http://schemas.microsoft.com/office/drawing/2014/main" id="{E9661070-93CE-BA14-F09C-CBBBF050D0F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93A2B88-A429-2364-C907-2267764EF576}"/>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1C760F7D-FD05-2022-C009-9C637B024F04}"/>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6" name="TextBox 5">
            <a:extLst>
              <a:ext uri="{FF2B5EF4-FFF2-40B4-BE49-F238E27FC236}">
                <a16:creationId xmlns:a16="http://schemas.microsoft.com/office/drawing/2014/main" id="{0678B243-2CFF-B7C7-9CCE-C1304501D9F7}"/>
              </a:ext>
            </a:extLst>
          </p:cNvPr>
          <p:cNvSpPr txBox="1"/>
          <p:nvPr/>
        </p:nvSpPr>
        <p:spPr>
          <a:xfrm>
            <a:off x="2936532" y="6949440"/>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84595041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4A62D4-4300-A7C3-4176-B0EB339E47FB}"/>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86BAD09-7204-88EC-5052-174702F73463}"/>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504D28F3-1FF6-05AF-448A-BDA7A4EC6B99}"/>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B26FA74-B5A2-B05C-6638-057AA490E647}"/>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AFBBA13E-7FE7-B2CC-437B-14FBE7D03D6F}"/>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7CCD6C9D-4B05-968F-5CB0-1F99AC8C2AE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C2EA96C-6586-8174-C7D6-01A86350B5D8}"/>
              </a:ext>
            </a:extLst>
          </p:cNvPr>
          <p:cNvSpPr>
            <a:spLocks noGrp="1"/>
          </p:cNvSpPr>
          <p:nvPr>
            <p:ph type="body" sz="quarter" idx="16"/>
          </p:nvPr>
        </p:nvSpPr>
        <p:spPr>
          <a:xfrm>
            <a:off x="457200" y="2308860"/>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2"/>
              <a:tabLst/>
              <a:defRPr/>
            </a:pPr>
            <a:r>
              <a:rPr lang="en-US" b="1">
                <a:solidFill>
                  <a:schemeClr val="tx1">
                    <a:lumMod val="65000"/>
                    <a:lumOff val="35000"/>
                  </a:schemeClr>
                </a:solidFill>
                <a:latin typeface="Calibri" panose="020F0502020204030204" pitchFamily="34" charset="0"/>
                <a:cs typeface="Calibri" panose="020F0502020204030204" pitchFamily="34" charset="0"/>
              </a:rPr>
              <a:t>Guided Operational Lessons </a:t>
            </a:r>
            <a:r>
              <a:rPr lang="en-US">
                <a:solidFill>
                  <a:schemeClr val="tx1">
                    <a:lumMod val="65000"/>
                    <a:lumOff val="35000"/>
                  </a:schemeClr>
                </a:solidFill>
                <a:latin typeface="Calibri" panose="020F0502020204030204" pitchFamily="34" charset="0"/>
                <a:cs typeface="Calibri" panose="020F0502020204030204" pitchFamily="34" charset="0"/>
              </a:rPr>
              <a:t>(Step-by-Step Procedural Training)</a:t>
            </a:r>
          </a:p>
          <a:p>
            <a:pPr marR="0" lvl="0" defTabSz="685800" fontAlgn="auto">
              <a:lnSpc>
                <a:spcPct val="110000"/>
              </a:lnSpc>
              <a:spcAft>
                <a:spcPts val="0"/>
              </a:spcAft>
              <a:buClr>
                <a:schemeClr val="accent1"/>
              </a:buClr>
              <a:buSzTx/>
              <a:tabLst/>
              <a:defRPr/>
            </a:pPr>
            <a:r>
              <a:rPr lang="en-US"/>
              <a:t>These lessons walk trainees through specific operational processes with built-in guidance systems. The virtual equipment responds realistically to user interactions, ensuring hands-on learning in a controlled, step-based environment. Users can repeat steps, receive corrective feedback, and are graded on performance.</a:t>
            </a:r>
          </a:p>
          <a:p>
            <a:pPr marL="342900" lvl="1">
              <a:spcAft>
                <a:spcPts val="0"/>
              </a:spcAft>
              <a:buClr>
                <a:srgbClr val="FFC000"/>
              </a:buClr>
              <a:defRPr/>
            </a:pPr>
            <a:r>
              <a:rPr lang="en-US" b="1" u="sng"/>
              <a:t>Purpose</a:t>
            </a:r>
            <a:r>
              <a:rPr lang="en-US" b="1"/>
              <a:t>:</a:t>
            </a:r>
            <a:r>
              <a:rPr lang="en-US"/>
              <a:t> Teaches users to perform standard operations correctly, reinforcing proper workflows and best practices.</a:t>
            </a:r>
          </a:p>
          <a:p>
            <a:pPr marL="342900" lvl="1">
              <a:spcAft>
                <a:spcPts val="0"/>
              </a:spcAft>
              <a:buClr>
                <a:srgbClr val="FFC000"/>
              </a:buClr>
              <a:defRPr/>
            </a:pPr>
            <a:r>
              <a:rPr lang="en-US" b="1" u="sng"/>
              <a:t>Interaction Level</a:t>
            </a:r>
            <a:r>
              <a:rPr lang="en-US" b="1"/>
              <a:t>:</a:t>
            </a:r>
            <a:r>
              <a:rPr lang="en-US"/>
              <a:t> Fully interactive, state-controlled procedural learning with step tracking and grading.</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3"/>
              <a:defRPr/>
            </a:pPr>
            <a:r>
              <a:rPr lang="en-US" b="1">
                <a:solidFill>
                  <a:schemeClr val="tx1">
                    <a:lumMod val="65000"/>
                    <a:lumOff val="35000"/>
                  </a:schemeClr>
                </a:solidFill>
                <a:latin typeface="Calibri" panose="020F0502020204030204" pitchFamily="34" charset="0"/>
                <a:cs typeface="Calibri" panose="020F0502020204030204" pitchFamily="34" charset="0"/>
              </a:rPr>
              <a:t>Guided Troubleshooting Lessons </a:t>
            </a:r>
            <a:r>
              <a:rPr lang="en-US">
                <a:solidFill>
                  <a:schemeClr val="tx1">
                    <a:lumMod val="65000"/>
                    <a:lumOff val="35000"/>
                  </a:schemeClr>
                </a:solidFill>
                <a:latin typeface="Calibri" panose="020F0502020204030204" pitchFamily="34" charset="0"/>
                <a:cs typeface="Calibri" panose="020F0502020204030204" pitchFamily="34" charset="0"/>
              </a:rPr>
              <a:t>(Fault Identification &amp; Resolution):</a:t>
            </a:r>
            <a:r>
              <a:rPr lang="en-US"/>
              <a:t>  </a:t>
            </a:r>
          </a:p>
          <a:p>
            <a:pPr>
              <a:spcAft>
                <a:spcPts val="0"/>
              </a:spcAft>
              <a:buClr>
                <a:schemeClr val="accent1"/>
              </a:buClr>
              <a:defRPr/>
            </a:pPr>
            <a:r>
              <a:rPr lang="en-US"/>
              <a:t>These lessons introduce pre-programmed faults during operations, teaching users how to diagnose and resolve equipment malfunctions. Instead of following standard procedures, trainees must identify the issue, determine the cause, and apply the correct corrective actions.</a:t>
            </a:r>
          </a:p>
          <a:p>
            <a:pPr marL="342900" lvl="1">
              <a:spcAft>
                <a:spcPts val="0"/>
              </a:spcAft>
              <a:buClr>
                <a:srgbClr val="FFC000"/>
              </a:buClr>
              <a:defRPr/>
            </a:pPr>
            <a:r>
              <a:rPr lang="en-US" b="1" u="sng"/>
              <a:t>Purpose</a:t>
            </a:r>
            <a:r>
              <a:rPr lang="en-US" b="1"/>
              <a:t>:</a:t>
            </a:r>
            <a:r>
              <a:rPr lang="en-US"/>
              <a:t> Develops problem-solving skills by training users to recognize and troubleshoot operational issues.</a:t>
            </a:r>
          </a:p>
          <a:p>
            <a:pPr marL="342900" lvl="1">
              <a:spcAft>
                <a:spcPts val="0"/>
              </a:spcAft>
              <a:buClr>
                <a:srgbClr val="FFC000"/>
              </a:buClr>
              <a:defRPr/>
            </a:pPr>
            <a:r>
              <a:rPr lang="en-US" b="1" u="sng"/>
              <a:t>Interaction Level</a:t>
            </a:r>
            <a:r>
              <a:rPr lang="en-US" b="1"/>
              <a:t>:</a:t>
            </a:r>
            <a:r>
              <a:rPr lang="en-US"/>
              <a:t> Interactive troubleshooting with structured fault scenarios and guided corrective steps.</a:t>
            </a:r>
          </a:p>
          <a:p>
            <a:pPr lvl="1" indent="0">
              <a:spcAft>
                <a:spcPts val="0"/>
              </a:spcAft>
              <a:buClr>
                <a:schemeClr val="accent1"/>
              </a:buClr>
              <a:buNone/>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
        <p:nvSpPr>
          <p:cNvPr id="25" name="TextBox 24">
            <a:extLst>
              <a:ext uri="{FF2B5EF4-FFF2-40B4-BE49-F238E27FC236}">
                <a16:creationId xmlns:a16="http://schemas.microsoft.com/office/drawing/2014/main" id="{F1F2CEEC-3D93-8C1D-AA0B-BB87BB850327}"/>
              </a:ext>
            </a:extLst>
          </p:cNvPr>
          <p:cNvSpPr txBox="1"/>
          <p:nvPr/>
        </p:nvSpPr>
        <p:spPr>
          <a:xfrm>
            <a:off x="2924175" y="7405299"/>
            <a:ext cx="3429000" cy="276999"/>
          </a:xfrm>
          <a:prstGeom prst="rect">
            <a:avLst/>
          </a:prstGeom>
          <a:noFill/>
        </p:spPr>
        <p:txBody>
          <a:bodyPr wrap="square">
            <a:spAutoFit/>
          </a:bodyPr>
          <a:lstStyle/>
          <a:p>
            <a:pPr marL="0" lvl="1" indent="0" algn="r">
              <a:spcBef>
                <a:spcPts val="0"/>
              </a:spcBef>
              <a:buNone/>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ontinued on next page)</a:t>
            </a:r>
          </a:p>
        </p:txBody>
      </p:sp>
    </p:spTree>
    <p:extLst>
      <p:ext uri="{BB962C8B-B14F-4D97-AF65-F5344CB8AC3E}">
        <p14:creationId xmlns:p14="http://schemas.microsoft.com/office/powerpoint/2010/main" val="336778280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4E35F-EF69-6B7F-7D2D-8068861437E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565B44B6-BC1E-6EFE-84E5-03B578E124C2}"/>
              </a:ext>
            </a:extLst>
          </p:cNvPr>
          <p:cNvPicPr>
            <a:picLocks noGrp="1" noChangeAspect="1"/>
          </p:cNvPicPr>
          <p:nvPr>
            <p:ph type="pic" sz="quarter" idx="10"/>
          </p:nvPr>
        </p:nvPicPr>
        <p:blipFill rotWithShape="1">
          <a:blip r:embed="rId2"/>
          <a:srcRect/>
          <a:stretch/>
        </p:blipFill>
        <p:spPr/>
      </p:pic>
      <p:sp>
        <p:nvSpPr>
          <p:cNvPr id="11" name="HeaderGradient">
            <a:extLst>
              <a:ext uri="{FF2B5EF4-FFF2-40B4-BE49-F238E27FC236}">
                <a16:creationId xmlns:a16="http://schemas.microsoft.com/office/drawing/2014/main" id="{7635021E-097D-B69B-B40F-BC00DFC15D6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04BF2E21-D121-77EE-8102-826860A3D8AE}"/>
              </a:ext>
            </a:extLst>
          </p:cNvPr>
          <p:cNvSpPr>
            <a:spLocks noGrp="1"/>
          </p:cNvSpPr>
          <p:nvPr>
            <p:ph type="title"/>
          </p:nvPr>
        </p:nvSpPr>
        <p:spPr/>
        <p:txBody>
          <a:bodyPr/>
          <a:lstStyle/>
          <a:p>
            <a:r>
              <a:rPr lang="en-US">
                <a:solidFill>
                  <a:schemeClr val="bg1"/>
                </a:solidFill>
              </a:rPr>
              <a:t>Lesson</a:t>
            </a:r>
            <a:r>
              <a:rPr lang="en-US"/>
              <a:t> Definition</a:t>
            </a:r>
          </a:p>
        </p:txBody>
      </p:sp>
      <p:sp>
        <p:nvSpPr>
          <p:cNvPr id="5" name="Text Placeholder 11" hidden="1">
            <a:extLst>
              <a:ext uri="{FF2B5EF4-FFF2-40B4-BE49-F238E27FC236}">
                <a16:creationId xmlns:a16="http://schemas.microsoft.com/office/drawing/2014/main" id="{D81B7007-7111-2043-7DDF-8581A3206DC2}"/>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998BEE0C-245D-690D-1079-AEF34864C5B9}"/>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EB533DA-2946-63D2-A360-03E5C61092DA}"/>
              </a:ext>
            </a:extLst>
          </p:cNvPr>
          <p:cNvSpPr>
            <a:spLocks noGrp="1"/>
          </p:cNvSpPr>
          <p:nvPr>
            <p:ph type="body" sz="quarter" idx="16"/>
          </p:nvPr>
        </p:nvSpPr>
        <p:spPr>
          <a:xfrm>
            <a:off x="409575" y="2280285"/>
            <a:ext cx="6134100" cy="6278107"/>
          </a:xfrm>
        </p:spPr>
        <p:txBody>
          <a:bodyPr/>
          <a:lstStyle/>
          <a:p>
            <a:pPr marL="228600" marR="0" lvl="0" indent="-228600" defTabSz="685800" fontAlgn="auto">
              <a:lnSpc>
                <a:spcPct val="110000"/>
              </a:lnSpc>
              <a:spcAft>
                <a:spcPts val="0"/>
              </a:spcAft>
              <a:buClr>
                <a:srgbClr val="FFC000"/>
              </a:buClr>
              <a:buSzTx/>
              <a:buFont typeface="+mj-lt"/>
              <a:buAutoNum type="arabicPeriod" startAt="4"/>
              <a:tabLst/>
              <a:defRPr/>
            </a:pPr>
            <a:r>
              <a:rPr lang="en-US" b="1">
                <a:solidFill>
                  <a:schemeClr val="tx1">
                    <a:lumMod val="65000"/>
                    <a:lumOff val="35000"/>
                  </a:schemeClr>
                </a:solidFill>
                <a:latin typeface="Calibri" panose="020F0502020204030204" pitchFamily="34" charset="0"/>
                <a:cs typeface="Calibri" panose="020F0502020204030204" pitchFamily="34" charset="0"/>
              </a:rPr>
              <a:t>Unguided Operational </a:t>
            </a:r>
            <a:r>
              <a:rPr lang="en-US" b="1"/>
              <a:t>Scenarios</a:t>
            </a:r>
            <a:r>
              <a:rPr lang="en-US" b="1">
                <a:solidFill>
                  <a:schemeClr val="tx1">
                    <a:lumMod val="65000"/>
                    <a:lumOff val="35000"/>
                  </a:schemeClr>
                </a:solidFill>
                <a:latin typeface="Calibri" panose="020F0502020204030204" pitchFamily="34" charset="0"/>
                <a:cs typeface="Calibri" panose="020F0502020204030204" pitchFamily="34" charset="0"/>
              </a:rPr>
              <a:t> </a:t>
            </a:r>
            <a:r>
              <a:rPr lang="en-US">
                <a:solidFill>
                  <a:schemeClr val="tx1">
                    <a:lumMod val="65000"/>
                    <a:lumOff val="35000"/>
                  </a:schemeClr>
                </a:solidFill>
                <a:latin typeface="Calibri" panose="020F0502020204030204" pitchFamily="34" charset="0"/>
                <a:cs typeface="Calibri" panose="020F0502020204030204" pitchFamily="34" charset="0"/>
              </a:rPr>
              <a:t>(Independent, Real-World Simulation)</a:t>
            </a:r>
          </a:p>
          <a:p>
            <a:pPr marR="0" lvl="0" defTabSz="685800" fontAlgn="auto">
              <a:lnSpc>
                <a:spcPct val="110000"/>
              </a:lnSpc>
              <a:spcAft>
                <a:spcPts val="0"/>
              </a:spcAft>
              <a:buClr>
                <a:schemeClr val="accent1"/>
              </a:buClr>
              <a:buSzTx/>
              <a:tabLst/>
              <a:defRPr/>
            </a:pPr>
            <a:r>
              <a:rPr lang="en-US"/>
              <a:t>These are assessment-based scenarios where users must apply what they learned in Guided Operational Lessons without guidance or prompts. The VR system responds as it would in real-world conditions, tracking user actions, assessing performance, and penalizing mistakes.</a:t>
            </a:r>
          </a:p>
          <a:p>
            <a:pPr marL="342900" lvl="1">
              <a:spcAft>
                <a:spcPts val="0"/>
              </a:spcAft>
              <a:buClr>
                <a:srgbClr val="FFC000"/>
              </a:buClr>
              <a:defRPr/>
            </a:pPr>
            <a:r>
              <a:rPr lang="en-US" b="1" u="sng"/>
              <a:t>Purpose</a:t>
            </a:r>
            <a:r>
              <a:rPr lang="en-US" b="1"/>
              <a:t>:</a:t>
            </a:r>
            <a:r>
              <a:rPr lang="en-US"/>
              <a:t> Evaluates trainees’ ability to perform operations independently under realistic conditions.</a:t>
            </a:r>
          </a:p>
          <a:p>
            <a:pPr marL="342900" lvl="1">
              <a:spcAft>
                <a:spcPts val="0"/>
              </a:spcAft>
              <a:buClr>
                <a:srgbClr val="FFC000"/>
              </a:buClr>
              <a:defRPr/>
            </a:pPr>
            <a:r>
              <a:rPr lang="en-US" b="1" u="sng"/>
              <a:t>Interaction Level</a:t>
            </a:r>
            <a:r>
              <a:rPr lang="en-US" b="1"/>
              <a:t>:</a:t>
            </a:r>
            <a:r>
              <a:rPr lang="en-US"/>
              <a:t> Fully interactive, open-ended operational assessments with detailed scoring metrics.</a:t>
            </a:r>
          </a:p>
          <a:p>
            <a:pPr lvl="1" indent="0">
              <a:spcAft>
                <a:spcPts val="0"/>
              </a:spcAft>
              <a:buClr>
                <a:schemeClr val="accent1"/>
              </a:buClr>
              <a:buNone/>
              <a:defRPr/>
            </a:pPr>
            <a:endParaRPr lang="en-US"/>
          </a:p>
          <a:p>
            <a:pPr marL="228600" indent="-228600">
              <a:spcAft>
                <a:spcPts val="0"/>
              </a:spcAft>
              <a:buClr>
                <a:srgbClr val="FFC000"/>
              </a:buClr>
              <a:buFont typeface="+mj-lt"/>
              <a:buAutoNum type="arabicPeriod" startAt="5"/>
              <a:defRPr/>
            </a:pPr>
            <a:r>
              <a:rPr lang="en-US" b="1">
                <a:solidFill>
                  <a:schemeClr val="tx1">
                    <a:lumMod val="65000"/>
                    <a:lumOff val="35000"/>
                  </a:schemeClr>
                </a:solidFill>
                <a:latin typeface="Calibri" panose="020F0502020204030204" pitchFamily="34" charset="0"/>
                <a:cs typeface="Calibri" panose="020F0502020204030204" pitchFamily="34" charset="0"/>
              </a:rPr>
              <a:t>Pre-Programmed Fault Simulations </a:t>
            </a:r>
            <a:r>
              <a:rPr lang="en-US">
                <a:solidFill>
                  <a:schemeClr val="tx1">
                    <a:lumMod val="65000"/>
                    <a:lumOff val="35000"/>
                  </a:schemeClr>
                </a:solidFill>
                <a:latin typeface="Calibri" panose="020F0502020204030204" pitchFamily="34" charset="0"/>
                <a:cs typeface="Calibri" panose="020F0502020204030204" pitchFamily="34" charset="0"/>
              </a:rPr>
              <a:t>(Advanced Troubleshooting</a:t>
            </a:r>
            <a:r>
              <a:rPr lang="en-US"/>
              <a:t> in Unguided Scenarios)</a:t>
            </a:r>
          </a:p>
          <a:p>
            <a:pPr>
              <a:spcAft>
                <a:spcPts val="0"/>
              </a:spcAft>
              <a:buClr>
                <a:schemeClr val="accent1"/>
              </a:buClr>
              <a:defRPr/>
            </a:pPr>
            <a:r>
              <a:rPr lang="en-US"/>
              <a:t>These faults appear randomly within an Unguided Operational Scenario, requiring users to detect, diagnose, and resolve them without assistance. This feature provides a realistic test of both operational skills and problem-solving abilities.</a:t>
            </a:r>
          </a:p>
          <a:p>
            <a:pPr marL="342900" lvl="1">
              <a:spcAft>
                <a:spcPts val="0"/>
              </a:spcAft>
              <a:buClr>
                <a:srgbClr val="FFC000"/>
              </a:buClr>
              <a:defRPr/>
            </a:pPr>
            <a:r>
              <a:rPr lang="en-US" b="1" u="sng"/>
              <a:t>Purpose</a:t>
            </a:r>
            <a:r>
              <a:rPr lang="en-US" b="1"/>
              <a:t>:</a:t>
            </a:r>
            <a:r>
              <a:rPr lang="en-US"/>
              <a:t> Assesses trainees' ability to handle unexpected faults independently.</a:t>
            </a:r>
          </a:p>
          <a:p>
            <a:pPr marL="342900" lvl="1">
              <a:spcAft>
                <a:spcPts val="0"/>
              </a:spcAft>
              <a:buClr>
                <a:srgbClr val="FFC000"/>
              </a:buClr>
              <a:defRPr/>
            </a:pPr>
            <a:r>
              <a:rPr lang="en-US" b="1" u="sng"/>
              <a:t>Interaction Level</a:t>
            </a:r>
            <a:r>
              <a:rPr lang="en-US" b="1"/>
              <a:t>:</a:t>
            </a:r>
            <a:r>
              <a:rPr lang="en-US"/>
              <a:t> Integrated within Unguided Scenarios, requiring users to troubleshoot real-time errors.</a:t>
            </a:r>
          </a:p>
          <a:p>
            <a:pPr lvl="1" indent="0">
              <a:spcAft>
                <a:spcPts val="0"/>
              </a:spcAft>
              <a:buClr>
                <a:schemeClr val="accent1"/>
              </a:buClr>
              <a:buNone/>
              <a:defRPr/>
            </a:pPr>
            <a:endParaRPr lang="en-US"/>
          </a:p>
          <a:p>
            <a:r>
              <a:rPr lang="en-US"/>
              <a:t>Combining these lesson types allows our clients to customize the VR training curriculum to meet specific learning goals. This structured approach ensures that trainees progress from basic familiarization to full operational competency, with built-in opportunities for troubleshooting and real-world scenario assessments.</a:t>
            </a:r>
          </a:p>
          <a:p>
            <a:pPr lvl="1" indent="0">
              <a:spcAft>
                <a:spcPts val="0"/>
              </a:spcAft>
              <a:buClr>
                <a:schemeClr val="accent1"/>
              </a:buClr>
              <a:buNone/>
              <a:defRPr/>
            </a:pPr>
            <a:endParaRPr lang="en-US"/>
          </a:p>
          <a:p>
            <a:pPr marL="342900" lvl="1">
              <a:spcAft>
                <a:spcPts val="0"/>
              </a:spcAft>
              <a:buClr>
                <a:schemeClr val="accent1"/>
              </a:buClr>
              <a:buFont typeface="Arial" panose="020B0604020202020204" pitchFamily="34" charset="0"/>
              <a:buChar char="•"/>
              <a:defRPr/>
            </a:pPr>
            <a:endParaRPr lang="en-US"/>
          </a:p>
          <a:p>
            <a:pPr marR="0" lvl="0" defTabSz="685800" fontAlgn="auto">
              <a:lnSpc>
                <a:spcPct val="110000"/>
              </a:lnSpc>
              <a:spcAft>
                <a:spcPts val="0"/>
              </a:spcAft>
              <a:buClr>
                <a:schemeClr val="accent1"/>
              </a:buClr>
              <a:buSzTx/>
              <a:tabLst/>
              <a:defRPr/>
            </a:pPr>
            <a:endParaRPr lang="en-US"/>
          </a:p>
          <a:p>
            <a:pPr marR="0" lvl="0" defTabSz="685800" fontAlgn="auto">
              <a:lnSpc>
                <a:spcPct val="110000"/>
              </a:lnSpc>
              <a:spcAft>
                <a:spcPts val="0"/>
              </a:spcAft>
              <a:buClr>
                <a:schemeClr val="accent1"/>
              </a:buClr>
              <a:buSzTx/>
              <a:tabLst/>
              <a:defRPr/>
            </a:pPr>
            <a:endParaRPr lang="en-US" sz="1200"/>
          </a:p>
        </p:txBody>
      </p:sp>
    </p:spTree>
    <p:extLst>
      <p:ext uri="{BB962C8B-B14F-4D97-AF65-F5344CB8AC3E}">
        <p14:creationId xmlns:p14="http://schemas.microsoft.com/office/powerpoint/2010/main" val="25748983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F44B0F0F-6A55-1674-F71C-35121331A78A}"/>
              </a:ext>
            </a:extLst>
          </p:cNvPr>
          <p:cNvSpPr txBox="1"/>
          <p:nvPr/>
        </p:nvSpPr>
        <p:spPr>
          <a:xfrm>
            <a:off x="1550292" y="4475016"/>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Immersive xxx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Building on the Model Viewer foundation, Phase 2 will develop a fully immersive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Experience. This phase will incorporate spatial mapping, enabling the headset to trigger interactions as participants move through the facility intelligently. By transitioning from the Model Viewer to the Unity game engine, this phase will introduce enhanced interactivity, real-time data visualizations, and future projections, delivering a more engaging and comprehensive experience that highlights the innovation and potential of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facility</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20">
            <a:extLst>
              <a:ext uri="{FF2B5EF4-FFF2-40B4-BE49-F238E27FC236}">
                <a16:creationId xmlns:a16="http://schemas.microsoft.com/office/drawing/2014/main" id="{B7B2A401-A784-B592-90D1-5BBD9071815D}"/>
              </a:ext>
            </a:extLst>
          </p:cNvPr>
          <p:cNvSpPr/>
          <p:nvPr/>
        </p:nvSpPr>
        <p:spPr>
          <a:xfrm>
            <a:off x="654624" y="4389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740435" y="4475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743285" y="4487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3B">
            <a:extLst>
              <a:ext uri="{FF2B5EF4-FFF2-40B4-BE49-F238E27FC236}">
                <a16:creationId xmlns:a16="http://schemas.microsoft.com/office/drawing/2014/main" id="{1DC80424-5095-AD76-3697-911983781B13}"/>
              </a:ext>
            </a:extLst>
          </p:cNvPr>
          <p:cNvSpPr txBox="1"/>
          <p:nvPr/>
        </p:nvSpPr>
        <p:spPr>
          <a:xfrm>
            <a:off x="1143000" y="6629400"/>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Setting the stage for an exceptional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the first phase will begin with the Model Viewer. This phase will introduce the </a:t>
            </a:r>
            <a:r>
              <a:rPr lang="en-US" sz="1050" err="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xxxxx</a:t>
            </a:r>
            <a:r>
              <a:rPr lang="en-US" sz="1050">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rPr>
              <a:t>,</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where visitors will explore and interact with 3D models of future equipment, that can be selected and viewed as if they were present in the real-world environment. </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20">
            <a:extLst>
              <a:ext uri="{FF2B5EF4-FFF2-40B4-BE49-F238E27FC236}">
                <a16:creationId xmlns:a16="http://schemas.microsoft.com/office/drawing/2014/main" id="{9133AA1B-4B5A-BB80-6A3A-3F731F8BAF17}"/>
              </a:ext>
            </a:extLst>
          </p:cNvPr>
          <p:cNvSpPr/>
          <p:nvPr/>
        </p:nvSpPr>
        <p:spPr>
          <a:xfrm>
            <a:off x="197424" y="66750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22">
            <a:extLst>
              <a:ext uri="{FF2B5EF4-FFF2-40B4-BE49-F238E27FC236}">
                <a16:creationId xmlns:a16="http://schemas.microsoft.com/office/drawing/2014/main" id="{3AEF0365-E400-B339-AB59-945CA6148973}"/>
              </a:ext>
            </a:extLst>
          </p:cNvPr>
          <p:cNvSpPr/>
          <p:nvPr/>
        </p:nvSpPr>
        <p:spPr>
          <a:xfrm>
            <a:off x="283235" y="67610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FCDE6BB4-8853-EE96-A120-C99E461F58A9}"/>
              </a:ext>
            </a:extLst>
          </p:cNvPr>
          <p:cNvSpPr txBox="1"/>
          <p:nvPr/>
        </p:nvSpPr>
        <p:spPr>
          <a:xfrm>
            <a:off x="286085" y="67733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20294D8D-1FBC-1EBE-9800-809A41C15EF8}"/>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DEVELOPMENT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Roadmap</a:t>
            </a:r>
          </a:p>
        </p:txBody>
      </p:sp>
      <p:sp>
        <p:nvSpPr>
          <p:cNvPr id="39" name="Project Title Placeholder">
            <a:extLst>
              <a:ext uri="{FF2B5EF4-FFF2-40B4-BE49-F238E27FC236}">
                <a16:creationId xmlns:a16="http://schemas.microsoft.com/office/drawing/2014/main" id="{303849E8-8608-B532-187E-7616F29D8111}"/>
              </a:ext>
            </a:extLst>
          </p:cNvPr>
          <p:cNvSpPr txBox="1"/>
          <p:nvPr/>
        </p:nvSpPr>
        <p:spPr>
          <a:xfrm>
            <a:off x="457200" y="222710"/>
            <a:ext cx="5632367" cy="253916"/>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r>
              <a:rPr kumimoji="0" lang="en-US" sz="1050" b="0" i="0" u="none" strike="noStrike" kern="1200" cap="all" spc="300" normalizeH="0" baseline="0" noProof="0" err="1">
                <a:ln>
                  <a:noFill/>
                </a:ln>
                <a:solidFill>
                  <a:prstClr val="white">
                    <a:lumMod val="65000"/>
                  </a:prstClr>
                </a:solidFill>
                <a:effectLst/>
                <a:uLnTx/>
                <a:uFillTx/>
                <a:latin typeface="Lato" panose="020F0502020204030203" pitchFamily="34" charset="0"/>
                <a:ea typeface="+mn-ea"/>
                <a:cs typeface="Lato" panose="020F0502020204030203" pitchFamily="34" charset="0"/>
              </a:rPr>
              <a:t>xxxxxx</a:t>
            </a:r>
            <a:r>
              <a:rPr kumimoji="0" lang="en-US" sz="1050" b="0" i="0" u="none" strike="noStrike" kern="1200" cap="all" spc="300" normalizeH="0" baseline="0" noProof="0">
                <a:ln>
                  <a:noFill/>
                </a:ln>
                <a:solidFill>
                  <a:prstClr val="white">
                    <a:lumMod val="65000"/>
                  </a:prstClr>
                </a:solidFill>
                <a:effectLst/>
                <a:uLnTx/>
                <a:uFillTx/>
                <a:latin typeface="Lato" panose="020F0502020204030203" pitchFamily="34" charset="0"/>
                <a:ea typeface="+mn-ea"/>
                <a:cs typeface="Lato" panose="020F0502020204030203" pitchFamily="34" charset="0"/>
              </a:rPr>
              <a:t>)</a:t>
            </a:r>
          </a:p>
        </p:txBody>
      </p:sp>
      <p:sp>
        <p:nvSpPr>
          <p:cNvPr id="40" name="TextBox 3B">
            <a:extLst>
              <a:ext uri="{FF2B5EF4-FFF2-40B4-BE49-F238E27FC236}">
                <a16:creationId xmlns:a16="http://schemas.microsoft.com/office/drawing/2014/main" id="{5E05D649-BFE2-FA3A-CA04-394CE721CCDF}"/>
              </a:ext>
            </a:extLst>
          </p:cNvPr>
          <p:cNvSpPr txBox="1"/>
          <p:nvPr/>
        </p:nvSpPr>
        <p:spPr>
          <a:xfrm>
            <a:off x="456617" y="846898"/>
            <a:ext cx="4864683" cy="6463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roadmap outlines a strategic two-phase approach to delivering an exceptional </a:t>
            </a:r>
            <a:r>
              <a:rPr kumimoji="0" lang="en-US" sz="900" b="0" i="0" u="none" strike="noStrike" kern="1200" cap="none" spc="0" normalizeH="0" baseline="0" noProof="0" err="1">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9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including ideas for future expansion. The first phase, with its foundational model visualization, is designed to generate immediate visitor excitement and engagement. By building anticipation and laying the groundwork, we pave the way for a fully immersive AR experience in the second phase, showcasing xxxxxxx's innovation with maximum impact.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0A717DF8-344B-4C84-8E31-937C61EBFEB0}"/>
              </a:ext>
            </a:extLst>
          </p:cNvPr>
          <p:cNvSpPr txBox="1"/>
          <p:nvPr/>
        </p:nvSpPr>
        <p:spPr>
          <a:xfrm>
            <a:off x="2759844" y="2514600"/>
            <a:ext cx="393286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solidFill>
                  <a:srgbClr val="FFC80C"/>
                </a:solidFill>
                <a:latin typeface="Open Sans" panose="020B0606030504020204" pitchFamily="34" charset="0"/>
                <a:ea typeface="Open Sans" panose="020B0606030504020204" pitchFamily="34" charset="0"/>
                <a:cs typeface="Open Sans" panose="020B0606030504020204" pitchFamily="34" charset="0"/>
              </a:rPr>
              <a:t>Future </a:t>
            </a: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Expansion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defTabSz="914400">
              <a:defRPr/>
            </a:pP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With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fully developed,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can enhance the application by adding new features that continue to deliver value. Remote stakeholders could join the tour virtually, sharing the AR experience in real time for collaborative discussions. A timeline feature might showcase the evolution of the </a:t>
            </a:r>
            <a:r>
              <a:rPr kumimoji="0" lang="en-US" sz="1050" b="0" i="0" u="none" strike="noStrike" kern="1200" cap="none" spc="0" normalizeH="0" baseline="0" noProof="0" err="1">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xxxxx</a:t>
            </a:r>
            <a:r>
              <a:rPr kumimoji="0" lang="en-US" sz="105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and customizable tours could allow users to focus on specific equipment or areas of interest, tailoring the experience to their needs.</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20">
            <a:extLst>
              <a:ext uri="{FF2B5EF4-FFF2-40B4-BE49-F238E27FC236}">
                <a16:creationId xmlns:a16="http://schemas.microsoft.com/office/drawing/2014/main" id="{01BA27BE-18C4-F91A-4FFE-27C599AE99F7}"/>
              </a:ext>
            </a:extLst>
          </p:cNvPr>
          <p:cNvSpPr/>
          <p:nvPr/>
        </p:nvSpPr>
        <p:spPr>
          <a:xfrm>
            <a:off x="1814267" y="2560230"/>
            <a:ext cx="809857" cy="94558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22">
            <a:extLst>
              <a:ext uri="{FF2B5EF4-FFF2-40B4-BE49-F238E27FC236}">
                <a16:creationId xmlns:a16="http://schemas.microsoft.com/office/drawing/2014/main" id="{B21BE7CA-74D9-0A4D-4CF3-D0B27B0E3B4E}"/>
              </a:ext>
            </a:extLst>
          </p:cNvPr>
          <p:cNvSpPr/>
          <p:nvPr/>
        </p:nvSpPr>
        <p:spPr>
          <a:xfrm>
            <a:off x="1900078" y="2646216"/>
            <a:ext cx="637615" cy="635103"/>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2A7009F-D2AC-134F-283A-FC321041CCA6}"/>
              </a:ext>
            </a:extLst>
          </p:cNvPr>
          <p:cNvSpPr txBox="1"/>
          <p:nvPr/>
        </p:nvSpPr>
        <p:spPr>
          <a:xfrm>
            <a:off x="1902928" y="265859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Tree>
    <p:extLst>
      <p:ext uri="{BB962C8B-B14F-4D97-AF65-F5344CB8AC3E}">
        <p14:creationId xmlns:p14="http://schemas.microsoft.com/office/powerpoint/2010/main" val="217237638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road">
            <a:extLst>
              <a:ext uri="{FF2B5EF4-FFF2-40B4-BE49-F238E27FC236}">
                <a16:creationId xmlns:a16="http://schemas.microsoft.com/office/drawing/2014/main" id="{B65E3FE8-ACDD-8F56-6500-B08B85C170AB}"/>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A06F6A74-A4D8-3817-5324-89749423CBF2}"/>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A">
            <a:extLst>
              <a:ext uri="{FF2B5EF4-FFF2-40B4-BE49-F238E27FC236}">
                <a16:creationId xmlns:a16="http://schemas.microsoft.com/office/drawing/2014/main" id="{B24186F2-C4D5-9471-BE3A-0CB9383D5A3D}"/>
              </a:ext>
            </a:extLst>
          </p:cNvPr>
          <p:cNvSpPr txBox="1"/>
          <p:nvPr/>
        </p:nvSpPr>
        <p:spPr>
          <a:xfrm>
            <a:off x="2956312" y="7334665"/>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B0F0"/>
                </a:solidFill>
                <a:effectLst/>
                <a:uLnTx/>
                <a:uFillTx/>
                <a:latin typeface="Open Sans" panose="020B0606030504020204" pitchFamily="34" charset="0"/>
                <a:ea typeface="Open Sans" panose="020B0606030504020204" pitchFamily="34" charset="0"/>
                <a:cs typeface="Open Sans" panose="020B0606030504020204" pitchFamily="34" charset="0"/>
              </a:rPr>
              <a:t>Training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Refinement and evolution of training hardware. Miniaturization. Ergonomics.</a:t>
            </a:r>
          </a:p>
        </p:txBody>
      </p:sp>
      <p:grpSp>
        <p:nvGrpSpPr>
          <p:cNvPr id="12" name="Group 1A">
            <a:extLst>
              <a:ext uri="{FF2B5EF4-FFF2-40B4-BE49-F238E27FC236}">
                <a16:creationId xmlns:a16="http://schemas.microsoft.com/office/drawing/2014/main" id="{C99CF578-20EB-4CC7-F1AC-150A9D77930E}"/>
              </a:ext>
            </a:extLst>
          </p:cNvPr>
          <p:cNvGrpSpPr/>
          <p:nvPr/>
        </p:nvGrpSpPr>
        <p:grpSpPr>
          <a:xfrm>
            <a:off x="2314258" y="7334665"/>
            <a:ext cx="474328" cy="553822"/>
            <a:chOff x="5238339" y="2623923"/>
            <a:chExt cx="1020266" cy="1195967"/>
          </a:xfrm>
        </p:grpSpPr>
        <p:sp>
          <p:nvSpPr>
            <p:cNvPr id="13" name="Freeform 20">
              <a:extLst>
                <a:ext uri="{FF2B5EF4-FFF2-40B4-BE49-F238E27FC236}">
                  <a16:creationId xmlns:a16="http://schemas.microsoft.com/office/drawing/2014/main" id="{57EF3260-8A8F-AEC2-1251-B78AF46023C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00B0F0"/>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4" name="Freeform 22">
              <a:extLst>
                <a:ext uri="{FF2B5EF4-FFF2-40B4-BE49-F238E27FC236}">
                  <a16:creationId xmlns:a16="http://schemas.microsoft.com/office/drawing/2014/main" id="{19DA0F32-B374-A6A9-8C4E-8D9C510D30DC}"/>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chemeClr val="bg1">
                <a:lumMod val="95000"/>
                <a:lumOff val="5000"/>
                <a:alpha val="14902"/>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36AB9710-0C2B-019A-2799-E71AE5373B96}"/>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1A</a:t>
              </a:r>
            </a:p>
          </p:txBody>
        </p:sp>
      </p:grpSp>
      <p:sp>
        <p:nvSpPr>
          <p:cNvPr id="29" name="TextBox 2A">
            <a:extLst>
              <a:ext uri="{FF2B5EF4-FFF2-40B4-BE49-F238E27FC236}">
                <a16:creationId xmlns:a16="http://schemas.microsoft.com/office/drawing/2014/main" id="{4839526B-9519-5CF8-23F3-EFAAF4FBCAC5}"/>
              </a:ext>
            </a:extLst>
          </p:cNvPr>
          <p:cNvSpPr txBox="1"/>
          <p:nvPr/>
        </p:nvSpPr>
        <p:spPr>
          <a:xfrm>
            <a:off x="2264195" y="5934691"/>
            <a:ext cx="193033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Injection Playback</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Feature for playback of sessions, enabling technique review and practice against professional  standards. Playback includes voice. </a:t>
            </a:r>
          </a:p>
        </p:txBody>
      </p:sp>
      <p:grpSp>
        <p:nvGrpSpPr>
          <p:cNvPr id="34" name="Group 2A">
            <a:extLst>
              <a:ext uri="{FF2B5EF4-FFF2-40B4-BE49-F238E27FC236}">
                <a16:creationId xmlns:a16="http://schemas.microsoft.com/office/drawing/2014/main" id="{24842016-2E22-C3EA-56FC-3E2A75CBB667}"/>
              </a:ext>
            </a:extLst>
          </p:cNvPr>
          <p:cNvGrpSpPr/>
          <p:nvPr/>
        </p:nvGrpSpPr>
        <p:grpSpPr>
          <a:xfrm>
            <a:off x="1653089" y="5942277"/>
            <a:ext cx="474328" cy="553822"/>
            <a:chOff x="5238339" y="2623923"/>
            <a:chExt cx="1020266" cy="1195967"/>
          </a:xfrm>
        </p:grpSpPr>
        <p:sp>
          <p:nvSpPr>
            <p:cNvPr id="35" name="Freeform 20">
              <a:extLst>
                <a:ext uri="{FF2B5EF4-FFF2-40B4-BE49-F238E27FC236}">
                  <a16:creationId xmlns:a16="http://schemas.microsoft.com/office/drawing/2014/main" id="{3F13144E-9744-5D36-7816-AFD8BC23CF1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6" name="Freeform 22">
              <a:extLst>
                <a:ext uri="{FF2B5EF4-FFF2-40B4-BE49-F238E27FC236}">
                  <a16:creationId xmlns:a16="http://schemas.microsoft.com/office/drawing/2014/main" id="{7E449CF8-9BC2-DA01-414C-A979F8F7FAA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4D5C6CB6-E740-0C07-D891-ECD23677D677}"/>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2A</a:t>
              </a:r>
            </a:p>
          </p:txBody>
        </p:sp>
      </p:grpSp>
      <p:sp>
        <p:nvSpPr>
          <p:cNvPr id="4" name="TextBox 2B">
            <a:extLst>
              <a:ext uri="{FF2B5EF4-FFF2-40B4-BE49-F238E27FC236}">
                <a16:creationId xmlns:a16="http://schemas.microsoft.com/office/drawing/2014/main" id="{8073673E-CD87-54A3-8EBA-3E5F5326A66A}"/>
              </a:ext>
            </a:extLst>
          </p:cNvPr>
          <p:cNvSpPr txBox="1"/>
          <p:nvPr/>
        </p:nvSpPr>
        <p:spPr>
          <a:xfrm>
            <a:off x="2278661" y="4939491"/>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ACD292"/>
                </a:solidFill>
                <a:effectLst/>
                <a:uLnTx/>
                <a:uFillTx/>
                <a:latin typeface="Open Sans" panose="020B0606030504020204" pitchFamily="34" charset="0"/>
                <a:ea typeface="Open Sans" panose="020B0606030504020204" pitchFamily="34" charset="0"/>
                <a:cs typeface="Open Sans" panose="020B0606030504020204" pitchFamily="34" charset="0"/>
              </a:rPr>
              <a:t>Spectator Mode</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Spectator Mode allows live viewing of the simulation on a large display, showing what the headset wearer sees, to facilitate group learning and interaction.</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5" name="Group 2B">
            <a:extLst>
              <a:ext uri="{FF2B5EF4-FFF2-40B4-BE49-F238E27FC236}">
                <a16:creationId xmlns:a16="http://schemas.microsoft.com/office/drawing/2014/main" id="{2E5A7EFD-C400-D8E5-C990-6E8B46180310}"/>
              </a:ext>
            </a:extLst>
          </p:cNvPr>
          <p:cNvGrpSpPr/>
          <p:nvPr/>
        </p:nvGrpSpPr>
        <p:grpSpPr>
          <a:xfrm>
            <a:off x="1649236" y="4939491"/>
            <a:ext cx="474328" cy="553822"/>
            <a:chOff x="5238339" y="2623923"/>
            <a:chExt cx="1020266" cy="1195967"/>
          </a:xfrm>
        </p:grpSpPr>
        <p:sp>
          <p:nvSpPr>
            <p:cNvPr id="6" name="Freeform 20">
              <a:extLst>
                <a:ext uri="{FF2B5EF4-FFF2-40B4-BE49-F238E27FC236}">
                  <a16:creationId xmlns:a16="http://schemas.microsoft.com/office/drawing/2014/main" id="{F7032055-9E46-7940-91D0-E2F5EE521D8A}"/>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ACD29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8" name="Freeform 22">
              <a:extLst>
                <a:ext uri="{FF2B5EF4-FFF2-40B4-BE49-F238E27FC236}">
                  <a16:creationId xmlns:a16="http://schemas.microsoft.com/office/drawing/2014/main" id="{E9D9D033-56D3-F790-C15B-E905CA9BE17B}"/>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E9B3741D-BD0D-6438-6B3C-2E2DF72DF88E}"/>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2B</a:t>
              </a:r>
            </a:p>
          </p:txBody>
        </p:sp>
      </p:grpSp>
      <p:sp>
        <p:nvSpPr>
          <p:cNvPr id="79" name="TextBox 3A">
            <a:extLst>
              <a:ext uri="{FF2B5EF4-FFF2-40B4-BE49-F238E27FC236}">
                <a16:creationId xmlns:a16="http://schemas.microsoft.com/office/drawing/2014/main" id="{F923B2CF-E8FD-A66C-3193-D25BB6F9E6B4}"/>
              </a:ext>
            </a:extLst>
          </p:cNvPr>
          <p:cNvSpPr txBox="1"/>
          <p:nvPr/>
        </p:nvSpPr>
        <p:spPr>
          <a:xfrm>
            <a:off x="2550686" y="3863400"/>
            <a:ext cx="2143005"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MD Codes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Allows users to practice HA filler injections on virtual facial subunits using MD Codes™, with guidance on injection depth, tool selection, and techniques. </a:t>
            </a:r>
          </a:p>
        </p:txBody>
      </p:sp>
      <p:grpSp>
        <p:nvGrpSpPr>
          <p:cNvPr id="80" name="Group 3A">
            <a:extLst>
              <a:ext uri="{FF2B5EF4-FFF2-40B4-BE49-F238E27FC236}">
                <a16:creationId xmlns:a16="http://schemas.microsoft.com/office/drawing/2014/main" id="{937C103B-EDFA-27F7-1C6E-8E9AE095A59F}"/>
              </a:ext>
            </a:extLst>
          </p:cNvPr>
          <p:cNvGrpSpPr/>
          <p:nvPr/>
        </p:nvGrpSpPr>
        <p:grpSpPr>
          <a:xfrm>
            <a:off x="1996868" y="3863402"/>
            <a:ext cx="474328" cy="553822"/>
            <a:chOff x="5238339" y="2623923"/>
            <a:chExt cx="1020266" cy="1195967"/>
          </a:xfrm>
        </p:grpSpPr>
        <p:sp>
          <p:nvSpPr>
            <p:cNvPr id="81" name="Freeform 20">
              <a:extLst>
                <a:ext uri="{FF2B5EF4-FFF2-40B4-BE49-F238E27FC236}">
                  <a16:creationId xmlns:a16="http://schemas.microsoft.com/office/drawing/2014/main" id="{F256771C-3886-99A5-57DC-64B55ECA563F}"/>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82" name="Freeform 22">
              <a:extLst>
                <a:ext uri="{FF2B5EF4-FFF2-40B4-BE49-F238E27FC236}">
                  <a16:creationId xmlns:a16="http://schemas.microsoft.com/office/drawing/2014/main" id="{DBB323D6-59C6-9540-1780-70DF69DD44DE}"/>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4" name="TextBox 83">
              <a:extLst>
                <a:ext uri="{FF2B5EF4-FFF2-40B4-BE49-F238E27FC236}">
                  <a16:creationId xmlns:a16="http://schemas.microsoft.com/office/drawing/2014/main" id="{66934188-A1AD-50E0-305D-E42B81D779E9}"/>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3A</a:t>
              </a:r>
            </a:p>
          </p:txBody>
        </p:sp>
      </p:grpSp>
      <p:sp>
        <p:nvSpPr>
          <p:cNvPr id="72" name="TextBox 3B">
            <a:extLst>
              <a:ext uri="{FF2B5EF4-FFF2-40B4-BE49-F238E27FC236}">
                <a16:creationId xmlns:a16="http://schemas.microsoft.com/office/drawing/2014/main" id="{F44B0F0F-6A55-1674-F71C-35121331A78A}"/>
              </a:ext>
            </a:extLst>
          </p:cNvPr>
          <p:cNvSpPr txBox="1"/>
          <p:nvPr/>
        </p:nvSpPr>
        <p:spPr>
          <a:xfrm>
            <a:off x="2550686" y="3008063"/>
            <a:ext cx="2400264"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2"/>
                </a:solidFill>
                <a:effectLst/>
                <a:uLnTx/>
                <a:uFillTx/>
                <a:latin typeface="Open Sans" panose="020B0606030504020204" pitchFamily="34" charset="0"/>
                <a:ea typeface="Open Sans" panose="020B0606030504020204" pitchFamily="34" charset="0"/>
                <a:cs typeface="Open Sans" panose="020B0606030504020204" pitchFamily="34" charset="0"/>
              </a:rPr>
              <a:t>Dynamic Injection Point Targeting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Provides realistic training by adjusting injection points, angles, and depths based on chosen facial models, with augmented reality overlays for guidance.</a:t>
            </a:r>
            <a:endPar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25" name="Group 3B">
            <a:extLst>
              <a:ext uri="{FF2B5EF4-FFF2-40B4-BE49-F238E27FC236}">
                <a16:creationId xmlns:a16="http://schemas.microsoft.com/office/drawing/2014/main" id="{84450AFA-7A3F-53F5-0912-872DD4F89D17}"/>
              </a:ext>
            </a:extLst>
          </p:cNvPr>
          <p:cNvGrpSpPr/>
          <p:nvPr/>
        </p:nvGrpSpPr>
        <p:grpSpPr>
          <a:xfrm>
            <a:off x="1996868" y="3034788"/>
            <a:ext cx="474328" cy="553822"/>
            <a:chOff x="5238339" y="2623923"/>
            <a:chExt cx="1020266" cy="1195967"/>
          </a:xfrm>
        </p:grpSpPr>
        <p:sp>
          <p:nvSpPr>
            <p:cNvPr id="26" name="Freeform 20">
              <a:extLst>
                <a:ext uri="{FF2B5EF4-FFF2-40B4-BE49-F238E27FC236}">
                  <a16:creationId xmlns:a16="http://schemas.microsoft.com/office/drawing/2014/main" id="{B7B2A401-A784-B592-90D1-5BBD9071815D}"/>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22">
              <a:extLst>
                <a:ext uri="{FF2B5EF4-FFF2-40B4-BE49-F238E27FC236}">
                  <a16:creationId xmlns:a16="http://schemas.microsoft.com/office/drawing/2014/main" id="{B79DD29E-508D-CB6A-312E-F7674EEAE633}"/>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CBAC2FA5-1B5B-5717-AF65-B8E16F1487A7}"/>
                </a:ext>
              </a:extLst>
            </p:cNvPr>
            <p:cNvSpPr txBox="1"/>
            <p:nvPr/>
          </p:nvSpPr>
          <p:spPr>
            <a:xfrm>
              <a:off x="5350035" y="2748335"/>
              <a:ext cx="760885" cy="78761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3B</a:t>
              </a:r>
            </a:p>
          </p:txBody>
        </p:sp>
      </p:grpSp>
      <p:sp>
        <p:nvSpPr>
          <p:cNvPr id="57" name="TextBox 4A">
            <a:extLst>
              <a:ext uri="{FF2B5EF4-FFF2-40B4-BE49-F238E27FC236}">
                <a16:creationId xmlns:a16="http://schemas.microsoft.com/office/drawing/2014/main" id="{951C0EE7-4322-0D1C-B718-F96930213702}"/>
              </a:ext>
            </a:extLst>
          </p:cNvPr>
          <p:cNvSpPr txBox="1"/>
          <p:nvPr/>
        </p:nvSpPr>
        <p:spPr>
          <a:xfrm>
            <a:off x="3657506" y="2100598"/>
            <a:ext cx="2241386"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Dynamic Number of Injections</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Introduces variable injection numbers in training scenarios, catering to different treatments and techniques.</a:t>
            </a:r>
            <a:r>
              <a:rPr kumimoji="0" lang="en-US" sz="8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21" name="Group 4A">
            <a:extLst>
              <a:ext uri="{FF2B5EF4-FFF2-40B4-BE49-F238E27FC236}">
                <a16:creationId xmlns:a16="http://schemas.microsoft.com/office/drawing/2014/main" id="{1CB13FCF-3D14-9335-08EC-80B31A55A3AB}"/>
              </a:ext>
            </a:extLst>
          </p:cNvPr>
          <p:cNvGrpSpPr/>
          <p:nvPr/>
        </p:nvGrpSpPr>
        <p:grpSpPr>
          <a:xfrm>
            <a:off x="3074733" y="2100598"/>
            <a:ext cx="474328" cy="553822"/>
            <a:chOff x="5238339" y="2623923"/>
            <a:chExt cx="1020266" cy="1195967"/>
          </a:xfrm>
        </p:grpSpPr>
        <p:sp>
          <p:nvSpPr>
            <p:cNvPr id="22" name="Freeform 20">
              <a:extLst>
                <a:ext uri="{FF2B5EF4-FFF2-40B4-BE49-F238E27FC236}">
                  <a16:creationId xmlns:a16="http://schemas.microsoft.com/office/drawing/2014/main" id="{605EAFBC-FB0C-4D9A-AC04-6449883E5274}"/>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3" name="Freeform 22">
              <a:extLst>
                <a:ext uri="{FF2B5EF4-FFF2-40B4-BE49-F238E27FC236}">
                  <a16:creationId xmlns:a16="http://schemas.microsoft.com/office/drawing/2014/main" id="{96AFCAC1-5698-F3F8-313E-B8A76A74B108}"/>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764B30E8-AEF3-C09E-B7CD-1B9F97E5033B}"/>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4A</a:t>
              </a:r>
            </a:p>
          </p:txBody>
        </p:sp>
      </p:grpSp>
      <p:sp>
        <p:nvSpPr>
          <p:cNvPr id="48" name="TextBox 4B">
            <a:extLst>
              <a:ext uri="{FF2B5EF4-FFF2-40B4-BE49-F238E27FC236}">
                <a16:creationId xmlns:a16="http://schemas.microsoft.com/office/drawing/2014/main" id="{A1D96B52-98D8-AB12-FAE3-FA335BA84B6C}"/>
              </a:ext>
            </a:extLst>
          </p:cNvPr>
          <p:cNvSpPr txBox="1"/>
          <p:nvPr/>
        </p:nvSpPr>
        <p:spPr>
          <a:xfrm>
            <a:off x="4248372" y="1375719"/>
            <a:ext cx="2265670" cy="646331"/>
          </a:xfrm>
          <a:prstGeom prst="rect">
            <a:avLst/>
          </a:prstGeom>
          <a:noFill/>
        </p:spPr>
        <p:txBody>
          <a:bodyPr wrap="square"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chemeClr val="accent5">
                    <a:lumMod val="7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Subdermal Scanning</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200" b="0" i="0"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Incorporates subdermal scanning technology for depth analysis and accurate facial anatomy replication in simulations and live overlays.</a:t>
            </a:r>
            <a:r>
              <a:rPr kumimoji="0" lang="en-US" sz="800" b="0" i="1" u="none" strike="noStrike" kern="1200" cap="none" spc="0" normalizeH="0" baseline="0" noProof="0">
                <a:ln>
                  <a:noFill/>
                </a:ln>
                <a:solidFill>
                  <a:srgbClr val="FFC000"/>
                </a:solidFill>
                <a:effectLst/>
                <a:uLnTx/>
                <a:uFillTx/>
                <a:latin typeface="Open Sans" panose="020B0606030504020204" pitchFamily="34" charset="0"/>
                <a:ea typeface="Open Sans" panose="020B0606030504020204" pitchFamily="34" charset="0"/>
                <a:cs typeface="Open Sans" panose="020B0606030504020204" pitchFamily="34" charset="0"/>
              </a:rPr>
              <a:t> </a:t>
            </a:r>
          </a:p>
        </p:txBody>
      </p:sp>
      <p:grpSp>
        <p:nvGrpSpPr>
          <p:cNvPr id="49" name="Group 4B">
            <a:extLst>
              <a:ext uri="{FF2B5EF4-FFF2-40B4-BE49-F238E27FC236}">
                <a16:creationId xmlns:a16="http://schemas.microsoft.com/office/drawing/2014/main" id="{C476A7D2-1A2A-7022-889D-B16FECD4B6A3}"/>
              </a:ext>
            </a:extLst>
          </p:cNvPr>
          <p:cNvGrpSpPr/>
          <p:nvPr/>
        </p:nvGrpSpPr>
        <p:grpSpPr>
          <a:xfrm>
            <a:off x="3683957" y="1375721"/>
            <a:ext cx="474328" cy="553822"/>
            <a:chOff x="5238339" y="2623923"/>
            <a:chExt cx="1020266" cy="1195967"/>
          </a:xfrm>
        </p:grpSpPr>
        <p:sp>
          <p:nvSpPr>
            <p:cNvPr id="50" name="Freeform 20">
              <a:extLst>
                <a:ext uri="{FF2B5EF4-FFF2-40B4-BE49-F238E27FC236}">
                  <a16:creationId xmlns:a16="http://schemas.microsoft.com/office/drawing/2014/main" id="{75DAC958-DCCD-F5B8-F13B-9B076CB56E5C}"/>
                </a:ext>
              </a:extLst>
            </p:cNvPr>
            <p:cNvSpPr/>
            <p:nvPr/>
          </p:nvSpPr>
          <p:spPr>
            <a:xfrm>
              <a:off x="5238339" y="2623923"/>
              <a:ext cx="1020266" cy="119596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rgbClr val="EE9B07"/>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1" name="Freeform 22">
              <a:extLst>
                <a:ext uri="{FF2B5EF4-FFF2-40B4-BE49-F238E27FC236}">
                  <a16:creationId xmlns:a16="http://schemas.microsoft.com/office/drawing/2014/main" id="{84F62B9B-E143-3344-8FE0-DCADCB4F6AB1}"/>
                </a:ext>
              </a:extLst>
            </p:cNvPr>
            <p:cNvSpPr/>
            <p:nvPr/>
          </p:nvSpPr>
          <p:spPr>
            <a:xfrm>
              <a:off x="5346445" y="2732678"/>
              <a:ext cx="803274" cy="803274"/>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0D0D0D">
                <a:alpha val="1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C000"/>
                </a:solidFill>
                <a:effectLst/>
                <a:uLnTx/>
                <a:uFillTx/>
                <a:latin typeface="Calibri" panose="020F0502020204030204"/>
                <a:ea typeface="+mn-ea"/>
                <a:cs typeface="+mn-cs"/>
              </a:endParaRPr>
            </a:p>
          </p:txBody>
        </p:sp>
        <p:sp>
          <p:nvSpPr>
            <p:cNvPr id="55" name="TextBox 54">
              <a:extLst>
                <a:ext uri="{FF2B5EF4-FFF2-40B4-BE49-F238E27FC236}">
                  <a16:creationId xmlns:a16="http://schemas.microsoft.com/office/drawing/2014/main" id="{DD32211C-2BC8-E033-C3E6-3EE7CE86B1FC}"/>
                </a:ext>
              </a:extLst>
            </p:cNvPr>
            <p:cNvSpPr txBox="1"/>
            <p:nvPr/>
          </p:nvSpPr>
          <p:spPr>
            <a:xfrm>
              <a:off x="5350035" y="2732679"/>
              <a:ext cx="760885" cy="80327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4B</a:t>
              </a:r>
            </a:p>
          </p:txBody>
        </p:sp>
      </p:grpSp>
      <p:sp>
        <p:nvSpPr>
          <p:cNvPr id="7" name="Phase 1">
            <a:extLst>
              <a:ext uri="{FF2B5EF4-FFF2-40B4-BE49-F238E27FC236}">
                <a16:creationId xmlns:a16="http://schemas.microsoft.com/office/drawing/2014/main" id="{3006FEC4-1E54-D73C-6749-4CE9F4CEF5DB}"/>
              </a:ext>
            </a:extLst>
          </p:cNvPr>
          <p:cNvSpPr txBox="1"/>
          <p:nvPr/>
        </p:nvSpPr>
        <p:spPr>
          <a:xfrm>
            <a:off x="697405" y="7226856"/>
            <a:ext cx="1671933" cy="630942"/>
          </a:xfrm>
          <a:prstGeom prst="rect">
            <a:avLst/>
          </a:prstGeom>
          <a:noFill/>
          <a:effectLst>
            <a:glow rad="25400">
              <a:schemeClr val="accent1">
                <a:alpha val="40000"/>
              </a:schemeClr>
            </a:glow>
          </a:effectLst>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Proof="0">
                <a:ln>
                  <a:noFill/>
                </a:ln>
                <a:solidFill>
                  <a:srgbClr val="00B0F0"/>
                </a:solidFill>
                <a:effectLst/>
                <a:uLnTx/>
                <a:uFillTx/>
                <a:latin typeface="+mj-lt"/>
                <a:ea typeface="Calibri" panose="020F0502020204030204" pitchFamily="34" charset="0"/>
                <a:cs typeface="Calibri" panose="020F0502020204030204" pitchFamily="34" charset="0"/>
              </a:rPr>
              <a:t>PHASE 1</a:t>
            </a:r>
          </a:p>
          <a:p>
            <a:pPr marL="0" marR="0" lvl="0" indent="0" defTabSz="914400" rtl="0" eaLnBrk="1" fontAlgn="auto" latinLnBrk="0" hangingPunct="1">
              <a:lnSpc>
                <a:spcPct val="100000"/>
              </a:lnSpc>
              <a:spcBef>
                <a:spcPts val="0"/>
              </a:spcBef>
              <a:spcAft>
                <a:spcPts val="0"/>
              </a:spcAft>
              <a:buClrTx/>
              <a:buSzTx/>
              <a:buFontTx/>
              <a:buNone/>
              <a:tabLst/>
              <a:defRPr/>
            </a:pPr>
            <a:r>
              <a:rPr lang="en-US" sz="1100" spc="80">
                <a:solidFill>
                  <a:srgbClr val="00B0F0"/>
                </a:solidFill>
                <a:effectLst/>
                <a:latin typeface="+mj-lt"/>
                <a:ea typeface="Calibri" panose="020F0502020204030204" pitchFamily="34" charset="0"/>
                <a:cs typeface="Calibri" panose="020F0502020204030204" pitchFamily="34" charset="0"/>
              </a:rPr>
              <a:t>Foundation Setup</a:t>
            </a:r>
            <a:endParaRPr kumimoji="0" lang="en-US" sz="1100" b="0" i="0" u="none" strike="noStrike" kern="1200" cap="none" spc="80" noProof="0">
              <a:ln>
                <a:noFill/>
              </a:ln>
              <a:solidFill>
                <a:srgbClr val="00B0F0"/>
              </a:solidFill>
              <a:effectLst/>
              <a:uLnTx/>
              <a:uFillTx/>
              <a:latin typeface="+mj-lt"/>
              <a:ea typeface="Calibri" panose="020F0502020204030204" pitchFamily="34" charset="0"/>
              <a:cs typeface="Calibri" panose="020F0502020204030204" pitchFamily="34" charset="0"/>
            </a:endParaRPr>
          </a:p>
        </p:txBody>
      </p:sp>
      <p:sp>
        <p:nvSpPr>
          <p:cNvPr id="43" name="Phase 2">
            <a:extLst>
              <a:ext uri="{FF2B5EF4-FFF2-40B4-BE49-F238E27FC236}">
                <a16:creationId xmlns:a16="http://schemas.microsoft.com/office/drawing/2014/main" id="{351C9EE9-ED87-39C2-314D-9BF2DB408A2C}"/>
              </a:ext>
            </a:extLst>
          </p:cNvPr>
          <p:cNvSpPr txBox="1"/>
          <p:nvPr/>
        </p:nvSpPr>
        <p:spPr>
          <a:xfrm>
            <a:off x="181238" y="4862546"/>
            <a:ext cx="1417376" cy="800219"/>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8EC26A"/>
                </a:solidFill>
                <a:effectLst/>
                <a:uLnTx/>
                <a:uFillTx/>
                <a:latin typeface="+mj-lt"/>
                <a:ea typeface="+mn-ea"/>
                <a:cs typeface="+mn-cs"/>
              </a:rPr>
              <a:t>PHASE 2</a:t>
            </a:r>
            <a:br>
              <a:rPr kumimoji="0" lang="en-US" sz="4000" b="0" i="0" u="none" strike="noStrike" kern="1200" cap="none" normalizeH="0" noProof="0">
                <a:ln>
                  <a:noFill/>
                </a:ln>
                <a:solidFill>
                  <a:srgbClr val="8EC26A"/>
                </a:solidFill>
                <a:effectLst/>
                <a:uLnTx/>
                <a:uFillTx/>
                <a:latin typeface="+mj-lt"/>
                <a:ea typeface="+mn-ea"/>
                <a:cs typeface="+mn-cs"/>
              </a:rPr>
            </a:br>
            <a:r>
              <a:rPr kumimoji="0" lang="en-US" sz="1100" b="0" i="0" u="none" strike="noStrike" kern="1200" cap="none" normalizeH="0" noProof="0">
                <a:ln>
                  <a:noFill/>
                </a:ln>
                <a:solidFill>
                  <a:srgbClr val="8EC26A"/>
                </a:solidFill>
                <a:effectLst/>
                <a:uLnTx/>
                <a:uFillTx/>
                <a:latin typeface="+mj-lt"/>
                <a:ea typeface="+mn-ea"/>
                <a:cs typeface="+mn-cs"/>
              </a:rPr>
              <a:t>Validation &amp;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normalizeH="0" noProof="0">
                <a:ln>
                  <a:noFill/>
                </a:ln>
                <a:solidFill>
                  <a:srgbClr val="8EC26A"/>
                </a:solidFill>
                <a:effectLst/>
                <a:uLnTx/>
                <a:uFillTx/>
                <a:latin typeface="+mj-lt"/>
                <a:ea typeface="+mn-ea"/>
                <a:cs typeface="+mn-cs"/>
              </a:rPr>
              <a:t>Teleoperation</a:t>
            </a:r>
            <a:endParaRPr kumimoji="0" lang="en-US" sz="4000" b="0" i="0" u="none" strike="noStrike" kern="1200" cap="none" spc="300" normalizeH="0" baseline="0" noProof="0">
              <a:ln>
                <a:noFill/>
              </a:ln>
              <a:solidFill>
                <a:srgbClr val="669D41"/>
              </a:solidFill>
              <a:effectLst/>
              <a:uLnTx/>
              <a:uFillTx/>
              <a:latin typeface="Impact" panose="020B0806030902050204" pitchFamily="34" charset="0"/>
              <a:ea typeface="+mn-ea"/>
              <a:cs typeface="+mn-cs"/>
            </a:endParaRPr>
          </a:p>
        </p:txBody>
      </p:sp>
      <p:sp>
        <p:nvSpPr>
          <p:cNvPr id="9" name="Phase 3">
            <a:extLst>
              <a:ext uri="{FF2B5EF4-FFF2-40B4-BE49-F238E27FC236}">
                <a16:creationId xmlns:a16="http://schemas.microsoft.com/office/drawing/2014/main" id="{38F17753-60EE-E0F1-9785-9CA75329F997}"/>
              </a:ext>
            </a:extLst>
          </p:cNvPr>
          <p:cNvSpPr txBox="1"/>
          <p:nvPr/>
        </p:nvSpPr>
        <p:spPr>
          <a:xfrm>
            <a:off x="305366" y="2927157"/>
            <a:ext cx="1508746"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rgbClr val="FFC80C"/>
                </a:solidFill>
                <a:effectLst/>
                <a:uLnTx/>
                <a:uFillTx/>
                <a:latin typeface="+mj-lt"/>
                <a:ea typeface="+mn-ea"/>
                <a:cs typeface="+mn-cs"/>
              </a:rPr>
              <a:t>PHASE 3</a:t>
            </a:r>
            <a:br>
              <a:rPr kumimoji="0" lang="en-US" sz="4000" b="0" i="0" u="none" strike="noStrike" kern="1200" cap="none" normalizeH="0" noProof="0">
                <a:ln>
                  <a:noFill/>
                </a:ln>
                <a:solidFill>
                  <a:srgbClr val="FFC80C"/>
                </a:solidFill>
                <a:effectLst/>
                <a:uLnTx/>
                <a:uFillTx/>
                <a:latin typeface="+mj-lt"/>
                <a:ea typeface="+mn-ea"/>
                <a:cs typeface="+mn-cs"/>
              </a:rPr>
            </a:br>
            <a:r>
              <a:rPr kumimoji="0" lang="en-US" sz="1100" b="0" i="0" u="none" strike="noStrike" kern="1200" cap="none" normalizeH="0" noProof="0">
                <a:ln>
                  <a:noFill/>
                </a:ln>
                <a:solidFill>
                  <a:srgbClr val="FFC80C"/>
                </a:solidFill>
                <a:effectLst/>
                <a:uLnTx/>
                <a:uFillTx/>
                <a:latin typeface="+mj-lt"/>
                <a:ea typeface="+mn-ea"/>
                <a:cs typeface="+mn-cs"/>
              </a:rPr>
              <a:t>Full-Scale Expansion</a:t>
            </a:r>
            <a:endParaRPr kumimoji="0" lang="en-US" sz="4000" b="0" i="0" u="none" strike="noStrike" kern="1200" cap="none" spc="300" normalizeH="0" baseline="0" noProof="0">
              <a:ln>
                <a:noFill/>
              </a:ln>
              <a:solidFill>
                <a:srgbClr val="FFC80C"/>
              </a:solidFill>
              <a:effectLst/>
              <a:uLnTx/>
              <a:uFillTx/>
              <a:latin typeface="Impact" panose="020B0806030902050204" pitchFamily="34" charset="0"/>
              <a:ea typeface="+mn-ea"/>
              <a:cs typeface="+mn-cs"/>
            </a:endParaRPr>
          </a:p>
        </p:txBody>
      </p:sp>
      <p:sp>
        <p:nvSpPr>
          <p:cNvPr id="16" name="Phase 4">
            <a:extLst>
              <a:ext uri="{FF2B5EF4-FFF2-40B4-BE49-F238E27FC236}">
                <a16:creationId xmlns:a16="http://schemas.microsoft.com/office/drawing/2014/main" id="{73073F1B-D65E-3F94-1DC7-4921D213F5AD}"/>
              </a:ext>
            </a:extLst>
          </p:cNvPr>
          <p:cNvSpPr txBox="1"/>
          <p:nvPr/>
        </p:nvSpPr>
        <p:spPr>
          <a:xfrm>
            <a:off x="1805841" y="1376915"/>
            <a:ext cx="1417375" cy="630942"/>
          </a:xfrm>
          <a:prstGeom prst="rect">
            <a:avLst/>
          </a:prstGeom>
          <a:noFill/>
          <a:effectLst>
            <a:glow rad="25400">
              <a:schemeClr val="accent1">
                <a:alpha val="50000"/>
              </a:schemeClr>
            </a:glow>
          </a:effectLst>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normalizeH="0" noProof="0">
                <a:ln>
                  <a:noFill/>
                </a:ln>
                <a:solidFill>
                  <a:schemeClr val="accent5">
                    <a:lumMod val="75000"/>
                  </a:schemeClr>
                </a:solidFill>
                <a:effectLst/>
                <a:uLnTx/>
                <a:uFillTx/>
                <a:latin typeface="+mj-lt"/>
                <a:ea typeface="+mn-ea"/>
                <a:cs typeface="+mn-cs"/>
              </a:rPr>
              <a:t>PHASE 4</a:t>
            </a:r>
            <a:br>
              <a:rPr kumimoji="0" lang="en-US" sz="4000" b="0" i="0" u="none" strike="noStrike" kern="1200" cap="none" normalizeH="0" noProof="0">
                <a:ln>
                  <a:noFill/>
                </a:ln>
                <a:solidFill>
                  <a:schemeClr val="accent5">
                    <a:lumMod val="75000"/>
                  </a:schemeClr>
                </a:solidFill>
                <a:effectLst/>
                <a:uLnTx/>
                <a:uFillTx/>
                <a:latin typeface="+mj-lt"/>
                <a:ea typeface="+mn-ea"/>
                <a:cs typeface="+mn-cs"/>
              </a:rPr>
            </a:br>
            <a:r>
              <a:rPr kumimoji="0" lang="en-US" sz="1100" b="0" i="0" u="none" strike="noStrike" kern="1200" cap="none" normalizeH="0" noProof="0">
                <a:ln>
                  <a:noFill/>
                </a:ln>
                <a:solidFill>
                  <a:schemeClr val="accent5">
                    <a:lumMod val="75000"/>
                  </a:schemeClr>
                </a:solidFill>
                <a:effectLst/>
                <a:uLnTx/>
                <a:uFillTx/>
                <a:latin typeface="+mj-lt"/>
                <a:ea typeface="+mn-ea"/>
                <a:cs typeface="+mn-cs"/>
              </a:rPr>
              <a:t>Autonomy</a:t>
            </a:r>
            <a:endParaRPr kumimoji="0" lang="en-US" sz="4000" b="0" i="0" u="none" strike="noStrike" kern="1200" cap="none" spc="300" normalizeH="0" baseline="0" noProof="0">
              <a:ln>
                <a:noFill/>
              </a:ln>
              <a:solidFill>
                <a:schemeClr val="accent5">
                  <a:lumMod val="75000"/>
                </a:schemeClr>
              </a:solidFill>
              <a:effectLst/>
              <a:uLnTx/>
              <a:uFillTx/>
              <a:latin typeface="Impact" panose="020B0806030902050204" pitchFamily="34" charset="0"/>
              <a:ea typeface="+mn-ea"/>
              <a:cs typeface="+mn-cs"/>
            </a:endParaRPr>
          </a:p>
        </p:txBody>
      </p:sp>
      <p:sp>
        <p:nvSpPr>
          <p:cNvPr id="38" name="Title 8">
            <a:extLst>
              <a:ext uri="{FF2B5EF4-FFF2-40B4-BE49-F238E27FC236}">
                <a16:creationId xmlns:a16="http://schemas.microsoft.com/office/drawing/2014/main" id="{F3118207-AB06-4257-47AA-A289C520F474}"/>
              </a:ext>
            </a:extLst>
          </p:cNvPr>
          <p:cNvSpPr txBox="1">
            <a:spLocks/>
          </p:cNvSpPr>
          <p:nvPr/>
        </p:nvSpPr>
        <p:spPr>
          <a:xfrm>
            <a:off x="457200" y="419050"/>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t>Technology </a:t>
            </a:r>
            <a:r>
              <a:rPr lang="en-US" sz="2400" cap="all">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rPr>
              <a:t>Roadmap</a:t>
            </a:r>
          </a:p>
        </p:txBody>
      </p:sp>
    </p:spTree>
    <p:extLst>
      <p:ext uri="{BB962C8B-B14F-4D97-AF65-F5344CB8AC3E}">
        <p14:creationId xmlns:p14="http://schemas.microsoft.com/office/powerpoint/2010/main" val="9992737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9F3FA296-7B2D-43C9-C736-207964F9EB58}"/>
              </a:ext>
            </a:extLst>
          </p:cNvPr>
          <p:cNvSpPr txBox="1"/>
          <p:nvPr/>
        </p:nvSpPr>
        <p:spPr>
          <a:xfrm>
            <a:off x="0" y="0"/>
            <a:ext cx="6858000"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HANDS</a:t>
            </a:r>
          </a:p>
        </p:txBody>
      </p:sp>
      <p:pic>
        <p:nvPicPr>
          <p:cNvPr id="13" name="Hand 09">
            <a:extLst>
              <a:ext uri="{FF2B5EF4-FFF2-40B4-BE49-F238E27FC236}">
                <a16:creationId xmlns:a16="http://schemas.microsoft.com/office/drawing/2014/main" id="{6FBD94BC-1444-008F-03BC-2DD55808A45B}"/>
              </a:ext>
            </a:extLst>
          </p:cNvPr>
          <p:cNvPicPr>
            <a:picLocks noChangeAspect="1"/>
          </p:cNvPicPr>
          <p:nvPr/>
        </p:nvPicPr>
        <p:blipFill>
          <a:blip r:embed="rId2"/>
          <a:stretch>
            <a:fillRect/>
          </a:stretch>
        </p:blipFill>
        <p:spPr>
          <a:xfrm>
            <a:off x="4269549" y="6930447"/>
            <a:ext cx="2558783" cy="1631128"/>
          </a:xfrm>
          <a:prstGeom prst="rect">
            <a:avLst/>
          </a:prstGeom>
        </p:spPr>
      </p:pic>
      <p:pic>
        <p:nvPicPr>
          <p:cNvPr id="15" name="Hand 08">
            <a:extLst>
              <a:ext uri="{FF2B5EF4-FFF2-40B4-BE49-F238E27FC236}">
                <a16:creationId xmlns:a16="http://schemas.microsoft.com/office/drawing/2014/main" id="{1973CE02-5444-42BD-4538-961C4BD5520E}"/>
              </a:ext>
            </a:extLst>
          </p:cNvPr>
          <p:cNvPicPr>
            <a:picLocks noChangeAspect="1"/>
          </p:cNvPicPr>
          <p:nvPr/>
        </p:nvPicPr>
        <p:blipFill>
          <a:blip r:embed="rId3"/>
          <a:stretch>
            <a:fillRect/>
          </a:stretch>
        </p:blipFill>
        <p:spPr>
          <a:xfrm>
            <a:off x="2337570" y="6422222"/>
            <a:ext cx="2288404" cy="2297880"/>
          </a:xfrm>
          <a:prstGeom prst="rect">
            <a:avLst/>
          </a:prstGeom>
        </p:spPr>
      </p:pic>
      <p:pic>
        <p:nvPicPr>
          <p:cNvPr id="17" name="Hand 07">
            <a:extLst>
              <a:ext uri="{FF2B5EF4-FFF2-40B4-BE49-F238E27FC236}">
                <a16:creationId xmlns:a16="http://schemas.microsoft.com/office/drawing/2014/main" id="{2A58BC1F-827C-8899-F709-9FAD27A8F222}"/>
              </a:ext>
            </a:extLst>
          </p:cNvPr>
          <p:cNvPicPr>
            <a:picLocks noChangeAspect="1"/>
          </p:cNvPicPr>
          <p:nvPr/>
        </p:nvPicPr>
        <p:blipFill>
          <a:blip r:embed="rId4"/>
          <a:stretch>
            <a:fillRect/>
          </a:stretch>
        </p:blipFill>
        <p:spPr>
          <a:xfrm>
            <a:off x="135212" y="6195250"/>
            <a:ext cx="2558784" cy="2723187"/>
          </a:xfrm>
          <a:prstGeom prst="rect">
            <a:avLst/>
          </a:prstGeom>
        </p:spPr>
      </p:pic>
      <p:pic>
        <p:nvPicPr>
          <p:cNvPr id="19" name="Hand 06">
            <a:extLst>
              <a:ext uri="{FF2B5EF4-FFF2-40B4-BE49-F238E27FC236}">
                <a16:creationId xmlns:a16="http://schemas.microsoft.com/office/drawing/2014/main" id="{5D053029-EE6A-3899-40BE-4F62E11B0AD0}"/>
              </a:ext>
            </a:extLst>
          </p:cNvPr>
          <p:cNvPicPr>
            <a:picLocks noChangeAspect="1"/>
          </p:cNvPicPr>
          <p:nvPr/>
        </p:nvPicPr>
        <p:blipFill>
          <a:blip r:embed="rId5"/>
          <a:stretch>
            <a:fillRect/>
          </a:stretch>
        </p:blipFill>
        <p:spPr>
          <a:xfrm>
            <a:off x="4558368" y="4392626"/>
            <a:ext cx="2232026" cy="2296778"/>
          </a:xfrm>
          <a:prstGeom prst="rect">
            <a:avLst/>
          </a:prstGeom>
        </p:spPr>
      </p:pic>
      <p:pic>
        <p:nvPicPr>
          <p:cNvPr id="21" name="Hand 05">
            <a:extLst>
              <a:ext uri="{FF2B5EF4-FFF2-40B4-BE49-F238E27FC236}">
                <a16:creationId xmlns:a16="http://schemas.microsoft.com/office/drawing/2014/main" id="{3E66ABD1-FE36-9FA3-97FA-3144FEBE3CBA}"/>
              </a:ext>
            </a:extLst>
          </p:cNvPr>
          <p:cNvPicPr>
            <a:picLocks noChangeAspect="1"/>
          </p:cNvPicPr>
          <p:nvPr/>
        </p:nvPicPr>
        <p:blipFill>
          <a:blip r:embed="rId6"/>
          <a:stretch>
            <a:fillRect/>
          </a:stretch>
        </p:blipFill>
        <p:spPr>
          <a:xfrm>
            <a:off x="2190589" y="4454847"/>
            <a:ext cx="2558784" cy="1867872"/>
          </a:xfrm>
          <a:prstGeom prst="rect">
            <a:avLst/>
          </a:prstGeom>
        </p:spPr>
      </p:pic>
      <p:pic>
        <p:nvPicPr>
          <p:cNvPr id="23" name="Hand 04">
            <a:extLst>
              <a:ext uri="{FF2B5EF4-FFF2-40B4-BE49-F238E27FC236}">
                <a16:creationId xmlns:a16="http://schemas.microsoft.com/office/drawing/2014/main" id="{ED0380DC-B0C0-A382-428C-FEB639F32B1C}"/>
              </a:ext>
            </a:extLst>
          </p:cNvPr>
          <p:cNvPicPr>
            <a:picLocks noChangeAspect="1"/>
          </p:cNvPicPr>
          <p:nvPr/>
        </p:nvPicPr>
        <p:blipFill>
          <a:blip r:embed="rId7"/>
          <a:stretch>
            <a:fillRect/>
          </a:stretch>
        </p:blipFill>
        <p:spPr>
          <a:xfrm>
            <a:off x="67606" y="3522738"/>
            <a:ext cx="2558784" cy="3253460"/>
          </a:xfrm>
          <a:prstGeom prst="rect">
            <a:avLst/>
          </a:prstGeom>
        </p:spPr>
      </p:pic>
      <p:pic>
        <p:nvPicPr>
          <p:cNvPr id="25" name="Hand 03">
            <a:extLst>
              <a:ext uri="{FF2B5EF4-FFF2-40B4-BE49-F238E27FC236}">
                <a16:creationId xmlns:a16="http://schemas.microsoft.com/office/drawing/2014/main" id="{CDFD3267-6A43-9FD4-BB87-9CA6AE928747}"/>
              </a:ext>
            </a:extLst>
          </p:cNvPr>
          <p:cNvPicPr>
            <a:picLocks noChangeAspect="1"/>
          </p:cNvPicPr>
          <p:nvPr/>
        </p:nvPicPr>
        <p:blipFill>
          <a:blip r:embed="rId8"/>
          <a:stretch>
            <a:fillRect/>
          </a:stretch>
        </p:blipFill>
        <p:spPr>
          <a:xfrm>
            <a:off x="4331794" y="2032893"/>
            <a:ext cx="2468444" cy="2387899"/>
          </a:xfrm>
          <a:prstGeom prst="rect">
            <a:avLst/>
          </a:prstGeom>
        </p:spPr>
      </p:pic>
      <p:pic>
        <p:nvPicPr>
          <p:cNvPr id="27" name="Hand 02">
            <a:extLst>
              <a:ext uri="{FF2B5EF4-FFF2-40B4-BE49-F238E27FC236}">
                <a16:creationId xmlns:a16="http://schemas.microsoft.com/office/drawing/2014/main" id="{F568E702-6BC9-9E8C-967B-193FB3FB00C1}"/>
              </a:ext>
            </a:extLst>
          </p:cNvPr>
          <p:cNvPicPr>
            <a:picLocks noChangeAspect="1"/>
          </p:cNvPicPr>
          <p:nvPr/>
        </p:nvPicPr>
        <p:blipFill>
          <a:blip r:embed="rId9"/>
          <a:stretch>
            <a:fillRect/>
          </a:stretch>
        </p:blipFill>
        <p:spPr>
          <a:xfrm>
            <a:off x="2575624" y="1830065"/>
            <a:ext cx="1967839" cy="2824249"/>
          </a:xfrm>
          <a:prstGeom prst="rect">
            <a:avLst/>
          </a:prstGeom>
        </p:spPr>
      </p:pic>
      <p:pic>
        <p:nvPicPr>
          <p:cNvPr id="29" name="Hand 01">
            <a:extLst>
              <a:ext uri="{FF2B5EF4-FFF2-40B4-BE49-F238E27FC236}">
                <a16:creationId xmlns:a16="http://schemas.microsoft.com/office/drawing/2014/main" id="{0B7B3569-53DA-7805-2B53-3DC07DBB7701}"/>
              </a:ext>
            </a:extLst>
          </p:cNvPr>
          <p:cNvPicPr>
            <a:picLocks noChangeAspect="1"/>
          </p:cNvPicPr>
          <p:nvPr/>
        </p:nvPicPr>
        <p:blipFill>
          <a:blip r:embed="rId10"/>
          <a:stretch>
            <a:fillRect/>
          </a:stretch>
        </p:blipFill>
        <p:spPr>
          <a:xfrm>
            <a:off x="152830" y="1828549"/>
            <a:ext cx="2337570" cy="2580085"/>
          </a:xfrm>
          <a:prstGeom prst="rect">
            <a:avLst/>
          </a:prstGeom>
        </p:spPr>
      </p:pic>
    </p:spTree>
    <p:extLst>
      <p:ext uri="{BB962C8B-B14F-4D97-AF65-F5344CB8AC3E}">
        <p14:creationId xmlns:p14="http://schemas.microsoft.com/office/powerpoint/2010/main" val="28563960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IGNMENT" hidden="1">
            <a:extLst>
              <a:ext uri="{FF2B5EF4-FFF2-40B4-BE49-F238E27FC236}">
                <a16:creationId xmlns:a16="http://schemas.microsoft.com/office/drawing/2014/main" id="{42B4CAFE-C334-4FF8-8B96-097D24D8672F}"/>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D836D945-0360-48C1-AA47-03F76D0B5FA4}"/>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5" name="BodyText">
            <a:extLst>
              <a:ext uri="{FF2B5EF4-FFF2-40B4-BE49-F238E27FC236}">
                <a16:creationId xmlns:a16="http://schemas.microsoft.com/office/drawing/2014/main" id="{9E0693A3-3CCF-1C14-5584-B0CAD4F630CE}"/>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
        <p:nvSpPr>
          <p:cNvPr id="3" name="Project Title Placeholder">
            <a:extLst>
              <a:ext uri="{FF2B5EF4-FFF2-40B4-BE49-F238E27FC236}">
                <a16:creationId xmlns:a16="http://schemas.microsoft.com/office/drawing/2014/main" id="{7F225D6E-3F55-8D0D-EC18-B75C2EB95E9A}"/>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Paving Applications Simulator</a:t>
            </a:r>
          </a:p>
        </p:txBody>
      </p:sp>
      <p:sp>
        <p:nvSpPr>
          <p:cNvPr id="6" name="Title">
            <a:extLst>
              <a:ext uri="{FF2B5EF4-FFF2-40B4-BE49-F238E27FC236}">
                <a16:creationId xmlns:a16="http://schemas.microsoft.com/office/drawing/2014/main" id="{9A6BC4D2-757F-1653-1504-2B4F208E1F3C}"/>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10" name="Text Placeholder 10" hidden="1">
            <a:extLst>
              <a:ext uri="{FF2B5EF4-FFF2-40B4-BE49-F238E27FC236}">
                <a16:creationId xmlns:a16="http://schemas.microsoft.com/office/drawing/2014/main" id="{78F454D2-93A3-88FA-B963-34D81C2005EC}"/>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empty</a:t>
            </a:r>
          </a:p>
        </p:txBody>
      </p:sp>
    </p:spTree>
    <p:extLst>
      <p:ext uri="{BB962C8B-B14F-4D97-AF65-F5344CB8AC3E}">
        <p14:creationId xmlns:p14="http://schemas.microsoft.com/office/powerpoint/2010/main" val="367572665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nvGraphicFramePr>
        <p:xfrm>
          <a:off x="278128" y="2373237"/>
          <a:ext cx="6472237" cy="577575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607118">
                  <a:extLst>
                    <a:ext uri="{9D8B030D-6E8A-4147-A177-3AD203B41FA5}">
                      <a16:colId xmlns:a16="http://schemas.microsoft.com/office/drawing/2014/main" val="1597893582"/>
                    </a:ext>
                  </a:extLst>
                </a:gridCol>
                <a:gridCol w="1432560">
                  <a:extLst>
                    <a:ext uri="{9D8B030D-6E8A-4147-A177-3AD203B41FA5}">
                      <a16:colId xmlns:a16="http://schemas.microsoft.com/office/drawing/2014/main" val="760084203"/>
                    </a:ext>
                  </a:extLst>
                </a:gridCol>
                <a:gridCol w="773429">
                  <a:extLst>
                    <a:ext uri="{9D8B030D-6E8A-4147-A177-3AD203B41FA5}">
                      <a16:colId xmlns:a16="http://schemas.microsoft.com/office/drawing/2014/main" val="413547289"/>
                    </a:ext>
                  </a:extLst>
                </a:gridCol>
              </a:tblGrid>
              <a:tr h="300195">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51460">
                <a:tc rowSpan="4">
                  <a:txBody>
                    <a:bodyPr/>
                    <a:lstStyle/>
                    <a:p>
                      <a:pPr algn="ctr" rtl="0" fontAlgn="ctr"/>
                      <a:r>
                        <a:rPr lang="en-US" sz="1050" b="1" i="0" u="none" strike="noStrike">
                          <a:solidFill>
                            <a:srgbClr val="394555"/>
                          </a:solidFill>
                          <a:effectLst/>
                          <a:latin typeface="Aptos Narrow" panose="020B0004020202020204" pitchFamily="34" charset="0"/>
                        </a:rPr>
                        <a:t>Option 1</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4">
                  <a:txBody>
                    <a:bodyPr/>
                    <a:lstStyle/>
                    <a:p>
                      <a:pPr marL="228600" indent="-228600" algn="l" rtl="0" fontAlgn="t">
                        <a:buFont typeface="Arial" panose="020B0604020202020204" pitchFamily="34" charset="0"/>
                        <a:buChar cha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345099677"/>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905871414"/>
                  </a:ext>
                </a:extLst>
              </a:tr>
              <a:tr h="2399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64265649"/>
                  </a:ext>
                </a:extLst>
              </a:tr>
              <a:tr h="25146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1428546002"/>
                  </a:ext>
                </a:extLst>
              </a:tr>
              <a:tr h="0">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588910">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2</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solidFill>
                      <a:schemeClr val="accent4">
                        <a:lumMod val="20000"/>
                        <a:lumOff val="80000"/>
                      </a:schemeClr>
                    </a:solidFill>
                  </a:tcPr>
                </a:tc>
                <a:tc gridSpan="2">
                  <a:txBody>
                    <a:bodyPr/>
                    <a:lstStyle/>
                    <a:p>
                      <a:pPr algn="r" rtl="0" fontAlgn="t"/>
                      <a:endParaRPr lang="en-US" sz="1000" b="0" i="0" u="none" strike="noStrike">
                        <a:solidFill>
                          <a:schemeClr val="bg1"/>
                        </a:solidFill>
                        <a:effectLst/>
                        <a:latin typeface="Aptos Narrow" panose="020B0004020202020204" pitchFamily="34" charset="0"/>
                      </a:endParaRPr>
                    </a:p>
                  </a:txBody>
                  <a:tcPr anchor="ctr">
                    <a:solidFill>
                      <a:schemeClr val="accent4">
                        <a:lumMod val="20000"/>
                        <a:lumOff val="80000"/>
                      </a:schemeClr>
                    </a:solidFill>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067078085"/>
                  </a:ext>
                </a:extLst>
              </a:tr>
              <a:tr h="190811">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1295138542"/>
                  </a:ext>
                </a:extLst>
              </a:tr>
              <a:tr h="2749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624818170"/>
                  </a:ext>
                </a:extLst>
              </a:tr>
              <a:tr h="252377">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a:t>
                      </a:r>
                    </a:p>
                  </a:txBody>
                  <a:tcPr anchor="ctr">
                    <a:solidFill>
                      <a:srgbClr val="394555"/>
                    </a:solidFill>
                  </a:tcPr>
                </a:tc>
                <a:extLst>
                  <a:ext uri="{0D108BD9-81ED-4DB2-BD59-A6C34878D82A}">
                    <a16:rowId xmlns:a16="http://schemas.microsoft.com/office/drawing/2014/main" val="4131486930"/>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solidFill>
                      <a:schemeClr val="accent4">
                        <a:lumMod val="20000"/>
                        <a:lumOff val="80000"/>
                      </a:schemeClr>
                    </a:solidFill>
                  </a:tcPr>
                </a:tc>
                <a:tc v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ROM Cost</a:t>
                      </a:r>
                    </a:p>
                  </a:txBody>
                  <a:tcPr anchor="ctr">
                    <a:solidFill>
                      <a:srgbClr val="394555"/>
                    </a:solidFill>
                  </a:tcPr>
                </a:tc>
                <a:tc>
                  <a:txBody>
                    <a:bodyPr/>
                    <a:lstStyle/>
                    <a:p>
                      <a:pPr algn="ctr" rtl="0" fontAlgn="t"/>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317359561"/>
                  </a:ext>
                </a:extLst>
              </a:tr>
              <a:tr h="0">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1184809">
                <a:tc rowSpan="5">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Option 3</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5">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dirty="0">
                          <a:solidFill>
                            <a:srgbClr val="394555"/>
                          </a:solidFill>
                          <a:effectLst/>
                        </a:rPr>
                        <a:t>Virtual 3D Art Components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Critical Component Theoretical Operation Simulations (Qty)</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Familiarization Lesson (Qty)</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0" u="none" strike="noStrike" kern="1200" dirty="0">
                          <a:solidFill>
                            <a:srgbClr val="394555"/>
                          </a:solidFill>
                          <a:effectLst/>
                          <a:latin typeface="+mn-lt"/>
                          <a:ea typeface="+mn-ea"/>
                          <a:cs typeface="+mn-cs"/>
                        </a:rPr>
                        <a:t>Guided Operational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Guided Troubleshooting Lesson (Qty )</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Unguided Operational Scenario Lesson (Qty )</a:t>
                      </a:r>
                    </a:p>
                    <a:p>
                      <a:pPr marL="228600" indent="-228600" algn="l" rtl="0" fontAlgn="t">
                        <a:buFont typeface="Arial" panose="020B0604020202020204" pitchFamily="34" charset="0"/>
                        <a:buChar char="•"/>
                      </a:pPr>
                      <a:r>
                        <a:rPr lang="en-US" sz="1000" b="0" u="none" strike="noStrike" dirty="0">
                          <a:solidFill>
                            <a:srgbClr val="394555"/>
                          </a:solidFill>
                          <a:effectLst/>
                        </a:rPr>
                        <a:t>Network, Multi-User Support Framework </a:t>
                      </a:r>
                    </a:p>
                    <a:p>
                      <a:pPr marL="228600" indent="-228600" algn="l" rtl="0" fontAlgn="t">
                        <a:buFont typeface="Arial" panose="020B0604020202020204" pitchFamily="34" charset="0"/>
                        <a:buChar char="•"/>
                      </a:pPr>
                      <a:r>
                        <a:rPr lang="en-US" sz="1000" b="0" u="none" strike="noStrike" dirty="0">
                          <a:solidFill>
                            <a:srgbClr val="394555"/>
                          </a:solidFill>
                          <a:effectLst/>
                        </a:rPr>
                        <a:t>Multi-Language (English + 1 additional Language)</a:t>
                      </a:r>
                    </a:p>
                    <a:p>
                      <a:pPr marL="228600" indent="-228600" algn="l" rtl="0" fontAlgn="t">
                        <a:buFont typeface="Arial" panose="020B0604020202020204" pitchFamily="34" charset="0"/>
                        <a:buChar char="•"/>
                      </a:pPr>
                      <a:r>
                        <a:rPr lang="en-US" sz="1000" b="0" u="none" strike="noStrike" kern="1200" dirty="0">
                          <a:solidFill>
                            <a:srgbClr val="394555"/>
                          </a:solidFill>
                          <a:effectLst/>
                          <a:latin typeface="+mn-lt"/>
                          <a:ea typeface="+mn-ea"/>
                          <a:cs typeface="+mn-cs"/>
                        </a:rPr>
                        <a:t>Expanded Scoring, Assessment, &amp; Gamification</a:t>
                      </a:r>
                    </a:p>
                    <a:p>
                      <a:pPr marL="228600" indent="-228600" algn="l" rtl="0" fontAlgn="t">
                        <a:buFont typeface="Arial" panose="020B0604020202020204" pitchFamily="34" charset="0"/>
                        <a:buChar char="•"/>
                      </a:pPr>
                      <a:r>
                        <a:rPr lang="en-US" sz="1000" b="0" u="none" strike="noStrike" dirty="0">
                          <a:solidFill>
                            <a:srgbClr val="394555"/>
                          </a:solidFill>
                          <a:effectLst/>
                        </a:rPr>
                        <a:t>Marketing Video</a:t>
                      </a:r>
                    </a:p>
                    <a:p>
                      <a:pPr marL="228600" indent="-228600" algn="l" rtl="0" fontAlgn="t">
                        <a:buFont typeface="Arial" panose="020B0604020202020204" pitchFamily="34" charset="0"/>
                        <a:buChar char="•"/>
                      </a:pPr>
                      <a:r>
                        <a:rPr lang="en-US" sz="1000" b="0" u="none" strike="noStrike" dirty="0">
                          <a:solidFill>
                            <a:srgbClr val="394555"/>
                          </a:solidFill>
                          <a:effectLst/>
                        </a:rPr>
                        <a:t>10 Meta Quest Headsets</a:t>
                      </a:r>
                    </a:p>
                  </a:txBody>
                  <a:tcPr anchor="ctr"/>
                </a:tc>
                <a:tc gridSpan="2">
                  <a:txBody>
                    <a:bodyPr/>
                    <a:lstStyle/>
                    <a:p>
                      <a:pPr marL="0" algn="l" defTabSz="685800" rtl="0" eaLnBrk="1" fontAlgn="b" latinLnBrk="0" hangingPunct="1"/>
                      <a:endParaRPr lang="en-US" sz="900" b="1" u="none" strike="noStrike" kern="1200" dirty="0">
                        <a:solidFill>
                          <a:schemeClr val="tx1"/>
                        </a:solidFill>
                        <a:effectLst/>
                        <a:latin typeface="+mn-lt"/>
                        <a:ea typeface="+mn-ea"/>
                        <a:cs typeface="+mn-cs"/>
                      </a:endParaRPr>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196529">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1"/>
                          </a:solidFill>
                          <a:effectLst/>
                          <a:latin typeface="Aptos Narrow" panose="020B0004020202020204" pitchFamily="34" charset="0"/>
                        </a:rPr>
                        <a:t>  </a:t>
                      </a:r>
                      <a:r>
                        <a:rPr lang="en-US" sz="1000" b="1" i="0" u="none" strike="noStrike" dirty="0" err="1">
                          <a:solidFill>
                            <a:schemeClr val="bg1"/>
                          </a:solidFill>
                          <a:effectLst/>
                          <a:latin typeface="Aptos Narrow" panose="020B0004020202020204" pitchFamily="34" charset="0"/>
                        </a:rPr>
                        <a:t>mo</a:t>
                      </a:r>
                      <a:endParaRPr lang="en-US" sz="1000" b="1" i="0" u="none" strike="noStrike" dirty="0">
                        <a:solidFill>
                          <a:schemeClr val="bg1"/>
                        </a:solidFill>
                        <a:effectLst/>
                        <a:latin typeface="Aptos Narrow" panose="020B0004020202020204" pitchFamily="34" charset="0"/>
                      </a:endParaRPr>
                    </a:p>
                  </a:txBody>
                  <a:tcPr anchor="ctr">
                    <a:solidFill>
                      <a:srgbClr val="394555"/>
                    </a:solidFill>
                  </a:tcPr>
                </a:tc>
                <a:extLst>
                  <a:ext uri="{0D108BD9-81ED-4DB2-BD59-A6C34878D82A}">
                    <a16:rowId xmlns:a16="http://schemas.microsoft.com/office/drawing/2014/main" val="2124296"/>
                  </a:ext>
                </a:extLst>
              </a:tr>
              <a:tr h="0">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006050762"/>
                  </a:ext>
                </a:extLst>
              </a:tr>
              <a:tr h="15732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algn="l" defTabSz="685800" rtl="0" eaLnBrk="1" fontAlgn="b" latinLnBrk="0" hangingPunct="1"/>
                      <a:endParaRPr lang="en-US" sz="1000" b="0" u="none" strike="noStrike" kern="1200">
                        <a:solidFill>
                          <a:schemeClr val="dk1"/>
                        </a:solidFill>
                        <a:effectLst/>
                        <a:latin typeface="+mn-lt"/>
                        <a:ea typeface="+mn-ea"/>
                        <a:cs typeface="+mn-cs"/>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Loyalty Discount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2793904478"/>
                  </a:ext>
                </a:extLst>
              </a:tr>
              <a:tr h="118455">
                <a:tc vMerge="1">
                  <a:txBody>
                    <a:bodyPr/>
                    <a:lstStyle/>
                    <a:p>
                      <a:endParaRPr/>
                    </a:p>
                  </a:txBody>
                  <a:tcPr marL="45720" marR="45720" anchor="ctr"/>
                </a:tc>
                <a:tc vMerge="1">
                  <a:txBody>
                    <a:bodyPr/>
                    <a:lstStyle/>
                    <a:p>
                      <a:endParaRPr/>
                    </a:p>
                  </a:txBody>
                  <a:tcPr anchor="ctr"/>
                </a:tc>
                <a:tc>
                  <a:txBody>
                    <a:bodyPr/>
                    <a:lstStyle/>
                    <a:p>
                      <a:pPr algn="r" rtl="0" fontAlgn="t"/>
                      <a:r>
                        <a:rPr lang="en-US" sz="1000" b="1" i="0" u="none" strike="noStrike">
                          <a:solidFill>
                            <a:schemeClr val="bg1"/>
                          </a:solidFill>
                          <a:effectLst/>
                          <a:latin typeface="Aptos Narrow" panose="020B0004020202020204" pitchFamily="34" charset="0"/>
                        </a:rPr>
                        <a:t>Final</a:t>
                      </a:r>
                    </a:p>
                    <a:p>
                      <a:pPr algn="r" rtl="0" fontAlgn="t"/>
                      <a:r>
                        <a:rPr lang="en-US" sz="1000" b="1" i="0" u="none" strike="noStrike">
                          <a:solidFill>
                            <a:schemeClr val="bg1"/>
                          </a:solidFill>
                          <a:effectLst/>
                          <a:latin typeface="Aptos Narrow" panose="020B0004020202020204" pitchFamily="34" charset="0"/>
                        </a:rPr>
                        <a:t> </a:t>
                      </a:r>
                      <a:r>
                        <a:rPr lang="en-US" sz="1000" b="1" i="0" u="none" strike="noStrike" kern="1200">
                          <a:solidFill>
                            <a:schemeClr val="bg1"/>
                          </a:solidFill>
                          <a:effectLst/>
                          <a:latin typeface="Aptos Narrow" panose="020B0004020202020204" pitchFamily="34" charset="0"/>
                          <a:ea typeface="+mn-ea"/>
                          <a:cs typeface="+mn-cs"/>
                        </a:rPr>
                        <a:t>ROM Cost</a:t>
                      </a:r>
                    </a:p>
                  </a:txBody>
                  <a:tcPr anchor="ctr">
                    <a:solidFill>
                      <a:srgbClr val="394555"/>
                    </a:solidFill>
                  </a:tcPr>
                </a:tc>
                <a:tc>
                  <a:txBody>
                    <a:bodyPr/>
                    <a:lstStyle/>
                    <a:p>
                      <a:pPr algn="ctr" rtl="0" fontAlgn="t"/>
                      <a:r>
                        <a:rPr lang="en-US" sz="1000" b="1" i="0" u="none" strike="noStrike" dirty="0">
                          <a:solidFill>
                            <a:schemeClr val="bg1"/>
                          </a:solidFill>
                          <a:effectLst/>
                          <a:latin typeface="Aptos Narrow" panose="020B0004020202020204" pitchFamily="34" charset="0"/>
                        </a:rPr>
                        <a:t> </a:t>
                      </a:r>
                    </a:p>
                  </a:txBody>
                  <a:tcPr anchor="ctr">
                    <a:solidFill>
                      <a:srgbClr val="394555"/>
                    </a:solidFill>
                  </a:tcPr>
                </a:tc>
                <a:extLst>
                  <a:ext uri="{0D108BD9-81ED-4DB2-BD59-A6C34878D82A}">
                    <a16:rowId xmlns:a16="http://schemas.microsoft.com/office/drawing/2014/main" val="3436135751"/>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381289"/>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872387"/>
            <a:ext cx="435319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7" name="TextBox 6">
            <a:extLst>
              <a:ext uri="{FF2B5EF4-FFF2-40B4-BE49-F238E27FC236}">
                <a16:creationId xmlns:a16="http://schemas.microsoft.com/office/drawing/2014/main" id="{6A6D817D-87FA-3A63-E682-E39FB1104578}"/>
              </a:ext>
            </a:extLst>
          </p:cNvPr>
          <p:cNvSpPr txBox="1"/>
          <p:nvPr/>
        </p:nvSpPr>
        <p:spPr>
          <a:xfrm>
            <a:off x="217583" y="1466640"/>
            <a:ext cx="6579871" cy="830997"/>
          </a:xfrm>
          <a:prstGeom prst="rect">
            <a:avLst/>
          </a:prstGeom>
          <a:noFill/>
        </p:spPr>
        <p:txBody>
          <a:bodyPr wrap="square">
            <a:spAutoFit/>
          </a:bodyPr>
          <a:lstStyle/>
          <a:p>
            <a:pPr marL="0" marR="0" lvl="0" indent="0" algn="l" defTabSz="457200" rtl="0" eaLnBrk="1" fontAlgn="auto" latinLnBrk="0" hangingPunct="1">
              <a:spcBef>
                <a:spcPts val="0"/>
              </a:spcBef>
              <a:buClrTx/>
              <a:buSzTx/>
              <a:buFontTx/>
              <a:buNone/>
              <a:tabLst/>
              <a:defRPr/>
            </a:pPr>
            <a:r>
              <a:rPr lang="en-US" sz="1200">
                <a:solidFill>
                  <a:prstClr val="black">
                    <a:lumMod val="65000"/>
                    <a:lumOff val="35000"/>
                  </a:prstClr>
                </a:solidFill>
                <a:latin typeface="Calibri" panose="020F0502020204030204" pitchFamily="34" charset="0"/>
                <a:ea typeface="Calibri" panose="020F0502020204030204" pitchFamily="34" charset="0"/>
                <a:cs typeface="Calibri" panose="020F0502020204030204" pitchFamily="34" charset="0"/>
              </a:rPr>
              <a:t>Below are three potential scope options, each designed to address different aspects of your requirements. However, we greatly value your feedback and welcome any suggestions or adjustments. If you'd like to explore other possibilities, we would be happy to collaborate on creating an alternative solution that more closely aligns with your vision and specific needs.</a:t>
            </a:r>
          </a:p>
        </p:txBody>
      </p:sp>
      <p:sp>
        <p:nvSpPr>
          <p:cNvPr id="4" name="EDIT tag">
            <a:extLst>
              <a:ext uri="{FF2B5EF4-FFF2-40B4-BE49-F238E27FC236}">
                <a16:creationId xmlns:a16="http://schemas.microsoft.com/office/drawing/2014/main" id="{08781EBB-FA83-C29C-F9E4-81CBC2451117}"/>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Tree>
    <p:extLst>
      <p:ext uri="{BB962C8B-B14F-4D97-AF65-F5344CB8AC3E}">
        <p14:creationId xmlns:p14="http://schemas.microsoft.com/office/powerpoint/2010/main" val="358496275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D6F2A-F31A-3471-3B97-BA0EE6DC0BD0}"/>
            </a:ext>
          </a:extLst>
        </p:cNvPr>
        <p:cNvGrpSpPr/>
        <p:nvPr/>
      </p:nvGrpSpPr>
      <p:grpSpPr>
        <a:xfrm>
          <a:off x="0" y="0"/>
          <a:ext cx="0" cy="0"/>
          <a:chOff x="0" y="0"/>
          <a:chExt cx="0" cy="0"/>
        </a:xfrm>
      </p:grpSpPr>
      <p:sp>
        <p:nvSpPr>
          <p:cNvPr id="13" name="ALIGNMENT" hidden="1">
            <a:extLst>
              <a:ext uri="{FF2B5EF4-FFF2-40B4-BE49-F238E27FC236}">
                <a16:creationId xmlns:a16="http://schemas.microsoft.com/office/drawing/2014/main" id="{CF5C6DED-7BBF-8182-6EFD-4844DBCB76C3}"/>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8224EAA9-7D52-AB61-AB6A-8AFFBCAD1614}"/>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25909F27-6722-BEB6-02F1-36ACEA134270}"/>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17F9E99B-9320-52C8-7BC5-2FF068828DC6}"/>
              </a:ext>
            </a:extLst>
          </p:cNvPr>
          <p:cNvSpPr txBox="1"/>
          <p:nvPr/>
        </p:nvSpPr>
        <p:spPr>
          <a:xfrm>
            <a:off x="382930" y="934291"/>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ROI</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3D9FDB70-E1EE-5BBE-FB81-EC35A2F86404}"/>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Benefits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9BF1BFEE-A889-BB65-E25A-A5D5592E054C}"/>
              </a:ext>
            </a:extLst>
          </p:cNvPr>
          <p:cNvSpPr txBox="1"/>
          <p:nvPr/>
        </p:nvSpPr>
        <p:spPr>
          <a:xfrm>
            <a:off x="370319" y="532764"/>
            <a:ext cx="5513168" cy="253916"/>
          </a:xfrm>
          <a:prstGeom prst="rect">
            <a:avLst/>
          </a:prstGeom>
          <a:noFill/>
        </p:spPr>
        <p:txBody>
          <a:bodyPr wrap="square" rtlCol="0">
            <a:spAutoFit/>
          </a:bodyPr>
          <a:lstStyle/>
          <a:p>
            <a:r>
              <a:rPr lang="en-US" sz="105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sp>
        <p:nvSpPr>
          <p:cNvPr id="101" name="Square 9">
            <a:extLst>
              <a:ext uri="{FF2B5EF4-FFF2-40B4-BE49-F238E27FC236}">
                <a16:creationId xmlns:a16="http://schemas.microsoft.com/office/drawing/2014/main" id="{FDC1B6F0-734C-A622-0EB7-466E46E75ED1}"/>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72272E8F-10B0-011F-EA3F-BDB5F7C217CE}"/>
              </a:ext>
            </a:extLst>
          </p:cNvPr>
          <p:cNvSpPr txBox="1"/>
          <p:nvPr/>
        </p:nvSpPr>
        <p:spPr>
          <a:xfrm>
            <a:off x="4573986" y="7547888"/>
            <a:ext cx="1795378" cy="261610"/>
          </a:xfrm>
          <a:prstGeom prst="rect">
            <a:avLst/>
          </a:prstGeom>
          <a:noFill/>
        </p:spPr>
        <p:txBody>
          <a:bodyPr wrap="square" rtlCol="0">
            <a:spAutoFit/>
          </a:bodyPr>
          <a:lstStyle/>
          <a:p>
            <a:r>
              <a:rPr lang="en-US" sz="1100" dirty="0">
                <a:solidFill>
                  <a:srgbClr val="F6B104"/>
                </a:solidFill>
                <a:latin typeface="Lato Heavy" panose="020F0902020204030203" pitchFamily="34" charset="0"/>
                <a:cs typeface="Lato Heavy" panose="020F0902020204030203" pitchFamily="34" charset="0"/>
              </a:rPr>
              <a:t>Full Asset Ownership</a:t>
            </a:r>
          </a:p>
        </p:txBody>
      </p:sp>
      <p:sp>
        <p:nvSpPr>
          <p:cNvPr id="100" name="Text 9">
            <a:extLst>
              <a:ext uri="{FF2B5EF4-FFF2-40B4-BE49-F238E27FC236}">
                <a16:creationId xmlns:a16="http://schemas.microsoft.com/office/drawing/2014/main" id="{2A14916A-4BB7-AA5E-5152-A2C10E34756D}"/>
              </a:ext>
            </a:extLst>
          </p:cNvPr>
          <p:cNvSpPr txBox="1"/>
          <p:nvPr/>
        </p:nvSpPr>
        <p:spPr>
          <a:xfrm>
            <a:off x="4569485" y="7745330"/>
            <a:ext cx="1788189" cy="746358"/>
          </a:xfrm>
          <a:prstGeom prst="rect">
            <a:avLst/>
          </a:prstGeom>
          <a:noFill/>
        </p:spPr>
        <p:txBody>
          <a:bodyPr wrap="square" lIns="91440" tIns="45720" rIns="91440" bIns="45720" rtlCol="0">
            <a:spAutoFit/>
          </a:bodyPr>
          <a:lstStyle/>
          <a:p>
            <a:r>
              <a:rPr lang="en-US" sz="850" spc="-10" dirty="0">
                <a:solidFill>
                  <a:schemeClr val="tx1">
                    <a:lumMod val="75000"/>
                    <a:lumOff val="25000"/>
                  </a:schemeClr>
                </a:solidFill>
                <a:latin typeface="Calibri Light"/>
                <a:cs typeface="Calibri Light"/>
              </a:rPr>
              <a:t>Clients retain full ownership of all developed assets, ensuring complete control and the freedom to modify, update, or expand projects without restrictions.</a:t>
            </a:r>
            <a:endParaRPr lang="en-US" sz="850" spc="-10" dirty="0">
              <a:solidFill>
                <a:schemeClr val="tx1">
                  <a:lumMod val="75000"/>
                  <a:lumOff val="25000"/>
                </a:schemeClr>
              </a:solidFill>
              <a:latin typeface="Roboto Thin" charset="0"/>
              <a:ea typeface="Roboto Thin" charset="0"/>
              <a:cs typeface="Roboto Thin" charset="0"/>
            </a:endParaRPr>
          </a:p>
        </p:txBody>
      </p:sp>
      <p:pic>
        <p:nvPicPr>
          <p:cNvPr id="12" name="Graphic 9" descr="Medal with solid fill">
            <a:extLst>
              <a:ext uri="{FF2B5EF4-FFF2-40B4-BE49-F238E27FC236}">
                <a16:creationId xmlns:a16="http://schemas.microsoft.com/office/drawing/2014/main" id="{A7F1C023-299C-619E-F2FE-FB5BA71CE52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4667585" y="6895034"/>
            <a:ext cx="496219" cy="496219"/>
          </a:xfrm>
          <a:prstGeom prst="rect">
            <a:avLst/>
          </a:prstGeom>
        </p:spPr>
      </p:pic>
      <p:sp>
        <p:nvSpPr>
          <p:cNvPr id="96" name="Square 8">
            <a:extLst>
              <a:ext uri="{FF2B5EF4-FFF2-40B4-BE49-F238E27FC236}">
                <a16:creationId xmlns:a16="http://schemas.microsoft.com/office/drawing/2014/main" id="{546FE359-C1AB-A06F-6315-0BFD26FE2306}"/>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8A35593D-AF86-98A7-195B-896B3F440DA7}"/>
              </a:ext>
            </a:extLst>
          </p:cNvPr>
          <p:cNvSpPr txBox="1"/>
          <p:nvPr/>
        </p:nvSpPr>
        <p:spPr>
          <a:xfrm>
            <a:off x="2547251" y="7762032"/>
            <a:ext cx="1788533" cy="646331"/>
          </a:xfrm>
          <a:prstGeom prst="rect">
            <a:avLst/>
          </a:prstGeom>
          <a:noFill/>
        </p:spPr>
        <p:txBody>
          <a:bodyPr wrap="square" lIns="91440" tIns="45720" rIns="91440" bIns="45720" rtlCol="0">
            <a:spAutoFit/>
          </a:bodyPr>
          <a:lstStyle/>
          <a:p>
            <a:r>
              <a:rPr lang="en-US" sz="900" dirty="0">
                <a:solidFill>
                  <a:schemeClr val="tx1">
                    <a:lumMod val="75000"/>
                    <a:lumOff val="25000"/>
                  </a:schemeClr>
                </a:solidFill>
                <a:latin typeface="Calibri Light"/>
                <a:cs typeface="Calibri Light"/>
              </a:rPr>
              <a:t>Unlike other services, ForgeFX doesn’t charge recurring licensing fees for developed assets, which are fully transferred to the client.</a:t>
            </a:r>
            <a:endParaRPr lang="en-US" sz="900" dirty="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F69C76CA-D1E1-8DA3-0B47-CE20449DDC61}"/>
              </a:ext>
            </a:extLst>
          </p:cNvPr>
          <p:cNvSpPr txBox="1"/>
          <p:nvPr/>
        </p:nvSpPr>
        <p:spPr>
          <a:xfrm>
            <a:off x="2547251" y="7544078"/>
            <a:ext cx="1788532" cy="261610"/>
          </a:xfrm>
          <a:prstGeom prst="rect">
            <a:avLst/>
          </a:prstGeom>
          <a:noFill/>
        </p:spPr>
        <p:txBody>
          <a:bodyPr wrap="square" rtlCol="0">
            <a:spAutoFit/>
          </a:bodyPr>
          <a:lstStyle/>
          <a:p>
            <a:r>
              <a:rPr lang="en-US" sz="1100" dirty="0">
                <a:solidFill>
                  <a:srgbClr val="F6B104"/>
                </a:solidFill>
                <a:latin typeface="Lato Heavy" panose="020F0902020204030203" pitchFamily="34" charset="0"/>
                <a:cs typeface="Lato Heavy" panose="020F0902020204030203" pitchFamily="34" charset="0"/>
              </a:rPr>
              <a:t>No licensing costs</a:t>
            </a:r>
          </a:p>
        </p:txBody>
      </p:sp>
      <p:pic>
        <p:nvPicPr>
          <p:cNvPr id="10" name="Graphic 8" descr="Books with solid fill">
            <a:extLst>
              <a:ext uri="{FF2B5EF4-FFF2-40B4-BE49-F238E27FC236}">
                <a16:creationId xmlns:a16="http://schemas.microsoft.com/office/drawing/2014/main" id="{F578328C-29AE-D262-5F74-A0664706CC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C5C9F69-3A91-7A31-252A-1A6A2EEB2A16}"/>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739B306-30D8-ED80-CCA4-12AECDC868B6}"/>
              </a:ext>
            </a:extLst>
          </p:cNvPr>
          <p:cNvSpPr txBox="1"/>
          <p:nvPr/>
        </p:nvSpPr>
        <p:spPr>
          <a:xfrm>
            <a:off x="517176" y="7762032"/>
            <a:ext cx="1792867" cy="784830"/>
          </a:xfrm>
          <a:prstGeom prst="rect">
            <a:avLst/>
          </a:prstGeom>
          <a:noFill/>
        </p:spPr>
        <p:txBody>
          <a:bodyPr wrap="square" lIns="91440" tIns="45720" rIns="91440" bIns="45720" rtlCol="0">
            <a:spAutoFit/>
          </a:bodyPr>
          <a:lstStyle/>
          <a:p>
            <a:r>
              <a:rPr lang="en-US" sz="900">
                <a:solidFill>
                  <a:schemeClr val="tx1">
                    <a:lumMod val="75000"/>
                    <a:lumOff val="25000"/>
                  </a:schemeClr>
                </a:solidFill>
                <a:latin typeface="Calibri Light"/>
                <a:cs typeface="Calibri Light"/>
              </a:rPr>
              <a:t>Long-term flexibility, ensuring that the simulation can grow and adapt with future needs and technologies without incurring additional costs.</a:t>
            </a:r>
            <a:endParaRPr lang="en-US" sz="900">
              <a:solidFill>
                <a:schemeClr val="tx1">
                  <a:lumMod val="65000"/>
                  <a:lumOff val="35000"/>
                </a:schemeClr>
              </a:solidFill>
              <a:latin typeface="Roboto Thin" charset="0"/>
              <a:ea typeface="Roboto Thin" charset="0"/>
              <a:cs typeface="Roboto Thin" charset="0"/>
            </a:endParaRPr>
          </a:p>
        </p:txBody>
      </p:sp>
      <p:sp>
        <p:nvSpPr>
          <p:cNvPr id="94" name="header 7">
            <a:extLst>
              <a:ext uri="{FF2B5EF4-FFF2-40B4-BE49-F238E27FC236}">
                <a16:creationId xmlns:a16="http://schemas.microsoft.com/office/drawing/2014/main" id="{76011901-8B93-C575-2B75-E4F7955F3C7A}"/>
              </a:ext>
            </a:extLst>
          </p:cNvPr>
          <p:cNvSpPr txBox="1"/>
          <p:nvPr/>
        </p:nvSpPr>
        <p:spPr>
          <a:xfrm>
            <a:off x="508868" y="7549220"/>
            <a:ext cx="1792867" cy="246221"/>
          </a:xfrm>
          <a:prstGeom prst="rect">
            <a:avLst/>
          </a:prstGeom>
          <a:noFill/>
        </p:spPr>
        <p:txBody>
          <a:bodyPr wrap="square" rtlCol="0">
            <a:spAutoFit/>
          </a:bodyPr>
          <a:lstStyle/>
          <a:p>
            <a:r>
              <a:rPr lang="en-US" sz="1000" dirty="0">
                <a:solidFill>
                  <a:srgbClr val="F6B104"/>
                </a:solidFill>
                <a:latin typeface="Lato Heavy" panose="020F0902020204030203" pitchFamily="34" charset="0"/>
                <a:cs typeface="Lato Heavy" panose="020F0902020204030203" pitchFamily="34" charset="0"/>
              </a:rPr>
              <a:t>Future-proof development </a:t>
            </a:r>
          </a:p>
        </p:txBody>
      </p:sp>
      <p:pic>
        <p:nvPicPr>
          <p:cNvPr id="42" name="Graphic 7" descr="Explosion">
            <a:extLst>
              <a:ext uri="{FF2B5EF4-FFF2-40B4-BE49-F238E27FC236}">
                <a16:creationId xmlns:a16="http://schemas.microsoft.com/office/drawing/2014/main" id="{9C59E8FA-33DE-0B1D-D18A-FABFE06351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3402" y="6858872"/>
            <a:ext cx="568542" cy="568542"/>
          </a:xfrm>
          <a:prstGeom prst="rect">
            <a:avLst/>
          </a:prstGeom>
        </p:spPr>
      </p:pic>
      <p:sp>
        <p:nvSpPr>
          <p:cNvPr id="41" name="Square 6">
            <a:extLst>
              <a:ext uri="{FF2B5EF4-FFF2-40B4-BE49-F238E27FC236}">
                <a16:creationId xmlns:a16="http://schemas.microsoft.com/office/drawing/2014/main" id="{32E1113D-E81D-971B-4BCE-C8E23C9E92D1}"/>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2C34D8CF-824B-B011-D84C-EE7774A9648C}"/>
              </a:ext>
            </a:extLst>
          </p:cNvPr>
          <p:cNvSpPr txBox="1"/>
          <p:nvPr/>
        </p:nvSpPr>
        <p:spPr>
          <a:xfrm>
            <a:off x="4581175" y="5788470"/>
            <a:ext cx="1788190"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Maximize the number of trained operators without requiring additional physical resources, increasing training capacity.</a:t>
            </a:r>
            <a:endParaRPr lang="en-US" sz="900">
              <a:solidFill>
                <a:schemeClr val="tx1">
                  <a:lumMod val="65000"/>
                  <a:lumOff val="35000"/>
                </a:schemeClr>
              </a:solidFill>
              <a:latin typeface="Roboto Thin" charset="0"/>
              <a:ea typeface="Roboto Thin" charset="0"/>
              <a:cs typeface="Roboto Thin" charset="0"/>
            </a:endParaRPr>
          </a:p>
        </p:txBody>
      </p:sp>
      <p:sp>
        <p:nvSpPr>
          <p:cNvPr id="44" name="header 6">
            <a:extLst>
              <a:ext uri="{FF2B5EF4-FFF2-40B4-BE49-F238E27FC236}">
                <a16:creationId xmlns:a16="http://schemas.microsoft.com/office/drawing/2014/main" id="{96FFFEB9-6CD3-A88F-ADBD-BE7C6F181181}"/>
              </a:ext>
            </a:extLst>
          </p:cNvPr>
          <p:cNvSpPr txBox="1"/>
          <p:nvPr/>
        </p:nvSpPr>
        <p:spPr>
          <a:xfrm>
            <a:off x="4585611" y="5395491"/>
            <a:ext cx="1786264" cy="400110"/>
          </a:xfrm>
          <a:prstGeom prst="rect">
            <a:avLst/>
          </a:prstGeom>
          <a:noFill/>
        </p:spPr>
        <p:txBody>
          <a:bodyPr wrap="square" rtlCol="0">
            <a:spAutoFit/>
          </a:bodyPr>
          <a:lstStyle/>
          <a:p>
            <a:r>
              <a:rPr lang="en-US" sz="1000" dirty="0">
                <a:solidFill>
                  <a:srgbClr val="F6B104"/>
                </a:solidFill>
                <a:latin typeface="Lato Heavy" panose="020F0902020204030203" pitchFamily="34" charset="0"/>
                <a:cs typeface="Lato Heavy" panose="020F0902020204030203" pitchFamily="34" charset="0"/>
              </a:rPr>
              <a:t>Increased training productivity</a:t>
            </a:r>
          </a:p>
        </p:txBody>
      </p:sp>
      <p:pic>
        <p:nvPicPr>
          <p:cNvPr id="104" name="Graphic 6" descr="Compass">
            <a:extLst>
              <a:ext uri="{FF2B5EF4-FFF2-40B4-BE49-F238E27FC236}">
                <a16:creationId xmlns:a16="http://schemas.microsoft.com/office/drawing/2014/main" id="{253E4355-25D6-E7F1-6647-002DD3FF9AE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10506" y="4861672"/>
            <a:ext cx="556060" cy="556060"/>
          </a:xfrm>
          <a:prstGeom prst="rect">
            <a:avLst/>
          </a:prstGeom>
        </p:spPr>
      </p:pic>
      <p:sp>
        <p:nvSpPr>
          <p:cNvPr id="54" name="Square 5">
            <a:extLst>
              <a:ext uri="{FF2B5EF4-FFF2-40B4-BE49-F238E27FC236}">
                <a16:creationId xmlns:a16="http://schemas.microsoft.com/office/drawing/2014/main" id="{9D30CA59-603A-527E-21B3-5DF63110AB99}"/>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922F4578-6A4F-290B-0898-49D7398AF5CD}"/>
              </a:ext>
            </a:extLst>
          </p:cNvPr>
          <p:cNvSpPr txBox="1"/>
          <p:nvPr/>
        </p:nvSpPr>
        <p:spPr>
          <a:xfrm>
            <a:off x="2547251" y="5788470"/>
            <a:ext cx="1795136" cy="584775"/>
          </a:xfrm>
          <a:prstGeom prst="rect">
            <a:avLst/>
          </a:prstGeom>
          <a:noFill/>
        </p:spPr>
        <p:txBody>
          <a:bodyPr wrap="square" lIns="91440" tIns="45720" rIns="91440" bIns="45720" rtlCol="0">
            <a:spAutoFit/>
          </a:bodyPr>
          <a:lstStyle/>
          <a:p>
            <a:r>
              <a:rPr lang="en-US" sz="800">
                <a:solidFill>
                  <a:schemeClr val="tx1">
                    <a:lumMod val="75000"/>
                    <a:lumOff val="25000"/>
                  </a:schemeClr>
                </a:solidFill>
                <a:latin typeface="Calibri Light"/>
                <a:cs typeface="Calibri Light"/>
              </a:rPr>
              <a:t>Creates a powerful sales tool that enables potential customers to "try before they buy," increasing engagement and sales opportunities.</a:t>
            </a:r>
            <a:endParaRPr lang="en-US" sz="800">
              <a:solidFill>
                <a:schemeClr val="tx1">
                  <a:lumMod val="75000"/>
                  <a:lumOff val="25000"/>
                </a:schemeClr>
              </a:solidFill>
              <a:latin typeface="Roboto Thin" charset="0"/>
              <a:ea typeface="Roboto Thin" charset="0"/>
              <a:cs typeface="Roboto Thin" charset="0"/>
            </a:endParaRPr>
          </a:p>
        </p:txBody>
      </p:sp>
      <p:sp>
        <p:nvSpPr>
          <p:cNvPr id="36" name="header 5">
            <a:extLst>
              <a:ext uri="{FF2B5EF4-FFF2-40B4-BE49-F238E27FC236}">
                <a16:creationId xmlns:a16="http://schemas.microsoft.com/office/drawing/2014/main" id="{564A37BE-87E2-6E2A-3957-6F18688231E9}"/>
              </a:ext>
            </a:extLst>
          </p:cNvPr>
          <p:cNvSpPr txBox="1"/>
          <p:nvPr/>
        </p:nvSpPr>
        <p:spPr>
          <a:xfrm>
            <a:off x="2547251" y="5552071"/>
            <a:ext cx="1795136" cy="261610"/>
          </a:xfrm>
          <a:prstGeom prst="rect">
            <a:avLst/>
          </a:prstGeom>
          <a:noFill/>
        </p:spPr>
        <p:txBody>
          <a:bodyPr wrap="square" rtlCol="0">
            <a:spAutoFit/>
          </a:bodyPr>
          <a:lstStyle/>
          <a:p>
            <a:r>
              <a:rPr lang="en-US" sz="1100" dirty="0">
                <a:solidFill>
                  <a:srgbClr val="F6B104"/>
                </a:solidFill>
                <a:latin typeface="Lato Heavy" panose="020F0902020204030203" pitchFamily="34" charset="0"/>
                <a:cs typeface="Lato Heavy" panose="020F0902020204030203" pitchFamily="34" charset="0"/>
              </a:rPr>
              <a:t>Sales and Marketing</a:t>
            </a:r>
          </a:p>
        </p:txBody>
      </p:sp>
      <p:pic>
        <p:nvPicPr>
          <p:cNvPr id="15" name="Graphic 5" descr="Headphones with solid fill">
            <a:extLst>
              <a:ext uri="{FF2B5EF4-FFF2-40B4-BE49-F238E27FC236}">
                <a16:creationId xmlns:a16="http://schemas.microsoft.com/office/drawing/2014/main" id="{65DE0E3B-DB78-B23C-7F6E-00717ADD332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668137" y="4827982"/>
            <a:ext cx="623441" cy="623441"/>
          </a:xfrm>
          <a:prstGeom prst="rect">
            <a:avLst/>
          </a:prstGeom>
        </p:spPr>
      </p:pic>
      <p:sp>
        <p:nvSpPr>
          <p:cNvPr id="58" name="Square 4">
            <a:extLst>
              <a:ext uri="{FF2B5EF4-FFF2-40B4-BE49-F238E27FC236}">
                <a16:creationId xmlns:a16="http://schemas.microsoft.com/office/drawing/2014/main" id="{9D5EDA2C-F0ED-6A79-24C3-29676DE7A838}"/>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E213C4CF-1E62-25A9-1253-D69A46FCA665}"/>
              </a:ext>
            </a:extLst>
          </p:cNvPr>
          <p:cNvSpPr txBox="1"/>
          <p:nvPr/>
        </p:nvSpPr>
        <p:spPr>
          <a:xfrm>
            <a:off x="517176" y="5788470"/>
            <a:ext cx="1784559" cy="707886"/>
          </a:xfrm>
          <a:prstGeom prst="rect">
            <a:avLst/>
          </a:prstGeom>
          <a:noFill/>
        </p:spPr>
        <p:txBody>
          <a:bodyPr wrap="square" lIns="91440" tIns="45720" rIns="91440" bIns="45720" rtlCol="0">
            <a:spAutoFit/>
          </a:bodyPr>
          <a:lstStyle/>
          <a:p>
            <a:r>
              <a:rPr lang="en-US" sz="800">
                <a:solidFill>
                  <a:schemeClr val="tx1">
                    <a:lumMod val="65000"/>
                    <a:lumOff val="35000"/>
                  </a:schemeClr>
                </a:solidFill>
                <a:latin typeface="Calibri Light"/>
                <a:cs typeface="Calibri Light"/>
              </a:rPr>
              <a:t>Simulators streamline the training process, reducing time spent waiting for access to real equipment and eliminating the need for travel to specific locations.</a:t>
            </a:r>
            <a:endParaRPr lang="en-US" sz="800">
              <a:solidFill>
                <a:schemeClr val="tx1">
                  <a:lumMod val="65000"/>
                  <a:lumOff val="35000"/>
                </a:schemeClr>
              </a:solidFill>
              <a:latin typeface="Roboto Thin" charset="0"/>
              <a:ea typeface="Roboto Thin" charset="0"/>
              <a:cs typeface="Roboto Thin" charset="0"/>
            </a:endParaRPr>
          </a:p>
        </p:txBody>
      </p:sp>
      <p:sp>
        <p:nvSpPr>
          <p:cNvPr id="52" name="header 4">
            <a:extLst>
              <a:ext uri="{FF2B5EF4-FFF2-40B4-BE49-F238E27FC236}">
                <a16:creationId xmlns:a16="http://schemas.microsoft.com/office/drawing/2014/main" id="{A01ED134-7F89-410F-F112-D0E6373BBFE4}"/>
              </a:ext>
            </a:extLst>
          </p:cNvPr>
          <p:cNvSpPr txBox="1"/>
          <p:nvPr/>
        </p:nvSpPr>
        <p:spPr>
          <a:xfrm>
            <a:off x="517176" y="5552071"/>
            <a:ext cx="1777494"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Reduced Training Cost</a:t>
            </a:r>
          </a:p>
        </p:txBody>
      </p:sp>
      <p:grpSp>
        <p:nvGrpSpPr>
          <p:cNvPr id="18" name="Graphic 4">
            <a:extLst>
              <a:ext uri="{FF2B5EF4-FFF2-40B4-BE49-F238E27FC236}">
                <a16:creationId xmlns:a16="http://schemas.microsoft.com/office/drawing/2014/main" id="{9C876F63-D2D9-0060-61AE-A1C0C6CAF48D}"/>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FB4E5E11-9431-B4E2-7710-2EAD714446B5}"/>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0CC61C9-6730-1E58-1F9D-A80617CE3976}"/>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F89375C6-CC92-D0AD-0922-3910B1D7A04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6E1FFC7A-7DF6-5BE5-7C11-07D353533BE4}"/>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CEC1E386-3972-AC11-1C3D-41433AB3A881}"/>
              </a:ext>
            </a:extLst>
          </p:cNvPr>
          <p:cNvSpPr txBox="1"/>
          <p:nvPr/>
        </p:nvSpPr>
        <p:spPr>
          <a:xfrm>
            <a:off x="4560942" y="3826166"/>
            <a:ext cx="1788190" cy="584775"/>
          </a:xfrm>
          <a:prstGeom prst="rect">
            <a:avLst/>
          </a:prstGeom>
          <a:noFill/>
        </p:spPr>
        <p:txBody>
          <a:bodyPr wrap="square" lIns="91440" tIns="45720" rIns="45720" bIns="45720" rtlCol="0">
            <a:spAutoFit/>
          </a:bodyPr>
          <a:lstStyle/>
          <a:p>
            <a:r>
              <a:rPr lang="en-US" sz="800" dirty="0">
                <a:solidFill>
                  <a:schemeClr val="tx1">
                    <a:lumMod val="75000"/>
                    <a:lumOff val="25000"/>
                  </a:schemeClr>
                </a:solidFill>
                <a:latin typeface="Calibri Light"/>
                <a:ea typeface="Roboto Thin" charset="0"/>
                <a:cs typeface="Calibri Light"/>
              </a:rPr>
              <a:t>Reduces the learning curve, minimizes operational risks, and improves operator performance before hands-on use.</a:t>
            </a:r>
            <a:endParaRPr lang="en-US" sz="800" dirty="0">
              <a:solidFill>
                <a:schemeClr val="tx1">
                  <a:lumMod val="75000"/>
                  <a:lumOff val="25000"/>
                </a:schemeClr>
              </a:solidFill>
              <a:latin typeface="Roboto Thin" charset="0"/>
              <a:ea typeface="Roboto Thin" charset="0"/>
              <a:cs typeface="Roboto Thin" charset="0"/>
            </a:endParaRPr>
          </a:p>
        </p:txBody>
      </p:sp>
      <p:sp>
        <p:nvSpPr>
          <p:cNvPr id="62" name="header 3">
            <a:extLst>
              <a:ext uri="{FF2B5EF4-FFF2-40B4-BE49-F238E27FC236}">
                <a16:creationId xmlns:a16="http://schemas.microsoft.com/office/drawing/2014/main" id="{090B6F41-36AA-6DFA-D4CC-FAA305F5F404}"/>
              </a:ext>
            </a:extLst>
          </p:cNvPr>
          <p:cNvSpPr txBox="1"/>
          <p:nvPr/>
        </p:nvSpPr>
        <p:spPr>
          <a:xfrm>
            <a:off x="4581175" y="3364773"/>
            <a:ext cx="1790700" cy="430887"/>
          </a:xfrm>
          <a:prstGeom prst="rect">
            <a:avLst/>
          </a:prstGeom>
          <a:noFill/>
        </p:spPr>
        <p:txBody>
          <a:bodyPr wrap="square" rtlCol="0">
            <a:spAutoFit/>
          </a:bodyPr>
          <a:lstStyle/>
          <a:p>
            <a:r>
              <a:rPr lang="en-US" sz="1100" dirty="0">
                <a:solidFill>
                  <a:srgbClr val="F6B104"/>
                </a:solidFill>
                <a:latin typeface="Lato Heavy" panose="020F0902020204030203" pitchFamily="34" charset="0"/>
                <a:cs typeface="Lato Heavy" panose="020F0902020204030203" pitchFamily="34" charset="0"/>
              </a:rPr>
              <a:t>Increased operator familiarity</a:t>
            </a:r>
          </a:p>
        </p:txBody>
      </p:sp>
      <p:pic>
        <p:nvPicPr>
          <p:cNvPr id="7" name="Graphic 3" descr="Fuel with solid fill">
            <a:extLst>
              <a:ext uri="{FF2B5EF4-FFF2-40B4-BE49-F238E27FC236}">
                <a16:creationId xmlns:a16="http://schemas.microsoft.com/office/drawing/2014/main" id="{0C3D0C5C-A455-B61D-D65D-E19DBABCE5A3}"/>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4719463" y="2798930"/>
            <a:ext cx="605502" cy="605502"/>
          </a:xfrm>
          <a:prstGeom prst="rect">
            <a:avLst/>
          </a:prstGeom>
        </p:spPr>
      </p:pic>
      <p:sp>
        <p:nvSpPr>
          <p:cNvPr id="70" name="Square 2">
            <a:extLst>
              <a:ext uri="{FF2B5EF4-FFF2-40B4-BE49-F238E27FC236}">
                <a16:creationId xmlns:a16="http://schemas.microsoft.com/office/drawing/2014/main" id="{34F3E546-C031-06B0-FF09-504D7CD41721}"/>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9832B27B-7A2E-A6AF-1403-ADB8C54A1B8A}"/>
              </a:ext>
            </a:extLst>
          </p:cNvPr>
          <p:cNvSpPr txBox="1"/>
          <p:nvPr/>
        </p:nvSpPr>
        <p:spPr>
          <a:xfrm>
            <a:off x="2547251" y="3749802"/>
            <a:ext cx="1790700" cy="707886"/>
          </a:xfrm>
          <a:prstGeom prst="rect">
            <a:avLst/>
          </a:prstGeom>
          <a:noFill/>
        </p:spPr>
        <p:txBody>
          <a:bodyPr wrap="square" lIns="91440" tIns="45720" rIns="91440" bIns="45720" rtlCol="0">
            <a:spAutoFit/>
          </a:bodyPr>
          <a:lstStyle/>
          <a:p>
            <a:r>
              <a:rPr lang="en-US" sz="800" dirty="0">
                <a:solidFill>
                  <a:schemeClr val="tx1">
                    <a:lumMod val="65000"/>
                    <a:lumOff val="35000"/>
                  </a:schemeClr>
                </a:solidFill>
                <a:latin typeface="Calibri Light"/>
                <a:cs typeface="Calibri Light"/>
              </a:rPr>
              <a:t>Simulators eliminate the need for consumables like fuel, oil, and other materials required in real-world training. Lowering operational expenses for training sessions.</a:t>
            </a:r>
            <a:endParaRPr lang="en-US" sz="800" dirty="0">
              <a:solidFill>
                <a:schemeClr val="tx1">
                  <a:lumMod val="65000"/>
                  <a:lumOff val="35000"/>
                </a:schemeClr>
              </a:solidFill>
              <a:latin typeface="Roboto Thin" charset="0"/>
              <a:ea typeface="Roboto Thin" charset="0"/>
              <a:cs typeface="Roboto Thin" charset="0"/>
            </a:endParaRPr>
          </a:p>
        </p:txBody>
      </p:sp>
      <p:sp>
        <p:nvSpPr>
          <p:cNvPr id="73" name="header 2">
            <a:extLst>
              <a:ext uri="{FF2B5EF4-FFF2-40B4-BE49-F238E27FC236}">
                <a16:creationId xmlns:a16="http://schemas.microsoft.com/office/drawing/2014/main" id="{2877D5BF-D93B-E4F5-48A1-AF170B01D98C}"/>
              </a:ext>
            </a:extLst>
          </p:cNvPr>
          <p:cNvSpPr txBox="1"/>
          <p:nvPr/>
        </p:nvSpPr>
        <p:spPr>
          <a:xfrm>
            <a:off x="2547251" y="3364773"/>
            <a:ext cx="1795136" cy="430887"/>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Reduced use of consumables</a:t>
            </a:r>
          </a:p>
        </p:txBody>
      </p:sp>
      <p:grpSp>
        <p:nvGrpSpPr>
          <p:cNvPr id="46" name="Graphic 2" descr="Architecture">
            <a:extLst>
              <a:ext uri="{FF2B5EF4-FFF2-40B4-BE49-F238E27FC236}">
                <a16:creationId xmlns:a16="http://schemas.microsoft.com/office/drawing/2014/main" id="{40F5797C-085F-E912-3A6A-3946D127392C}"/>
              </a:ext>
            </a:extLst>
          </p:cNvPr>
          <p:cNvGrpSpPr/>
          <p:nvPr/>
        </p:nvGrpSpPr>
        <p:grpSpPr>
          <a:xfrm>
            <a:off x="2723913" y="2900281"/>
            <a:ext cx="525361" cy="402800"/>
            <a:chOff x="2798244" y="4131872"/>
            <a:chExt cx="525361" cy="402800"/>
          </a:xfrm>
        </p:grpSpPr>
        <p:sp>
          <p:nvSpPr>
            <p:cNvPr id="47" name="Freeform: Shape 46">
              <a:extLst>
                <a:ext uri="{FF2B5EF4-FFF2-40B4-BE49-F238E27FC236}">
                  <a16:creationId xmlns:a16="http://schemas.microsoft.com/office/drawing/2014/main" id="{2EAC19D0-3560-ACDD-E076-EE85A5C78CDA}"/>
                </a:ext>
              </a:extLst>
            </p:cNvPr>
            <p:cNvSpPr/>
            <p:nvPr/>
          </p:nvSpPr>
          <p:spPr>
            <a:xfrm>
              <a:off x="2961927" y="4302975"/>
              <a:ext cx="160536" cy="155807"/>
            </a:xfrm>
            <a:custGeom>
              <a:avLst/>
              <a:gdLst>
                <a:gd name="connsiteX0" fmla="*/ 160536 w 160536"/>
                <a:gd name="connsiteY0" fmla="*/ 155808 h 155807"/>
                <a:gd name="connsiteX1" fmla="*/ 160536 w 160536"/>
                <a:gd name="connsiteY1" fmla="*/ 76246 h 155807"/>
                <a:gd name="connsiteX2" fmla="*/ 80268 w 160536"/>
                <a:gd name="connsiteY2" fmla="*/ 0 h 155807"/>
                <a:gd name="connsiteX3" fmla="*/ 0 w 160536"/>
                <a:gd name="connsiteY3" fmla="*/ 76252 h 155807"/>
                <a:gd name="connsiteX4" fmla="*/ 0 w 160536"/>
                <a:gd name="connsiteY4" fmla="*/ 155808 h 155807"/>
                <a:gd name="connsiteX5" fmla="*/ 64215 w 160536"/>
                <a:gd name="connsiteY5" fmla="*/ 155808 h 155807"/>
                <a:gd name="connsiteX6" fmla="*/ 64215 w 160536"/>
                <a:gd name="connsiteY6" fmla="*/ 88920 h 155807"/>
                <a:gd name="connsiteX7" fmla="*/ 96322 w 160536"/>
                <a:gd name="connsiteY7" fmla="*/ 88920 h 155807"/>
                <a:gd name="connsiteX8" fmla="*/ 96322 w 160536"/>
                <a:gd name="connsiteY8" fmla="*/ 155808 h 155807"/>
                <a:gd name="connsiteX9" fmla="*/ 160536 w 160536"/>
                <a:gd name="connsiteY9" fmla="*/ 155808 h 15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536" h="155807">
                  <a:moveTo>
                    <a:pt x="160536" y="155808"/>
                  </a:moveTo>
                  <a:lnTo>
                    <a:pt x="160536" y="76246"/>
                  </a:lnTo>
                  <a:lnTo>
                    <a:pt x="80268" y="0"/>
                  </a:lnTo>
                  <a:lnTo>
                    <a:pt x="0" y="76252"/>
                  </a:lnTo>
                  <a:lnTo>
                    <a:pt x="0" y="155808"/>
                  </a:lnTo>
                  <a:lnTo>
                    <a:pt x="64215" y="155808"/>
                  </a:lnTo>
                  <a:lnTo>
                    <a:pt x="64215" y="88920"/>
                  </a:lnTo>
                  <a:lnTo>
                    <a:pt x="96322" y="88920"/>
                  </a:lnTo>
                  <a:lnTo>
                    <a:pt x="96322" y="155808"/>
                  </a:lnTo>
                  <a:lnTo>
                    <a:pt x="160536" y="155808"/>
                  </a:ln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6DD402A8-8B73-AF87-6E02-322F5E531B9A}"/>
                </a:ext>
              </a:extLst>
            </p:cNvPr>
            <p:cNvSpPr/>
            <p:nvPr/>
          </p:nvSpPr>
          <p:spPr>
            <a:xfrm>
              <a:off x="3266725" y="4131872"/>
              <a:ext cx="56880" cy="56626"/>
            </a:xfrm>
            <a:custGeom>
              <a:avLst/>
              <a:gdLst>
                <a:gd name="connsiteX0" fmla="*/ 53678 w 56880"/>
                <a:gd name="connsiteY0" fmla="*/ 22382 h 56626"/>
                <a:gd name="connsiteX1" fmla="*/ 34530 w 56880"/>
                <a:gd name="connsiteY1" fmla="*/ 3235 h 56626"/>
                <a:gd name="connsiteX2" fmla="*/ 19332 w 56880"/>
                <a:gd name="connsiteY2" fmla="*/ 3062 h 56626"/>
                <a:gd name="connsiteX3" fmla="*/ 19159 w 56880"/>
                <a:gd name="connsiteY3" fmla="*/ 3235 h 56626"/>
                <a:gd name="connsiteX4" fmla="*/ 0 w 56880"/>
                <a:gd name="connsiteY4" fmla="*/ 22400 h 56626"/>
                <a:gd name="connsiteX5" fmla="*/ 34244 w 56880"/>
                <a:gd name="connsiteY5" fmla="*/ 56626 h 56626"/>
                <a:gd name="connsiteX6" fmla="*/ 53409 w 56880"/>
                <a:gd name="connsiteY6" fmla="*/ 37484 h 56626"/>
                <a:gd name="connsiteX7" fmla="*/ 54338 w 56880"/>
                <a:gd name="connsiteY7" fmla="*/ 23066 h 56626"/>
                <a:gd name="connsiteX8" fmla="*/ 53678 w 56880"/>
                <a:gd name="connsiteY8" fmla="*/ 22382 h 5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0" h="56626">
                  <a:moveTo>
                    <a:pt x="53678" y="22382"/>
                  </a:moveTo>
                  <a:lnTo>
                    <a:pt x="34530" y="3235"/>
                  </a:lnTo>
                  <a:cubicBezTo>
                    <a:pt x="30381" y="-1010"/>
                    <a:pt x="23577" y="-1087"/>
                    <a:pt x="19332" y="3062"/>
                  </a:cubicBezTo>
                  <a:cubicBezTo>
                    <a:pt x="19274" y="3119"/>
                    <a:pt x="19217" y="3176"/>
                    <a:pt x="19159" y="3235"/>
                  </a:cubicBezTo>
                  <a:lnTo>
                    <a:pt x="0" y="22400"/>
                  </a:lnTo>
                  <a:lnTo>
                    <a:pt x="34244" y="56626"/>
                  </a:lnTo>
                  <a:lnTo>
                    <a:pt x="53409" y="37484"/>
                  </a:lnTo>
                  <a:cubicBezTo>
                    <a:pt x="57647" y="33759"/>
                    <a:pt x="58063" y="27305"/>
                    <a:pt x="54338" y="23066"/>
                  </a:cubicBezTo>
                  <a:cubicBezTo>
                    <a:pt x="54129" y="22828"/>
                    <a:pt x="53908" y="22600"/>
                    <a:pt x="53678" y="22382"/>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93E65D61-46B7-68FC-35C0-1CE12817B759}"/>
                </a:ext>
              </a:extLst>
            </p:cNvPr>
            <p:cNvSpPr/>
            <p:nvPr/>
          </p:nvSpPr>
          <p:spPr>
            <a:xfrm>
              <a:off x="2932756" y="4162526"/>
              <a:ext cx="360226" cy="216735"/>
            </a:xfrm>
            <a:custGeom>
              <a:avLst/>
              <a:gdLst>
                <a:gd name="connsiteX0" fmla="*/ 360226 w 360226"/>
                <a:gd name="connsiteY0" fmla="*/ 34512 h 216735"/>
                <a:gd name="connsiteX1" fmla="*/ 325714 w 360226"/>
                <a:gd name="connsiteY1" fmla="*/ 0 h 216735"/>
                <a:gd name="connsiteX2" fmla="*/ 191873 w 360226"/>
                <a:gd name="connsiteY2" fmla="*/ 134103 h 216735"/>
                <a:gd name="connsiteX3" fmla="*/ 180198 w 360226"/>
                <a:gd name="connsiteY3" fmla="*/ 169328 h 216735"/>
                <a:gd name="connsiteX4" fmla="*/ 109690 w 360226"/>
                <a:gd name="connsiteY4" fmla="*/ 102019 h 216735"/>
                <a:gd name="connsiteX5" fmla="*/ 109690 w 360226"/>
                <a:gd name="connsiteY5" fmla="*/ 102019 h 216735"/>
                <a:gd name="connsiteX6" fmla="*/ 0 w 360226"/>
                <a:gd name="connsiteY6" fmla="*/ 206356 h 216735"/>
                <a:gd name="connsiteX7" fmla="*/ 12148 w 360226"/>
                <a:gd name="connsiteY7" fmla="*/ 216736 h 216735"/>
                <a:gd name="connsiteX8" fmla="*/ 109684 w 360226"/>
                <a:gd name="connsiteY8" fmla="*/ 124098 h 216735"/>
                <a:gd name="connsiteX9" fmla="*/ 109684 w 360226"/>
                <a:gd name="connsiteY9" fmla="*/ 124098 h 216735"/>
                <a:gd name="connsiteX10" fmla="*/ 174623 w 360226"/>
                <a:gd name="connsiteY10" fmla="*/ 185603 h 216735"/>
                <a:gd name="connsiteX11" fmla="*/ 179118 w 360226"/>
                <a:gd name="connsiteY11" fmla="*/ 183946 h 216735"/>
                <a:gd name="connsiteX12" fmla="*/ 226403 w 360226"/>
                <a:gd name="connsiteY12" fmla="*/ 168353 h 216735"/>
                <a:gd name="connsiteX13" fmla="*/ 220705 w 360226"/>
                <a:gd name="connsiteY13" fmla="*/ 158914 h 216735"/>
                <a:gd name="connsiteX14" fmla="*/ 197787 w 360226"/>
                <a:gd name="connsiteY14" fmla="*/ 166462 h 216735"/>
                <a:gd name="connsiteX15" fmla="*/ 193741 w 360226"/>
                <a:gd name="connsiteY15" fmla="*/ 162422 h 216735"/>
                <a:gd name="connsiteX16" fmla="*/ 201289 w 360226"/>
                <a:gd name="connsiteY16" fmla="*/ 139497 h 216735"/>
                <a:gd name="connsiteX17" fmla="*/ 220705 w 360226"/>
                <a:gd name="connsiteY17" fmla="*/ 139766 h 216735"/>
                <a:gd name="connsiteX18" fmla="*/ 220997 w 360226"/>
                <a:gd name="connsiteY18" fmla="*/ 158644 h 216735"/>
                <a:gd name="connsiteX19" fmla="*/ 220729 w 360226"/>
                <a:gd name="connsiteY19" fmla="*/ 158914 h 21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26" h="216735">
                  <a:moveTo>
                    <a:pt x="360226" y="34512"/>
                  </a:moveTo>
                  <a:lnTo>
                    <a:pt x="325714" y="0"/>
                  </a:lnTo>
                  <a:lnTo>
                    <a:pt x="191873" y="134103"/>
                  </a:lnTo>
                  <a:lnTo>
                    <a:pt x="180198" y="169328"/>
                  </a:lnTo>
                  <a:lnTo>
                    <a:pt x="109690" y="102019"/>
                  </a:lnTo>
                  <a:lnTo>
                    <a:pt x="109690" y="102019"/>
                  </a:lnTo>
                  <a:lnTo>
                    <a:pt x="0" y="206356"/>
                  </a:lnTo>
                  <a:lnTo>
                    <a:pt x="12148" y="216736"/>
                  </a:lnTo>
                  <a:lnTo>
                    <a:pt x="109684" y="124098"/>
                  </a:lnTo>
                  <a:lnTo>
                    <a:pt x="109684" y="124098"/>
                  </a:lnTo>
                  <a:lnTo>
                    <a:pt x="174623" y="185603"/>
                  </a:lnTo>
                  <a:lnTo>
                    <a:pt x="179118" y="183946"/>
                  </a:lnTo>
                  <a:lnTo>
                    <a:pt x="226403" y="168353"/>
                  </a:lnTo>
                  <a:close/>
                  <a:moveTo>
                    <a:pt x="220705" y="158914"/>
                  </a:moveTo>
                  <a:lnTo>
                    <a:pt x="197787" y="166462"/>
                  </a:lnTo>
                  <a:lnTo>
                    <a:pt x="193741" y="162422"/>
                  </a:lnTo>
                  <a:lnTo>
                    <a:pt x="201289" y="139497"/>
                  </a:lnTo>
                  <a:cubicBezTo>
                    <a:pt x="206767" y="134317"/>
                    <a:pt x="215373" y="134436"/>
                    <a:pt x="220705" y="139766"/>
                  </a:cubicBezTo>
                  <a:cubicBezTo>
                    <a:pt x="225999" y="144898"/>
                    <a:pt x="226130" y="153351"/>
                    <a:pt x="220997" y="158644"/>
                  </a:cubicBezTo>
                  <a:cubicBezTo>
                    <a:pt x="220909" y="158735"/>
                    <a:pt x="220819" y="158825"/>
                    <a:pt x="220729" y="158914"/>
                  </a:cubicBezTo>
                  <a:close/>
                </a:path>
              </a:pathLst>
            </a:custGeom>
            <a:solidFill>
              <a:schemeClr val="tx1">
                <a:lumMod val="65000"/>
                <a:lumOff val="35000"/>
              </a:schemeClr>
            </a:solidFill>
            <a:ln w="1270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7B1A9050-C0D7-F987-BBF4-672C9BB76801}"/>
                </a:ext>
              </a:extLst>
            </p:cNvPr>
            <p:cNvSpPr/>
            <p:nvPr/>
          </p:nvSpPr>
          <p:spPr>
            <a:xfrm>
              <a:off x="2798244" y="4137710"/>
              <a:ext cx="414475" cy="396962"/>
            </a:xfrm>
            <a:custGeom>
              <a:avLst/>
              <a:gdLst>
                <a:gd name="connsiteX0" fmla="*/ 379450 w 414475"/>
                <a:gd name="connsiteY0" fmla="*/ 361937 h 396962"/>
                <a:gd name="connsiteX1" fmla="*/ 46702 w 414475"/>
                <a:gd name="connsiteY1" fmla="*/ 361937 h 396962"/>
                <a:gd name="connsiteX2" fmla="*/ 35026 w 414475"/>
                <a:gd name="connsiteY2" fmla="*/ 350261 h 396962"/>
                <a:gd name="connsiteX3" fmla="*/ 46702 w 414475"/>
                <a:gd name="connsiteY3" fmla="*/ 338586 h 396962"/>
                <a:gd name="connsiteX4" fmla="*/ 105078 w 414475"/>
                <a:gd name="connsiteY4" fmla="*/ 338586 h 396962"/>
                <a:gd name="connsiteX5" fmla="*/ 105078 w 414475"/>
                <a:gd name="connsiteY5" fmla="*/ 93403 h 396962"/>
                <a:gd name="connsiteX6" fmla="*/ 367039 w 414475"/>
                <a:gd name="connsiteY6" fmla="*/ 93403 h 396962"/>
                <a:gd name="connsiteX7" fmla="*/ 401995 w 414475"/>
                <a:gd name="connsiteY7" fmla="*/ 58377 h 396962"/>
                <a:gd name="connsiteX8" fmla="*/ 105078 w 414475"/>
                <a:gd name="connsiteY8" fmla="*/ 58377 h 396962"/>
                <a:gd name="connsiteX9" fmla="*/ 105078 w 414475"/>
                <a:gd name="connsiteY9" fmla="*/ 0 h 396962"/>
                <a:gd name="connsiteX10" fmla="*/ 46702 w 414475"/>
                <a:gd name="connsiteY10" fmla="*/ 0 h 396962"/>
                <a:gd name="connsiteX11" fmla="*/ 0 w 414475"/>
                <a:gd name="connsiteY11" fmla="*/ 46702 h 396962"/>
                <a:gd name="connsiteX12" fmla="*/ 0 w 414475"/>
                <a:gd name="connsiteY12" fmla="*/ 350261 h 396962"/>
                <a:gd name="connsiteX13" fmla="*/ 46702 w 414475"/>
                <a:gd name="connsiteY13" fmla="*/ 396963 h 396962"/>
                <a:gd name="connsiteX14" fmla="*/ 414476 w 414475"/>
                <a:gd name="connsiteY14" fmla="*/ 396963 h 396962"/>
                <a:gd name="connsiteX15" fmla="*/ 414476 w 414475"/>
                <a:gd name="connsiteY15" fmla="*/ 164360 h 396962"/>
                <a:gd name="connsiteX16" fmla="*/ 379450 w 414475"/>
                <a:gd name="connsiteY16" fmla="*/ 199386 h 396962"/>
                <a:gd name="connsiteX17" fmla="*/ 35026 w 414475"/>
                <a:gd name="connsiteY17" fmla="*/ 46702 h 396962"/>
                <a:gd name="connsiteX18" fmla="*/ 46702 w 414475"/>
                <a:gd name="connsiteY18" fmla="*/ 35026 h 396962"/>
                <a:gd name="connsiteX19" fmla="*/ 70052 w 414475"/>
                <a:gd name="connsiteY19" fmla="*/ 35026 h 396962"/>
                <a:gd name="connsiteX20" fmla="*/ 70052 w 414475"/>
                <a:gd name="connsiteY20" fmla="*/ 303560 h 396962"/>
                <a:gd name="connsiteX21" fmla="*/ 46702 w 414475"/>
                <a:gd name="connsiteY21" fmla="*/ 303560 h 396962"/>
                <a:gd name="connsiteX22" fmla="*/ 35026 w 414475"/>
                <a:gd name="connsiteY22" fmla="*/ 305037 h 39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475" h="396962">
                  <a:moveTo>
                    <a:pt x="379450" y="361937"/>
                  </a:moveTo>
                  <a:lnTo>
                    <a:pt x="46702" y="361937"/>
                  </a:lnTo>
                  <a:cubicBezTo>
                    <a:pt x="40253" y="361937"/>
                    <a:pt x="35026" y="356710"/>
                    <a:pt x="35026" y="350261"/>
                  </a:cubicBezTo>
                  <a:cubicBezTo>
                    <a:pt x="35026" y="343813"/>
                    <a:pt x="40253" y="338586"/>
                    <a:pt x="46702" y="338586"/>
                  </a:cubicBezTo>
                  <a:lnTo>
                    <a:pt x="105078" y="338586"/>
                  </a:lnTo>
                  <a:lnTo>
                    <a:pt x="105078" y="93403"/>
                  </a:lnTo>
                  <a:lnTo>
                    <a:pt x="367039" y="93403"/>
                  </a:lnTo>
                  <a:lnTo>
                    <a:pt x="401995" y="58377"/>
                  </a:lnTo>
                  <a:lnTo>
                    <a:pt x="105078" y="58377"/>
                  </a:lnTo>
                  <a:lnTo>
                    <a:pt x="105078" y="0"/>
                  </a:lnTo>
                  <a:lnTo>
                    <a:pt x="46702" y="0"/>
                  </a:lnTo>
                  <a:cubicBezTo>
                    <a:pt x="20921" y="29"/>
                    <a:pt x="29" y="20921"/>
                    <a:pt x="0" y="46702"/>
                  </a:cubicBezTo>
                  <a:lnTo>
                    <a:pt x="0" y="350261"/>
                  </a:lnTo>
                  <a:cubicBezTo>
                    <a:pt x="29" y="376042"/>
                    <a:pt x="20921" y="396934"/>
                    <a:pt x="46702" y="396963"/>
                  </a:cubicBezTo>
                  <a:lnTo>
                    <a:pt x="414476" y="396963"/>
                  </a:lnTo>
                  <a:lnTo>
                    <a:pt x="414476" y="164360"/>
                  </a:lnTo>
                  <a:lnTo>
                    <a:pt x="379450" y="199386"/>
                  </a:lnTo>
                  <a:close/>
                  <a:moveTo>
                    <a:pt x="35026" y="46702"/>
                  </a:moveTo>
                  <a:cubicBezTo>
                    <a:pt x="35026" y="40253"/>
                    <a:pt x="40253" y="35026"/>
                    <a:pt x="46702" y="35026"/>
                  </a:cubicBezTo>
                  <a:lnTo>
                    <a:pt x="70052" y="35026"/>
                  </a:lnTo>
                  <a:lnTo>
                    <a:pt x="70052" y="303560"/>
                  </a:lnTo>
                  <a:lnTo>
                    <a:pt x="46702" y="303560"/>
                  </a:lnTo>
                  <a:cubicBezTo>
                    <a:pt x="42763" y="303558"/>
                    <a:pt x="38840" y="304054"/>
                    <a:pt x="35026" y="305037"/>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grpSp>
      <p:sp>
        <p:nvSpPr>
          <p:cNvPr id="82" name="Square 1">
            <a:extLst>
              <a:ext uri="{FF2B5EF4-FFF2-40B4-BE49-F238E27FC236}">
                <a16:creationId xmlns:a16="http://schemas.microsoft.com/office/drawing/2014/main" id="{377C1DDE-C4FB-8871-EC83-DEEF185A537D}"/>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1AF70DA4-5D0F-AB4C-4E09-49E85D6DE02E}"/>
              </a:ext>
            </a:extLst>
          </p:cNvPr>
          <p:cNvSpPr txBox="1"/>
          <p:nvPr/>
        </p:nvSpPr>
        <p:spPr>
          <a:xfrm>
            <a:off x="508868" y="3790256"/>
            <a:ext cx="1781930" cy="584775"/>
          </a:xfrm>
          <a:prstGeom prst="rect">
            <a:avLst/>
          </a:prstGeom>
          <a:noFill/>
        </p:spPr>
        <p:txBody>
          <a:bodyPr wrap="square" lIns="91440" tIns="45720" rIns="91440" bIns="45720" rtlCol="0">
            <a:spAutoFit/>
          </a:bodyPr>
          <a:lstStyle/>
          <a:p>
            <a:r>
              <a:rPr lang="en-US" sz="800" dirty="0">
                <a:solidFill>
                  <a:schemeClr val="tx1">
                    <a:lumMod val="75000"/>
                    <a:lumOff val="25000"/>
                  </a:schemeClr>
                </a:solidFill>
                <a:latin typeface="Calibri Light"/>
                <a:cs typeface="Calibri Light"/>
              </a:rPr>
              <a:t>Training on simulators minimizes wear and tear on equipment by reducing the number of training hours, reducing repair and replacement costs</a:t>
            </a:r>
            <a:r>
              <a:rPr lang="en-US" sz="700" dirty="0">
                <a:solidFill>
                  <a:schemeClr val="tx1">
                    <a:lumMod val="75000"/>
                    <a:lumOff val="25000"/>
                  </a:schemeClr>
                </a:solidFill>
                <a:latin typeface="Calibri Light"/>
                <a:cs typeface="Calibri Light"/>
              </a:rPr>
              <a:t>.</a:t>
            </a:r>
            <a:endParaRPr lang="en-US" sz="700" dirty="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1873010E-3B48-3D6A-5084-B42AF4C7E546}"/>
              </a:ext>
            </a:extLst>
          </p:cNvPr>
          <p:cNvSpPr txBox="1"/>
          <p:nvPr/>
        </p:nvSpPr>
        <p:spPr>
          <a:xfrm>
            <a:off x="518490" y="3550312"/>
            <a:ext cx="1781930" cy="261610"/>
          </a:xfrm>
          <a:prstGeom prst="rect">
            <a:avLst/>
          </a:prstGeom>
          <a:noFill/>
        </p:spPr>
        <p:txBody>
          <a:bodyPr wrap="square" rtlCol="0">
            <a:spAutoFit/>
          </a:bodyPr>
          <a:lstStyle/>
          <a:p>
            <a:r>
              <a:rPr lang="en-US" sz="1100" dirty="0">
                <a:solidFill>
                  <a:srgbClr val="F6B104"/>
                </a:solidFill>
                <a:latin typeface="Lato Heavy" panose="020F0902020204030203" pitchFamily="34" charset="0"/>
                <a:cs typeface="Lato Heavy" panose="020F0902020204030203" pitchFamily="34" charset="0"/>
              </a:rPr>
              <a:t>Reduced Wear and Tear</a:t>
            </a:r>
          </a:p>
        </p:txBody>
      </p:sp>
      <p:pic>
        <p:nvPicPr>
          <p:cNvPr id="83" name="Graphic 1" descr="Tools outline">
            <a:extLst>
              <a:ext uri="{FF2B5EF4-FFF2-40B4-BE49-F238E27FC236}">
                <a16:creationId xmlns:a16="http://schemas.microsoft.com/office/drawing/2014/main" id="{E27CDC28-FF9E-17C9-B3F4-2FBD1BC2EB46}"/>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flipH="1">
            <a:off x="619458" y="2796021"/>
            <a:ext cx="632485" cy="632485"/>
          </a:xfrm>
          <a:prstGeom prst="rect">
            <a:avLst/>
          </a:prstGeom>
        </p:spPr>
      </p:pic>
      <p:sp>
        <p:nvSpPr>
          <p:cNvPr id="3" name="spacer" hidden="1">
            <a:extLst>
              <a:ext uri="{FF2B5EF4-FFF2-40B4-BE49-F238E27FC236}">
                <a16:creationId xmlns:a16="http://schemas.microsoft.com/office/drawing/2014/main" id="{4A4DF8E1-DA84-6220-8322-A71C4A2D47D3}"/>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EDIT tag">
            <a:extLst>
              <a:ext uri="{FF2B5EF4-FFF2-40B4-BE49-F238E27FC236}">
                <a16:creationId xmlns:a16="http://schemas.microsoft.com/office/drawing/2014/main" id="{BE13C5A3-47AB-C9CE-A93C-F60B69A8C508}"/>
              </a:ext>
            </a:extLst>
          </p:cNvPr>
          <p:cNvSpPr txBox="1"/>
          <p:nvPr/>
        </p:nvSpPr>
        <p:spPr>
          <a:xfrm rot="20805525">
            <a:off x="3801142" y="685560"/>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74774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1A89B-7C76-3058-2020-5178DCE9D71B}"/>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ED03C696-A879-EAB6-540B-FD79D5E46D9F}"/>
              </a:ext>
            </a:extLst>
          </p:cNvPr>
          <p:cNvSpPr>
            <a:spLocks noGrp="1"/>
          </p:cNvSpPr>
          <p:nvPr>
            <p:ph type="title" idx="4294967295"/>
          </p:nvPr>
        </p:nvSpPr>
        <p:spPr>
          <a:xfrm>
            <a:off x="457199" y="914400"/>
            <a:ext cx="6021421" cy="404037"/>
          </a:xfrm>
          <a:prstGeom prst="rect">
            <a:avLst/>
          </a:prstGeom>
        </p:spPr>
        <p:txBody>
          <a:bodyPr lIns="0" tIns="0" rIns="0" bIns="0"/>
          <a:lstStyle/>
          <a:p>
            <a:r>
              <a:rPr lang="en-US" sz="2000" cap="all" dirty="0">
                <a:solidFill>
                  <a:schemeClr val="tx1">
                    <a:lumMod val="75000"/>
                    <a:lumOff val="25000"/>
                  </a:schemeClr>
                </a:solidFill>
                <a:cs typeface="Lato Black" panose="020F0A02020204030203" pitchFamily="34" charset="0"/>
              </a:rPr>
              <a:t>Scope Feature </a:t>
            </a:r>
            <a:r>
              <a:rPr lang="en-US" sz="2000" cap="all" dirty="0">
                <a:gradFill>
                  <a:gsLst>
                    <a:gs pos="34000">
                      <a:schemeClr val="accent1">
                        <a:lumMod val="60000"/>
                        <a:lumOff val="40000"/>
                      </a:schemeClr>
                    </a:gs>
                    <a:gs pos="100000">
                      <a:schemeClr val="accent1"/>
                    </a:gs>
                  </a:gsLst>
                  <a:lin ang="2700000" scaled="1"/>
                </a:gradFill>
                <a:cs typeface="Lato Black" panose="020F0A02020204030203" pitchFamily="34" charset="0"/>
              </a:rPr>
              <a:t>Draft List</a:t>
            </a:r>
            <a:r>
              <a:rPr lang="en-US" sz="1050" cap="all" dirty="0">
                <a:gradFill>
                  <a:gsLst>
                    <a:gs pos="34000">
                      <a:schemeClr val="accent1">
                        <a:lumMod val="60000"/>
                        <a:lumOff val="40000"/>
                      </a:schemeClr>
                    </a:gs>
                    <a:gs pos="100000">
                      <a:schemeClr val="accent1"/>
                    </a:gs>
                  </a:gsLst>
                  <a:lin ang="2700000" scaled="1"/>
                </a:gradFill>
                <a:cs typeface="Lato Black" panose="020F0A02020204030203" pitchFamily="34" charset="0"/>
              </a:rPr>
              <a:t> </a:t>
            </a:r>
            <a:r>
              <a:rPr lang="en-US" sz="1100" cap="all" dirty="0">
                <a:gradFill>
                  <a:gsLst>
                    <a:gs pos="34000">
                      <a:schemeClr val="accent1">
                        <a:lumMod val="60000"/>
                        <a:lumOff val="40000"/>
                      </a:schemeClr>
                    </a:gs>
                    <a:gs pos="100000">
                      <a:schemeClr val="accent1"/>
                    </a:gs>
                  </a:gsLst>
                  <a:lin ang="2700000" scaled="1"/>
                </a:gradFill>
                <a:cs typeface="Lato Black" panose="020F0A02020204030203" pitchFamily="34" charset="0"/>
              </a:rPr>
              <a:t>( based on call transcript)</a:t>
            </a:r>
            <a:endParaRPr lang="en-US" sz="2400" cap="all" dirty="0">
              <a:gradFill>
                <a:gsLst>
                  <a:gs pos="34000">
                    <a:schemeClr val="accent1">
                      <a:lumMod val="60000"/>
                      <a:lumOff val="40000"/>
                    </a:schemeClr>
                  </a:gs>
                  <a:gs pos="100000">
                    <a:schemeClr val="accent1"/>
                  </a:gs>
                </a:gsLst>
                <a:lin ang="2700000" scaled="1"/>
              </a:gradFill>
              <a:cs typeface="Lato Black" panose="020F0A02020204030203" pitchFamily="34" charset="0"/>
            </a:endParaRPr>
          </a:p>
        </p:txBody>
      </p:sp>
      <p:sp>
        <p:nvSpPr>
          <p:cNvPr id="2" name="Project Title Placeholder">
            <a:extLst>
              <a:ext uri="{FF2B5EF4-FFF2-40B4-BE49-F238E27FC236}">
                <a16:creationId xmlns:a16="http://schemas.microsoft.com/office/drawing/2014/main" id="{8F6AD29A-830B-5D2B-E645-5728E59819B6}"/>
              </a:ext>
            </a:extLst>
          </p:cNvPr>
          <p:cNvSpPr txBox="1"/>
          <p:nvPr/>
        </p:nvSpPr>
        <p:spPr>
          <a:xfrm>
            <a:off x="457200" y="532764"/>
            <a:ext cx="5632367" cy="246221"/>
          </a:xfrm>
          <a:prstGeom prst="rect">
            <a:avLst/>
          </a:prstGeom>
          <a:noFill/>
        </p:spPr>
        <p:txBody>
          <a:bodyPr wrap="square" lIns="0" rtlCol="0">
            <a:spAutoFit/>
          </a:bodyPr>
          <a:lstStyle/>
          <a:p>
            <a:r>
              <a:rPr lang="en-US" sz="1000" cap="all" spc="300" dirty="0">
                <a:solidFill>
                  <a:schemeClr val="bg1">
                    <a:lumMod val="65000"/>
                  </a:schemeClr>
                </a:solidFill>
                <a:latin typeface="Lato" panose="020F0502020204030203" pitchFamily="34" charset="0"/>
                <a:cs typeface="Lato" panose="020F0502020204030203" pitchFamily="34" charset="0"/>
              </a:rPr>
              <a:t>IHE operator Training simulator </a:t>
            </a:r>
          </a:p>
        </p:txBody>
      </p:sp>
      <p:pic>
        <p:nvPicPr>
          <p:cNvPr id="4" name="Picture 3">
            <a:extLst>
              <a:ext uri="{FF2B5EF4-FFF2-40B4-BE49-F238E27FC236}">
                <a16:creationId xmlns:a16="http://schemas.microsoft.com/office/drawing/2014/main" id="{CAFBAB8B-1501-AB1E-4551-965FF8D8DC44}"/>
              </a:ext>
            </a:extLst>
          </p:cNvPr>
          <p:cNvPicPr>
            <a:picLocks noChangeAspect="1"/>
          </p:cNvPicPr>
          <p:nvPr/>
        </p:nvPicPr>
        <p:blipFill>
          <a:blip r:embed="rId2" cstate="screen">
            <a:alphaModFix amt="57000"/>
            <a:extLst>
              <a:ext uri="{28A0092B-C50C-407E-A947-70E740481C1C}">
                <a14:useLocalDpi xmlns:a14="http://schemas.microsoft.com/office/drawing/2010/main"/>
              </a:ext>
            </a:extLst>
          </a:blip>
          <a:stretch>
            <a:fillRect/>
          </a:stretch>
        </p:blipFill>
        <p:spPr>
          <a:xfrm>
            <a:off x="7739347" y="934818"/>
            <a:ext cx="1059640" cy="794462"/>
          </a:xfrm>
          <a:prstGeom prst="rect">
            <a:avLst/>
          </a:prstGeom>
        </p:spPr>
      </p:pic>
      <p:graphicFrame>
        <p:nvGraphicFramePr>
          <p:cNvPr id="6" name="Table 5">
            <a:extLst>
              <a:ext uri="{FF2B5EF4-FFF2-40B4-BE49-F238E27FC236}">
                <a16:creationId xmlns:a16="http://schemas.microsoft.com/office/drawing/2014/main" id="{F26E96A4-87B4-2CE7-05DA-E1648406AE7A}"/>
              </a:ext>
            </a:extLst>
          </p:cNvPr>
          <p:cNvGraphicFramePr>
            <a:graphicFrameLocks noGrp="1"/>
          </p:cNvGraphicFramePr>
          <p:nvPr>
            <p:extLst>
              <p:ext uri="{D42A27DB-BD31-4B8C-83A1-F6EECF244321}">
                <p14:modId xmlns:p14="http://schemas.microsoft.com/office/powerpoint/2010/main" val="2996845376"/>
              </p:ext>
            </p:extLst>
          </p:nvPr>
        </p:nvGraphicFramePr>
        <p:xfrm>
          <a:off x="418290" y="1332049"/>
          <a:ext cx="6021420" cy="6188812"/>
        </p:xfrm>
        <a:graphic>
          <a:graphicData uri="http://schemas.openxmlformats.org/drawingml/2006/table">
            <a:tbl>
              <a:tblPr firstRow="1" firstCol="1" bandRow="1">
                <a:tableStyleId>{5C22544A-7EE6-4342-B048-85BDC9FD1C3A}</a:tableStyleId>
              </a:tblPr>
              <a:tblGrid>
                <a:gridCol w="386380">
                  <a:extLst>
                    <a:ext uri="{9D8B030D-6E8A-4147-A177-3AD203B41FA5}">
                      <a16:colId xmlns:a16="http://schemas.microsoft.com/office/drawing/2014/main" val="647402021"/>
                    </a:ext>
                  </a:extLst>
                </a:gridCol>
                <a:gridCol w="1948595">
                  <a:extLst>
                    <a:ext uri="{9D8B030D-6E8A-4147-A177-3AD203B41FA5}">
                      <a16:colId xmlns:a16="http://schemas.microsoft.com/office/drawing/2014/main" val="3458298519"/>
                    </a:ext>
                  </a:extLst>
                </a:gridCol>
                <a:gridCol w="3686445">
                  <a:extLst>
                    <a:ext uri="{9D8B030D-6E8A-4147-A177-3AD203B41FA5}">
                      <a16:colId xmlns:a16="http://schemas.microsoft.com/office/drawing/2014/main" val="2850565271"/>
                    </a:ext>
                  </a:extLst>
                </a:gridCol>
              </a:tblGrid>
              <a:tr h="292527">
                <a:tc>
                  <a:txBody>
                    <a:bodyPr/>
                    <a:lstStyle/>
                    <a:p>
                      <a:r>
                        <a:rPr lang="en-US" sz="1100"/>
                        <a:t>#</a:t>
                      </a:r>
                    </a:p>
                  </a:txBody>
                  <a:tcPr anchor="ctr">
                    <a:solidFill>
                      <a:srgbClr val="F6B104"/>
                    </a:solidFill>
                  </a:tcPr>
                </a:tc>
                <a:tc>
                  <a:txBody>
                    <a:bodyPr/>
                    <a:lstStyle/>
                    <a:p>
                      <a:r>
                        <a:rPr lang="en-US" sz="1100" b="1"/>
                        <a:t>FEATURE</a:t>
                      </a:r>
                      <a:endParaRPr lang="en-US" sz="1100"/>
                    </a:p>
                  </a:txBody>
                  <a:tcPr anchor="ctr">
                    <a:solidFill>
                      <a:srgbClr val="F6B104"/>
                    </a:solidFill>
                  </a:tcPr>
                </a:tc>
                <a:tc>
                  <a:txBody>
                    <a:bodyPr/>
                    <a:lstStyle/>
                    <a:p>
                      <a:r>
                        <a:rPr lang="en-US" sz="1100" b="1"/>
                        <a:t>SUMMARY notes</a:t>
                      </a:r>
                      <a:endParaRPr lang="en-US" sz="1100"/>
                    </a:p>
                  </a:txBody>
                  <a:tcPr anchor="ctr">
                    <a:solidFill>
                      <a:srgbClr val="F6B104"/>
                    </a:solidFill>
                  </a:tcPr>
                </a:tc>
                <a:extLst>
                  <a:ext uri="{0D108BD9-81ED-4DB2-BD59-A6C34878D82A}">
                    <a16:rowId xmlns:a16="http://schemas.microsoft.com/office/drawing/2014/main" val="1920291669"/>
                  </a:ext>
                </a:extLst>
              </a:tr>
              <a:tr h="714685">
                <a:tc>
                  <a:txBody>
                    <a:bodyPr/>
                    <a:lstStyle/>
                    <a:p>
                      <a:r>
                        <a:rPr lang="en-US" sz="1100"/>
                        <a:t>1</a:t>
                      </a:r>
                    </a:p>
                  </a:txBody>
                  <a:tcPr anchor="ctr">
                    <a:solidFill>
                      <a:schemeClr val="accent5">
                        <a:lumMod val="20000"/>
                        <a:lumOff val="80000"/>
                      </a:schemeClr>
                    </a:solidFill>
                  </a:tcPr>
                </a:tc>
                <a:tc>
                  <a:txBody>
                    <a:bodyPr/>
                    <a:lstStyle/>
                    <a:p>
                      <a:r>
                        <a:rPr lang="en-US" sz="1100" b="1"/>
                        <a:t>Simulation Framework</a:t>
                      </a:r>
                      <a:endParaRPr lang="en-US" sz="1100"/>
                    </a:p>
                  </a:txBody>
                  <a:tcPr anchor="ctr">
                    <a:solidFill>
                      <a:schemeClr val="accent5">
                        <a:lumMod val="20000"/>
                        <a:lumOff val="80000"/>
                      </a:schemeClr>
                    </a:solidFill>
                  </a:tcPr>
                </a:tc>
                <a:tc>
                  <a:txBody>
                    <a:bodyPr/>
                    <a:lstStyle/>
                    <a:p>
                      <a:r>
                        <a:rPr lang="en-US" sz="1100"/>
                        <a:t>Cross-device, modular framework built in OpenXR, supporting hand-tracking, real-world control mapping (CAN bus to USB), and performance tracking.</a:t>
                      </a:r>
                    </a:p>
                  </a:txBody>
                  <a:tcPr anchor="ctr">
                    <a:solidFill>
                      <a:schemeClr val="accent5">
                        <a:lumMod val="20000"/>
                        <a:lumOff val="80000"/>
                      </a:schemeClr>
                    </a:solidFill>
                  </a:tcPr>
                </a:tc>
                <a:extLst>
                  <a:ext uri="{0D108BD9-81ED-4DB2-BD59-A6C34878D82A}">
                    <a16:rowId xmlns:a16="http://schemas.microsoft.com/office/drawing/2014/main" val="3984702476"/>
                  </a:ext>
                </a:extLst>
              </a:tr>
              <a:tr h="562860">
                <a:tc>
                  <a:txBody>
                    <a:bodyPr/>
                    <a:lstStyle/>
                    <a:p>
                      <a:r>
                        <a:rPr lang="en-US" sz="1100"/>
                        <a:t>2</a:t>
                      </a:r>
                    </a:p>
                  </a:txBody>
                  <a:tcPr anchor="ctr">
                    <a:solidFill>
                      <a:schemeClr val="accent5">
                        <a:lumMod val="20000"/>
                        <a:lumOff val="80000"/>
                      </a:schemeClr>
                    </a:solidFill>
                  </a:tcPr>
                </a:tc>
                <a:tc>
                  <a:txBody>
                    <a:bodyPr/>
                    <a:lstStyle/>
                    <a:p>
                      <a:r>
                        <a:rPr lang="en-US" sz="1100" b="1"/>
                        <a:t>Virtual Equipment</a:t>
                      </a:r>
                      <a:endParaRPr lang="en-US" sz="1100"/>
                    </a:p>
                  </a:txBody>
                  <a:tcPr anchor="ctr">
                    <a:solidFill>
                      <a:schemeClr val="accent5">
                        <a:lumMod val="20000"/>
                        <a:lumOff val="80000"/>
                      </a:schemeClr>
                    </a:solidFill>
                  </a:tcPr>
                </a:tc>
                <a:tc>
                  <a:txBody>
                    <a:bodyPr/>
                    <a:lstStyle/>
                    <a:p>
                      <a:r>
                        <a:rPr lang="en-US" sz="1100"/>
                        <a:t>Includes a generic excavator as the pilot equipment, with the potential to expand to dozer, grader, loader, articulated rock truck, and rubber tire backhoe.</a:t>
                      </a:r>
                    </a:p>
                  </a:txBody>
                  <a:tcPr anchor="ctr">
                    <a:solidFill>
                      <a:schemeClr val="accent5">
                        <a:lumMod val="20000"/>
                        <a:lumOff val="80000"/>
                      </a:schemeClr>
                    </a:solidFill>
                  </a:tcPr>
                </a:tc>
                <a:extLst>
                  <a:ext uri="{0D108BD9-81ED-4DB2-BD59-A6C34878D82A}">
                    <a16:rowId xmlns:a16="http://schemas.microsoft.com/office/drawing/2014/main" val="2661748396"/>
                  </a:ext>
                </a:extLst>
              </a:tr>
              <a:tr h="562860">
                <a:tc>
                  <a:txBody>
                    <a:bodyPr/>
                    <a:lstStyle/>
                    <a:p>
                      <a:r>
                        <a:rPr lang="en-US" sz="1100"/>
                        <a:t>3</a:t>
                      </a:r>
                    </a:p>
                  </a:txBody>
                  <a:tcPr anchor="ctr">
                    <a:solidFill>
                      <a:schemeClr val="accent5">
                        <a:lumMod val="20000"/>
                        <a:lumOff val="80000"/>
                      </a:schemeClr>
                    </a:solidFill>
                  </a:tcPr>
                </a:tc>
                <a:tc>
                  <a:txBody>
                    <a:bodyPr/>
                    <a:lstStyle/>
                    <a:p>
                      <a:r>
                        <a:rPr lang="en-US" sz="1100" b="1"/>
                        <a:t>Virtual Environment</a:t>
                      </a:r>
                      <a:endParaRPr lang="en-US" sz="1100"/>
                    </a:p>
                  </a:txBody>
                  <a:tcPr anchor="ctr">
                    <a:solidFill>
                      <a:schemeClr val="accent5">
                        <a:lumMod val="20000"/>
                        <a:lumOff val="80000"/>
                      </a:schemeClr>
                    </a:solidFill>
                  </a:tcPr>
                </a:tc>
                <a:tc>
                  <a:txBody>
                    <a:bodyPr/>
                    <a:lstStyle/>
                    <a:p>
                      <a:r>
                        <a:rPr lang="en-US" sz="1100"/>
                        <a:t>Realistic training environments matching IHE’s 20-acre sites. Potential to create a virtual “IHE Proving Grounds” for site-standardization across locations.</a:t>
                      </a:r>
                    </a:p>
                  </a:txBody>
                  <a:tcPr anchor="ctr">
                    <a:solidFill>
                      <a:schemeClr val="accent5">
                        <a:lumMod val="20000"/>
                        <a:lumOff val="80000"/>
                      </a:schemeClr>
                    </a:solidFill>
                  </a:tcPr>
                </a:tc>
                <a:extLst>
                  <a:ext uri="{0D108BD9-81ED-4DB2-BD59-A6C34878D82A}">
                    <a16:rowId xmlns:a16="http://schemas.microsoft.com/office/drawing/2014/main" val="3734528135"/>
                  </a:ext>
                </a:extLst>
              </a:tr>
              <a:tr h="562860">
                <a:tc>
                  <a:txBody>
                    <a:bodyPr/>
                    <a:lstStyle/>
                    <a:p>
                      <a:r>
                        <a:rPr lang="en-US" sz="1100"/>
                        <a:t>4</a:t>
                      </a:r>
                    </a:p>
                  </a:txBody>
                  <a:tcPr anchor="ctr">
                    <a:solidFill>
                      <a:schemeClr val="accent5">
                        <a:lumMod val="20000"/>
                        <a:lumOff val="80000"/>
                      </a:schemeClr>
                    </a:solidFill>
                  </a:tcPr>
                </a:tc>
                <a:tc>
                  <a:txBody>
                    <a:bodyPr/>
                    <a:lstStyle/>
                    <a:p>
                      <a:r>
                        <a:rPr lang="en-US" sz="1100" b="1"/>
                        <a:t>Extended Reality (XR)</a:t>
                      </a:r>
                      <a:endParaRPr lang="en-US" sz="1100"/>
                    </a:p>
                  </a:txBody>
                  <a:tcPr anchor="ctr">
                    <a:solidFill>
                      <a:schemeClr val="accent5">
                        <a:lumMod val="20000"/>
                        <a:lumOff val="80000"/>
                      </a:schemeClr>
                    </a:solidFill>
                  </a:tcPr>
                </a:tc>
                <a:tc>
                  <a:txBody>
                    <a:bodyPr/>
                    <a:lstStyle/>
                    <a:p>
                      <a:r>
                        <a:rPr lang="en-US" sz="1100"/>
                        <a:t>Supports standalone VR headsets (e.g., Meta Quest) and optional AR for spatial training; fully immersive with stereo vision, head/hand tracking.</a:t>
                      </a:r>
                    </a:p>
                  </a:txBody>
                  <a:tcPr anchor="ctr">
                    <a:solidFill>
                      <a:schemeClr val="accent5">
                        <a:lumMod val="20000"/>
                        <a:lumOff val="80000"/>
                      </a:schemeClr>
                    </a:solidFill>
                  </a:tcPr>
                </a:tc>
                <a:extLst>
                  <a:ext uri="{0D108BD9-81ED-4DB2-BD59-A6C34878D82A}">
                    <a16:rowId xmlns:a16="http://schemas.microsoft.com/office/drawing/2014/main" val="3733020802"/>
                  </a:ext>
                </a:extLst>
              </a:tr>
              <a:tr h="562860">
                <a:tc>
                  <a:txBody>
                    <a:bodyPr/>
                    <a:lstStyle/>
                    <a:p>
                      <a:r>
                        <a:rPr lang="en-US" sz="1100"/>
                        <a:t>5</a:t>
                      </a:r>
                    </a:p>
                  </a:txBody>
                  <a:tcPr anchor="ctr">
                    <a:solidFill>
                      <a:schemeClr val="accent5">
                        <a:lumMod val="20000"/>
                        <a:lumOff val="80000"/>
                      </a:schemeClr>
                    </a:solidFill>
                  </a:tcPr>
                </a:tc>
                <a:tc>
                  <a:txBody>
                    <a:bodyPr/>
                    <a:lstStyle/>
                    <a:p>
                      <a:r>
                        <a:rPr lang="en-US" sz="1100" b="1"/>
                        <a:t>Instruction Modes: Guided and Unguided</a:t>
                      </a:r>
                      <a:endParaRPr lang="en-US" sz="1100"/>
                    </a:p>
                  </a:txBody>
                  <a:tcPr anchor="ctr">
                    <a:solidFill>
                      <a:schemeClr val="accent5">
                        <a:lumMod val="20000"/>
                        <a:lumOff val="80000"/>
                      </a:schemeClr>
                    </a:solidFill>
                  </a:tcPr>
                </a:tc>
                <a:tc>
                  <a:txBody>
                    <a:bodyPr/>
                    <a:lstStyle/>
                    <a:p>
                      <a:r>
                        <a:rPr lang="en-US" sz="1100"/>
                        <a:t>Guided step-by-step walkthroughs (e.g., for pre-checks and controls familiarization) plus unguided practice and task challenges with real-time feedback.</a:t>
                      </a:r>
                    </a:p>
                  </a:txBody>
                  <a:tcPr anchor="ctr">
                    <a:solidFill>
                      <a:schemeClr val="accent5">
                        <a:lumMod val="20000"/>
                        <a:lumOff val="80000"/>
                      </a:schemeClr>
                    </a:solidFill>
                  </a:tcPr>
                </a:tc>
                <a:extLst>
                  <a:ext uri="{0D108BD9-81ED-4DB2-BD59-A6C34878D82A}">
                    <a16:rowId xmlns:a16="http://schemas.microsoft.com/office/drawing/2014/main" val="3893733134"/>
                  </a:ext>
                </a:extLst>
              </a:tr>
              <a:tr h="562860">
                <a:tc>
                  <a:txBody>
                    <a:bodyPr/>
                    <a:lstStyle/>
                    <a:p>
                      <a:r>
                        <a:rPr lang="en-US" sz="1100"/>
                        <a:t>6</a:t>
                      </a:r>
                    </a:p>
                  </a:txBody>
                  <a:tcPr anchor="ctr">
                    <a:solidFill>
                      <a:schemeClr val="accent5">
                        <a:lumMod val="20000"/>
                        <a:lumOff val="80000"/>
                      </a:schemeClr>
                    </a:solidFill>
                  </a:tcPr>
                </a:tc>
                <a:tc>
                  <a:txBody>
                    <a:bodyPr/>
                    <a:lstStyle/>
                    <a:p>
                      <a:r>
                        <a:rPr lang="en-US" sz="1100" b="1"/>
                        <a:t>Real-world Controls Integration</a:t>
                      </a:r>
                      <a:endParaRPr lang="en-US" sz="1100"/>
                    </a:p>
                  </a:txBody>
                  <a:tcPr anchor="ctr">
                    <a:solidFill>
                      <a:schemeClr val="accent5">
                        <a:lumMod val="20000"/>
                        <a:lumOff val="80000"/>
                      </a:schemeClr>
                    </a:solidFill>
                  </a:tcPr>
                </a:tc>
                <a:tc>
                  <a:txBody>
                    <a:bodyPr/>
                    <a:lstStyle/>
                    <a:p>
                      <a:r>
                        <a:rPr lang="en-US" sz="1100"/>
                        <a:t>Realistic control input capture via CAN bus mapping; also supports virtual hand interaction for equipment without hardware stations.</a:t>
                      </a:r>
                    </a:p>
                  </a:txBody>
                  <a:tcPr anchor="ctr">
                    <a:solidFill>
                      <a:schemeClr val="accent5">
                        <a:lumMod val="20000"/>
                        <a:lumOff val="80000"/>
                      </a:schemeClr>
                    </a:solidFill>
                  </a:tcPr>
                </a:tc>
                <a:extLst>
                  <a:ext uri="{0D108BD9-81ED-4DB2-BD59-A6C34878D82A}">
                    <a16:rowId xmlns:a16="http://schemas.microsoft.com/office/drawing/2014/main" val="3837085164"/>
                  </a:ext>
                </a:extLst>
              </a:tr>
              <a:tr h="562860">
                <a:tc>
                  <a:txBody>
                    <a:bodyPr/>
                    <a:lstStyle/>
                    <a:p>
                      <a:r>
                        <a:rPr lang="en-US" sz="1100"/>
                        <a:t>7</a:t>
                      </a:r>
                    </a:p>
                  </a:txBody>
                  <a:tcPr anchor="ctr">
                    <a:solidFill>
                      <a:schemeClr val="accent5">
                        <a:lumMod val="20000"/>
                        <a:lumOff val="80000"/>
                      </a:schemeClr>
                    </a:solidFill>
                  </a:tcPr>
                </a:tc>
                <a:tc>
                  <a:txBody>
                    <a:bodyPr/>
                    <a:lstStyle/>
                    <a:p>
                      <a:r>
                        <a:rPr lang="en-US" sz="1100" b="1"/>
                        <a:t>User Performance Analysis</a:t>
                      </a:r>
                      <a:endParaRPr lang="en-US" sz="1100"/>
                    </a:p>
                  </a:txBody>
                  <a:tcPr anchor="ctr">
                    <a:solidFill>
                      <a:schemeClr val="accent5">
                        <a:lumMod val="20000"/>
                        <a:lumOff val="80000"/>
                      </a:schemeClr>
                    </a:solidFill>
                  </a:tcPr>
                </a:tc>
                <a:tc>
                  <a:txBody>
                    <a:bodyPr/>
                    <a:lstStyle/>
                    <a:p>
                      <a:r>
                        <a:rPr lang="en-US" sz="1100"/>
                        <a:t>Tracks specific performance metrics (e.g., control inputs, safety checks completed) to provide real-time and post-session feedback for self-directed improvement.</a:t>
                      </a:r>
                    </a:p>
                  </a:txBody>
                  <a:tcPr anchor="ctr">
                    <a:solidFill>
                      <a:schemeClr val="accent5">
                        <a:lumMod val="20000"/>
                        <a:lumOff val="80000"/>
                      </a:schemeClr>
                    </a:solidFill>
                  </a:tcPr>
                </a:tc>
                <a:extLst>
                  <a:ext uri="{0D108BD9-81ED-4DB2-BD59-A6C34878D82A}">
                    <a16:rowId xmlns:a16="http://schemas.microsoft.com/office/drawing/2014/main" val="1406217750"/>
                  </a:ext>
                </a:extLst>
              </a:tr>
              <a:tr h="404105">
                <a:tc>
                  <a:txBody>
                    <a:bodyPr/>
                    <a:lstStyle/>
                    <a:p>
                      <a:r>
                        <a:rPr lang="en-US" sz="1100"/>
                        <a:t>8</a:t>
                      </a:r>
                    </a:p>
                  </a:txBody>
                  <a:tcPr anchor="ctr">
                    <a:solidFill>
                      <a:schemeClr val="accent5">
                        <a:lumMod val="20000"/>
                        <a:lumOff val="80000"/>
                      </a:schemeClr>
                    </a:solidFill>
                  </a:tcPr>
                </a:tc>
                <a:tc>
                  <a:txBody>
                    <a:bodyPr/>
                    <a:lstStyle/>
                    <a:p>
                      <a:r>
                        <a:rPr lang="en-US" sz="1100" b="1"/>
                        <a:t>Languages</a:t>
                      </a:r>
                      <a:endParaRPr lang="en-US" sz="1100"/>
                    </a:p>
                  </a:txBody>
                  <a:tcPr anchor="ctr">
                    <a:solidFill>
                      <a:schemeClr val="accent5">
                        <a:lumMod val="20000"/>
                        <a:lumOff val="80000"/>
                      </a:schemeClr>
                    </a:solidFill>
                  </a:tcPr>
                </a:tc>
                <a:tc>
                  <a:txBody>
                    <a:bodyPr/>
                    <a:lstStyle/>
                    <a:p>
                      <a:r>
                        <a:rPr lang="en-US" sz="1100"/>
                        <a:t>Not explicitly discussed in this call. Likely English primary, with future localization as needed.</a:t>
                      </a:r>
                    </a:p>
                  </a:txBody>
                  <a:tcPr anchor="ctr">
                    <a:solidFill>
                      <a:schemeClr val="accent5">
                        <a:lumMod val="20000"/>
                        <a:lumOff val="80000"/>
                      </a:schemeClr>
                    </a:solidFill>
                  </a:tcPr>
                </a:tc>
                <a:extLst>
                  <a:ext uri="{0D108BD9-81ED-4DB2-BD59-A6C34878D82A}">
                    <a16:rowId xmlns:a16="http://schemas.microsoft.com/office/drawing/2014/main" val="2016139599"/>
                  </a:ext>
                </a:extLst>
              </a:tr>
              <a:tr h="562860">
                <a:tc>
                  <a:txBody>
                    <a:bodyPr/>
                    <a:lstStyle/>
                    <a:p>
                      <a:r>
                        <a:rPr lang="en-US" sz="1100"/>
                        <a:t>9</a:t>
                      </a:r>
                    </a:p>
                  </a:txBody>
                  <a:tcPr anchor="ctr">
                    <a:solidFill>
                      <a:schemeClr val="accent5">
                        <a:lumMod val="20000"/>
                        <a:lumOff val="80000"/>
                      </a:schemeClr>
                    </a:solidFill>
                  </a:tcPr>
                </a:tc>
                <a:tc>
                  <a:txBody>
                    <a:bodyPr/>
                    <a:lstStyle/>
                    <a:p>
                      <a:r>
                        <a:rPr lang="en-US" sz="1100" b="1"/>
                        <a:t>LMS Integration</a:t>
                      </a:r>
                      <a:endParaRPr lang="en-US" sz="1100"/>
                    </a:p>
                  </a:txBody>
                  <a:tcPr anchor="ctr">
                    <a:solidFill>
                      <a:schemeClr val="accent5">
                        <a:lumMod val="20000"/>
                        <a:lumOff val="80000"/>
                      </a:schemeClr>
                    </a:solidFill>
                  </a:tcPr>
                </a:tc>
                <a:tc>
                  <a:txBody>
                    <a:bodyPr/>
                    <a:lstStyle/>
                    <a:p>
                      <a:r>
                        <a:rPr lang="en-US" sz="1100" dirty="0"/>
                        <a:t>Compatible with LMS systems for course enrollment, completion tracking, and analytics; potential for integration into IHE’s existing course framework.</a:t>
                      </a:r>
                    </a:p>
                  </a:txBody>
                  <a:tcPr anchor="ctr">
                    <a:solidFill>
                      <a:schemeClr val="accent5">
                        <a:lumMod val="20000"/>
                        <a:lumOff val="80000"/>
                      </a:schemeClr>
                    </a:solidFill>
                  </a:tcPr>
                </a:tc>
                <a:extLst>
                  <a:ext uri="{0D108BD9-81ED-4DB2-BD59-A6C34878D82A}">
                    <a16:rowId xmlns:a16="http://schemas.microsoft.com/office/drawing/2014/main" val="1290753995"/>
                  </a:ext>
                </a:extLst>
              </a:tr>
              <a:tr h="562860">
                <a:tc>
                  <a:txBody>
                    <a:bodyPr/>
                    <a:lstStyle/>
                    <a:p>
                      <a:r>
                        <a:rPr lang="en-US" sz="1100"/>
                        <a:t>10</a:t>
                      </a:r>
                    </a:p>
                  </a:txBody>
                  <a:tcPr anchor="ctr">
                    <a:solidFill>
                      <a:schemeClr val="accent5">
                        <a:lumMod val="20000"/>
                        <a:lumOff val="80000"/>
                      </a:schemeClr>
                    </a:solidFill>
                  </a:tcPr>
                </a:tc>
                <a:tc>
                  <a:txBody>
                    <a:bodyPr/>
                    <a:lstStyle/>
                    <a:p>
                      <a:r>
                        <a:rPr lang="en-US" sz="1100" b="1"/>
                        <a:t>Networked Multi-user Training</a:t>
                      </a:r>
                      <a:endParaRPr lang="en-US" sz="1100"/>
                    </a:p>
                  </a:txBody>
                  <a:tcPr anchor="ctr">
                    <a:solidFill>
                      <a:schemeClr val="accent5">
                        <a:lumMod val="20000"/>
                        <a:lumOff val="80000"/>
                      </a:schemeClr>
                    </a:solidFill>
                  </a:tcPr>
                </a:tc>
                <a:tc>
                  <a:txBody>
                    <a:bodyPr/>
                    <a:lstStyle/>
                    <a:p>
                      <a:r>
                        <a:rPr lang="en-US" sz="1100" dirty="0"/>
                        <a:t>Allows multiple trainees and trainers to interact in shared sessions; supports remote instruction and real-time collaboration.</a:t>
                      </a:r>
                    </a:p>
                  </a:txBody>
                  <a:tcPr anchor="ctr">
                    <a:solidFill>
                      <a:schemeClr val="accent5">
                        <a:lumMod val="20000"/>
                        <a:lumOff val="80000"/>
                      </a:schemeClr>
                    </a:solidFill>
                  </a:tcPr>
                </a:tc>
                <a:extLst>
                  <a:ext uri="{0D108BD9-81ED-4DB2-BD59-A6C34878D82A}">
                    <a16:rowId xmlns:a16="http://schemas.microsoft.com/office/drawing/2014/main" val="1410493433"/>
                  </a:ext>
                </a:extLst>
              </a:tr>
            </a:tbl>
          </a:graphicData>
        </a:graphic>
      </p:graphicFrame>
      <p:sp>
        <p:nvSpPr>
          <p:cNvPr id="3" name="EDIT tag">
            <a:extLst>
              <a:ext uri="{FF2B5EF4-FFF2-40B4-BE49-F238E27FC236}">
                <a16:creationId xmlns:a16="http://schemas.microsoft.com/office/drawing/2014/main" id="{C5099D03-D8C0-98B1-16DB-E4B70FC4A9FB}"/>
              </a:ext>
            </a:extLst>
          </p:cNvPr>
          <p:cNvSpPr txBox="1"/>
          <p:nvPr/>
        </p:nvSpPr>
        <p:spPr>
          <a:xfrm rot="20805525">
            <a:off x="7857038" y="2253414"/>
            <a:ext cx="1622009" cy="523220"/>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Draft</a:t>
            </a:r>
          </a:p>
        </p:txBody>
      </p:sp>
      <p:sp>
        <p:nvSpPr>
          <p:cNvPr id="7" name="TextBox 6">
            <a:extLst>
              <a:ext uri="{FF2B5EF4-FFF2-40B4-BE49-F238E27FC236}">
                <a16:creationId xmlns:a16="http://schemas.microsoft.com/office/drawing/2014/main" id="{CCA9A500-25C9-3C62-6ADE-0AEC675FE430}"/>
              </a:ext>
            </a:extLst>
          </p:cNvPr>
          <p:cNvSpPr txBox="1"/>
          <p:nvPr/>
        </p:nvSpPr>
        <p:spPr>
          <a:xfrm>
            <a:off x="457200" y="7360356"/>
            <a:ext cx="6021422" cy="1708160"/>
          </a:xfrm>
          <a:prstGeom prst="rect">
            <a:avLst/>
          </a:prstGeom>
          <a:noFill/>
        </p:spPr>
        <p:txBody>
          <a:bodyPr wrap="square" rtlCol="0">
            <a:spAutoFit/>
          </a:bodyPr>
          <a:lstStyle/>
          <a:p>
            <a:pPr>
              <a:buNone/>
            </a:pPr>
            <a:br>
              <a:rPr lang="en-US" sz="1000" dirty="0"/>
            </a:br>
            <a:r>
              <a:rPr lang="en-US" sz="1100" b="1" dirty="0"/>
              <a:t>Special comments:</a:t>
            </a:r>
            <a:endParaRPr lang="en-US" sz="1100" dirty="0"/>
          </a:p>
          <a:p>
            <a:pPr>
              <a:buFont typeface="Arial" panose="020B0604020202020204" pitchFamily="34" charset="0"/>
              <a:buChar char="•"/>
            </a:pPr>
            <a:r>
              <a:rPr lang="en-US" sz="1100" dirty="0"/>
              <a:t>Future modules may include dozer, grader, and articulated trucks.</a:t>
            </a:r>
          </a:p>
          <a:p>
            <a:pPr>
              <a:buFont typeface="Arial" panose="020B0604020202020204" pitchFamily="34" charset="0"/>
              <a:buChar char="•"/>
            </a:pPr>
            <a:r>
              <a:rPr lang="en-US" sz="1100" dirty="0"/>
              <a:t>Generic machine models preferred for broader applicability and strategic OEM collaboration.</a:t>
            </a:r>
          </a:p>
          <a:p>
            <a:pPr>
              <a:buFont typeface="Arial" panose="020B0604020202020204" pitchFamily="34" charset="0"/>
              <a:buChar char="•"/>
            </a:pPr>
            <a:r>
              <a:rPr lang="en-US" sz="1100" dirty="0"/>
              <a:t>Mike expressed interest in possibly becoming a Canadian distributor and integrating simulator use into course enrollment (VR-first foundation training).</a:t>
            </a:r>
          </a:p>
          <a:p>
            <a:pPr>
              <a:buFont typeface="Arial" panose="020B0604020202020204" pitchFamily="34" charset="0"/>
              <a:buChar char="•"/>
            </a:pPr>
            <a:r>
              <a:rPr lang="en-US" sz="1100" dirty="0"/>
              <a:t>High importance placed on standardizing training quality and offloading instructor variance through simulation.</a:t>
            </a:r>
          </a:p>
          <a:p>
            <a:r>
              <a:rPr lang="en-US" sz="1600" dirty="0"/>
              <a:t> </a:t>
            </a:r>
          </a:p>
        </p:txBody>
      </p:sp>
    </p:spTree>
    <p:extLst>
      <p:ext uri="{BB962C8B-B14F-4D97-AF65-F5344CB8AC3E}">
        <p14:creationId xmlns:p14="http://schemas.microsoft.com/office/powerpoint/2010/main" val="1153851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rot="16200000">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dirty="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9AF54A4-3E71-5041-1136-275F1BDEB9AF}"/>
              </a:ext>
            </a:extLst>
          </p:cNvPr>
          <p:cNvPicPr>
            <a:picLocks noChangeAspect="1"/>
          </p:cNvPicPr>
          <p:nvPr/>
        </p:nvPicPr>
        <p:blipFill>
          <a:blip r:embed="rId2"/>
          <a:srcRect t="12667"/>
          <a:stretch/>
        </p:blipFill>
        <p:spPr>
          <a:xfrm>
            <a:off x="266640" y="1158240"/>
            <a:ext cx="6324719" cy="7985760"/>
          </a:xfrm>
          <a:prstGeom prst="rect">
            <a:avLst/>
          </a:prstGeom>
        </p:spPr>
      </p:pic>
      <p:sp>
        <p:nvSpPr>
          <p:cNvPr id="4" name="TextBox 3">
            <a:extLst>
              <a:ext uri="{FF2B5EF4-FFF2-40B4-BE49-F238E27FC236}">
                <a16:creationId xmlns:a16="http://schemas.microsoft.com/office/drawing/2014/main" id="{3CD16E7F-1547-4351-535B-BA17DD56AA19}"/>
              </a:ext>
            </a:extLst>
          </p:cNvPr>
          <p:cNvSpPr txBox="1"/>
          <p:nvPr/>
        </p:nvSpPr>
        <p:spPr>
          <a:xfrm>
            <a:off x="345440" y="428506"/>
            <a:ext cx="6245919" cy="523220"/>
          </a:xfrm>
          <a:prstGeom prst="rect">
            <a:avLst/>
          </a:prstGeom>
          <a:noFill/>
        </p:spPr>
        <p:txBody>
          <a:bodyPr wrap="square" rtlCol="0">
            <a:spAutoFit/>
          </a:bodyPr>
          <a:lstStyle/>
          <a:p>
            <a:r>
              <a:rPr lang="en-US" sz="2800"/>
              <a:t>These pages are in the </a:t>
            </a:r>
            <a:r>
              <a:rPr lang="en-US" sz="2800">
                <a:hlinkClick r:id="rId3"/>
              </a:rPr>
              <a:t>Playground</a:t>
            </a:r>
            <a:endParaRPr lang="en-US" sz="2800"/>
          </a:p>
        </p:txBody>
      </p:sp>
    </p:spTree>
    <p:extLst>
      <p:ext uri="{BB962C8B-B14F-4D97-AF65-F5344CB8AC3E}">
        <p14:creationId xmlns:p14="http://schemas.microsoft.com/office/powerpoint/2010/main" val="28605877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dirty="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PROJECT SCOPE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&amp; COST</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t>
            </a:r>
            <a:r>
              <a:rPr lang="en-US" sz="1050" cap="all" spc="300">
                <a:solidFill>
                  <a:srgbClr val="C00000"/>
                </a:solidFill>
                <a:latin typeface="Lato" panose="020F0502020204030203" pitchFamily="34" charset="0"/>
                <a:cs typeface="Lato" panose="020F0502020204030203" pitchFamily="34" charset="0"/>
              </a:rPr>
              <a:t>PROJECT</a:t>
            </a:r>
            <a:r>
              <a:rPr lang="en-US" sz="1050" cap="all"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5" name="Object 4">
            <a:extLst>
              <a:ext uri="{FF2B5EF4-FFF2-40B4-BE49-F238E27FC236}">
                <a16:creationId xmlns:a16="http://schemas.microsoft.com/office/drawing/2014/main" id="{E7953EAF-66B0-2E7D-3A78-93499D440E96}"/>
              </a:ext>
            </a:extLst>
          </p:cNvPr>
          <p:cNvGraphicFramePr>
            <a:graphicFrameLocks noChangeAspect="1"/>
          </p:cNvGraphicFramePr>
          <p:nvPr>
            <p:extLst>
              <p:ext uri="{D42A27DB-BD31-4B8C-83A1-F6EECF244321}">
                <p14:modId xmlns:p14="http://schemas.microsoft.com/office/powerpoint/2010/main" val="1976813373"/>
              </p:ext>
            </p:extLst>
          </p:nvPr>
        </p:nvGraphicFramePr>
        <p:xfrm>
          <a:off x="457200" y="1281113"/>
          <a:ext cx="8907463" cy="9856787"/>
        </p:xfrm>
        <a:graphic>
          <a:graphicData uri="http://schemas.openxmlformats.org/presentationml/2006/ole">
            <mc:AlternateContent xmlns:mc="http://schemas.openxmlformats.org/markup-compatibility/2006">
              <mc:Choice xmlns:v="urn:schemas-microsoft-com:vml" Requires="v">
                <p:oleObj name="Worksheet" r:id="rId3" imgW="10744290" imgH="11887240" progId="Excel.Sheet.12">
                  <p:embed/>
                </p:oleObj>
              </mc:Choice>
              <mc:Fallback>
                <p:oleObj name="Worksheet" r:id="rId3" imgW="10744290" imgH="11887240" progId="Excel.Sheet.12">
                  <p:embed/>
                  <p:pic>
                    <p:nvPicPr>
                      <p:cNvPr id="5" name="Object 4">
                        <a:extLst>
                          <a:ext uri="{FF2B5EF4-FFF2-40B4-BE49-F238E27FC236}">
                            <a16:creationId xmlns:a16="http://schemas.microsoft.com/office/drawing/2014/main" id="{E7953EAF-66B0-2E7D-3A78-93499D440E96}"/>
                          </a:ext>
                        </a:extLst>
                      </p:cNvPr>
                      <p:cNvPicPr/>
                      <p:nvPr/>
                    </p:nvPicPr>
                    <p:blipFill>
                      <a:blip r:embed="rId4"/>
                      <a:stretch>
                        <a:fillRect/>
                      </a:stretch>
                    </p:blipFill>
                    <p:spPr>
                      <a:xfrm>
                        <a:off x="457200" y="1281113"/>
                        <a:ext cx="8907463" cy="9856787"/>
                      </a:xfrm>
                      <a:prstGeom prst="rect">
                        <a:avLst/>
                      </a:prstGeom>
                    </p:spPr>
                  </p:pic>
                </p:oleObj>
              </mc:Fallback>
            </mc:AlternateContent>
          </a:graphicData>
        </a:graphic>
      </p:graphicFrame>
      <p:pic>
        <p:nvPicPr>
          <p:cNvPr id="3" name="Picture 2">
            <a:extLst>
              <a:ext uri="{FF2B5EF4-FFF2-40B4-BE49-F238E27FC236}">
                <a16:creationId xmlns:a16="http://schemas.microsoft.com/office/drawing/2014/main" id="{CA324882-C09C-C013-5D13-3FDB002A1842}"/>
              </a:ext>
            </a:extLst>
          </p:cNvPr>
          <p:cNvPicPr>
            <a:picLocks noChangeAspect="1"/>
          </p:cNvPicPr>
          <p:nvPr/>
        </p:nvPicPr>
        <p:blipFill>
          <a:blip r:embed="rId5"/>
          <a:stretch>
            <a:fillRect/>
          </a:stretch>
        </p:blipFill>
        <p:spPr>
          <a:xfrm>
            <a:off x="429508" y="2322381"/>
            <a:ext cx="5998984" cy="4499238"/>
          </a:xfrm>
          <a:prstGeom prst="rect">
            <a:avLst/>
          </a:prstGeom>
        </p:spPr>
      </p:pic>
      <p:sp>
        <p:nvSpPr>
          <p:cNvPr id="4" name="TextBox 3">
            <a:extLst>
              <a:ext uri="{FF2B5EF4-FFF2-40B4-BE49-F238E27FC236}">
                <a16:creationId xmlns:a16="http://schemas.microsoft.com/office/drawing/2014/main" id="{04A8FE0F-D9D1-9610-6D55-0B5E927578E2}"/>
              </a:ext>
            </a:extLst>
          </p:cNvPr>
          <p:cNvSpPr txBox="1"/>
          <p:nvPr/>
        </p:nvSpPr>
        <p:spPr>
          <a:xfrm>
            <a:off x="0" y="2854138"/>
            <a:ext cx="1769724" cy="2308324"/>
          </a:xfrm>
          <a:prstGeom prst="rect">
            <a:avLst/>
          </a:prstGeom>
          <a:noFill/>
        </p:spPr>
        <p:txBody>
          <a:bodyPr wrap="square" rtlCol="0">
            <a:spAutoFit/>
          </a:bodyPr>
          <a:lstStyle/>
          <a:p>
            <a:r>
              <a:rPr lang="en-US" b="1" dirty="0">
                <a:solidFill>
                  <a:srgbClr val="FF0000"/>
                </a:solidFill>
              </a:rPr>
              <a:t>DO</a:t>
            </a:r>
            <a:br>
              <a:rPr lang="en-US" b="1" dirty="0">
                <a:solidFill>
                  <a:srgbClr val="FF0000"/>
                </a:solidFill>
              </a:rPr>
            </a:br>
            <a:r>
              <a:rPr lang="en-US" b="1" dirty="0">
                <a:solidFill>
                  <a:srgbClr val="FF0000"/>
                </a:solidFill>
              </a:rPr>
              <a:t>NOT </a:t>
            </a:r>
            <a:br>
              <a:rPr lang="en-US" b="1" dirty="0">
                <a:solidFill>
                  <a:srgbClr val="FF0000"/>
                </a:solidFill>
              </a:rPr>
            </a:br>
            <a:r>
              <a:rPr lang="en-US" b="1" dirty="0">
                <a:solidFill>
                  <a:srgbClr val="FF0000"/>
                </a:solidFill>
              </a:rPr>
              <a:t>USE</a:t>
            </a:r>
          </a:p>
          <a:p>
            <a:endParaRPr lang="en-US" b="1" dirty="0">
              <a:solidFill>
                <a:srgbClr val="FF0000"/>
              </a:solidFill>
            </a:endParaRPr>
          </a:p>
          <a:p>
            <a:r>
              <a:rPr lang="en-US" b="1" dirty="0">
                <a:solidFill>
                  <a:srgbClr val="FF0000"/>
                </a:solidFill>
              </a:rPr>
              <a:t>USE </a:t>
            </a:r>
            <a:br>
              <a:rPr lang="en-US" b="1" dirty="0">
                <a:solidFill>
                  <a:srgbClr val="FF0000"/>
                </a:solidFill>
              </a:rPr>
            </a:br>
            <a:r>
              <a:rPr lang="en-US" b="1" dirty="0">
                <a:solidFill>
                  <a:srgbClr val="FF0000"/>
                </a:solidFill>
              </a:rPr>
              <a:t>Table </a:t>
            </a:r>
            <a:br>
              <a:rPr lang="en-US" b="1" dirty="0">
                <a:solidFill>
                  <a:srgbClr val="FF0000"/>
                </a:solidFill>
              </a:rPr>
            </a:br>
            <a:r>
              <a:rPr lang="en-US" b="1" dirty="0">
                <a:solidFill>
                  <a:srgbClr val="FF0000"/>
                </a:solidFill>
              </a:rPr>
              <a:t>VERSION</a:t>
            </a:r>
            <a:br>
              <a:rPr lang="en-US" b="1" dirty="0">
                <a:solidFill>
                  <a:srgbClr val="FF0000"/>
                </a:solidFill>
              </a:rPr>
            </a:br>
            <a:r>
              <a:rPr lang="en-US" b="1" dirty="0">
                <a:solidFill>
                  <a:srgbClr val="FF0000"/>
                </a:solidFill>
              </a:rPr>
              <a:t>INSTEAD</a:t>
            </a:r>
          </a:p>
        </p:txBody>
      </p:sp>
    </p:spTree>
    <p:extLst>
      <p:ext uri="{BB962C8B-B14F-4D97-AF65-F5344CB8AC3E}">
        <p14:creationId xmlns:p14="http://schemas.microsoft.com/office/powerpoint/2010/main" val="291273988"/>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Props1.xml><?xml version="1.0" encoding="utf-8"?>
<ds:datastoreItem xmlns:ds="http://schemas.openxmlformats.org/officeDocument/2006/customXml" ds:itemID="{F3F79F72-80A8-46B9-BB7B-E7E68E82C8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a64f991-e6fd-4bbc-ac0b-145dce244843"/>
    <ds:schemaRef ds:uri="e6f95391-37ae-4813-9d31-943f64a4fe25"/>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3.xml><?xml version="1.0" encoding="utf-8"?>
<ds:datastoreItem xmlns:ds="http://schemas.openxmlformats.org/officeDocument/2006/customXml" ds:itemID="{63B027B0-A198-4A93-ACB4-9D9F566A1973}">
  <ds:schemaRefs>
    <ds:schemaRef ds:uri="ba64f991-e6fd-4bbc-ac0b-145dce244843"/>
    <ds:schemaRef ds:uri="http://schemas.openxmlformats.org/package/2006/metadata/core-properties"/>
    <ds:schemaRef ds:uri="http://purl.org/dc/elements/1.1/"/>
    <ds:schemaRef ds:uri="e6f95391-37ae-4813-9d31-943f64a4fe25"/>
    <ds:schemaRef ds:uri="http://schemas.microsoft.com/sharepoint/v3"/>
    <ds:schemaRef ds:uri="http://purl.org/dc/dcmitype/"/>
    <ds:schemaRef ds:uri="http://schemas.microsoft.com/office/2006/metadata/properties"/>
    <ds:schemaRef ds:uri="http://schemas.microsoft.com/sharepoint/v3/fields"/>
    <ds:schemaRef ds:uri="http://schemas.microsoft.com/office/infopath/2007/PartnerControls"/>
    <ds:schemaRef ds:uri="http://schemas.microsoft.com/office/2006/documentManagement/typ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2501</TotalTime>
  <Words>19370</Words>
  <Application>Microsoft Office PowerPoint</Application>
  <PresentationFormat>Letter Paper (8.5x11 in)</PresentationFormat>
  <Paragraphs>1465</Paragraphs>
  <Slides>106</Slides>
  <Notes>24</Notes>
  <HiddenSlides>0</HiddenSlides>
  <MMClips>0</MMClips>
  <ScaleCrop>false</ScaleCrop>
  <HeadingPairs>
    <vt:vector size="8" baseType="variant">
      <vt:variant>
        <vt:lpstr>Fonts Used</vt:lpstr>
      </vt:variant>
      <vt:variant>
        <vt:i4>18</vt:i4>
      </vt:variant>
      <vt:variant>
        <vt:lpstr>Theme</vt:lpstr>
      </vt:variant>
      <vt:variant>
        <vt:i4>1</vt:i4>
      </vt:variant>
      <vt:variant>
        <vt:lpstr>Embedded OLE Servers</vt:lpstr>
      </vt:variant>
      <vt:variant>
        <vt:i4>1</vt:i4>
      </vt:variant>
      <vt:variant>
        <vt:lpstr>Slide Titles</vt:lpstr>
      </vt:variant>
      <vt:variant>
        <vt:i4>106</vt:i4>
      </vt:variant>
    </vt:vector>
  </HeadingPairs>
  <TitlesOfParts>
    <vt:vector size="126" baseType="lpstr">
      <vt:lpstr>Wingdings</vt:lpstr>
      <vt:lpstr>Top Secret</vt:lpstr>
      <vt:lpstr>Verdana Pro</vt:lpstr>
      <vt:lpstr>Impact</vt:lpstr>
      <vt:lpstr>Roboto Black</vt:lpstr>
      <vt:lpstr>Courier New</vt:lpstr>
      <vt:lpstr>Segoe Print</vt:lpstr>
      <vt:lpstr>Lato</vt:lpstr>
      <vt:lpstr>Calibri Light</vt:lpstr>
      <vt:lpstr>Calibri</vt:lpstr>
      <vt:lpstr>Lato Heavy</vt:lpstr>
      <vt:lpstr>Roboto Condensed</vt:lpstr>
      <vt:lpstr>Roboto Thin</vt:lpstr>
      <vt:lpstr>Aptos Narrow</vt:lpstr>
      <vt:lpstr>Arial Narrow</vt:lpstr>
      <vt:lpstr>Arial</vt:lpstr>
      <vt:lpstr>Lato Black</vt:lpstr>
      <vt:lpstr>Open Sans</vt:lpstr>
      <vt:lpstr>1_Office Theme</vt:lpstr>
      <vt:lpstr>Worksheet</vt:lpstr>
      <vt:lpstr>IHE Immersive Heavy Equipment Learning Platform  Virtual Reality Machine Orientation, Assessment &amp; Task-Based</vt:lpstr>
      <vt:lpstr>PROJECT OVERVIEW</vt:lpstr>
      <vt:lpstr>Project Overview</vt:lpstr>
      <vt:lpstr>Why ForgeFX</vt:lpstr>
      <vt:lpstr>Why ForgeFX</vt:lpstr>
      <vt:lpstr>Project Features</vt:lpstr>
      <vt:lpstr>FORGESIM™ FRAMEWORK</vt:lpstr>
      <vt:lpstr>ForgeSIM™ Framework</vt:lpstr>
      <vt:lpstr>Virtual Environment</vt:lpstr>
      <vt:lpstr>Virtual Environment</vt:lpstr>
      <vt:lpstr>Virtual Equipment</vt:lpstr>
      <vt:lpstr>Virtual Equipment Library</vt:lpstr>
      <vt:lpstr>Immersive Learning Experience</vt:lpstr>
      <vt:lpstr>Immersive Learning Experience</vt:lpstr>
      <vt:lpstr>LESSON CONTENT</vt:lpstr>
      <vt:lpstr>Phase 1: Equipment Orientation</vt:lpstr>
      <vt:lpstr>Phase 2: Equipment Assessments</vt:lpstr>
      <vt:lpstr>Scalable Platform Architecture</vt:lpstr>
      <vt:lpstr>PRICE OPTIONS</vt:lpstr>
      <vt:lpstr>Product Ownership</vt:lpstr>
      <vt:lpstr>PowerPoint Presentation</vt:lpstr>
      <vt:lpstr>PowerPoint Presentation</vt:lpstr>
      <vt:lpstr>PowerPoint Presentation</vt:lpstr>
      <vt:lpstr>Development Process</vt:lpstr>
      <vt:lpstr>Hand Tracking</vt:lpstr>
      <vt:lpstr>Hand Tracking</vt:lpstr>
      <vt:lpstr>Audio Narration</vt:lpstr>
      <vt:lpstr>Audio Narration</vt:lpstr>
      <vt:lpstr>Performance Tracking</vt:lpstr>
      <vt:lpstr>Performance Tracking</vt:lpstr>
      <vt:lpstr>Development Milestones</vt:lpstr>
      <vt:lpstr>Production Schedule</vt:lpstr>
      <vt:lpstr>Project Example: Schedule Management</vt:lpstr>
      <vt:lpstr>Project Example: Milestone Tracking</vt:lpstr>
      <vt:lpstr>ForgeSIM™ FRAMEWORK</vt:lpstr>
      <vt:lpstr>Agile Methodology</vt:lpstr>
      <vt:lpstr>Game Engine Technology</vt:lpstr>
      <vt:lpstr>Quality Assurance Testing</vt:lpstr>
      <vt:lpstr>On Target?</vt:lpstr>
      <vt:lpstr>Let’s Get Started!</vt:lpstr>
      <vt:lpstr>IN CONCLUSION</vt:lpstr>
      <vt:lpstr>Looking Forward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Somero Enterprises</vt:lpstr>
      <vt:lpstr>StrataTech Education Group</vt:lpstr>
      <vt:lpstr>Mixed Reality Trainer</vt:lpstr>
      <vt:lpstr>StrataTech Education Group</vt:lpstr>
      <vt:lpstr>JPEO-CBRND: HoloTrainer</vt:lpstr>
      <vt:lpstr>Vermeer Corporation</vt:lpstr>
      <vt:lpstr>JLG Industries</vt:lpstr>
      <vt:lpstr>ForgeFX Showcase</vt:lpstr>
      <vt:lpstr>Pierce Manufacturing</vt:lpstr>
      <vt:lpstr>FedEx</vt:lpstr>
      <vt:lpstr>Caterpillar</vt:lpstr>
      <vt:lpstr>JPEO-CBRND: RENDR Tele-Op</vt:lpstr>
      <vt:lpstr>GE Healthcare</vt:lpstr>
      <vt:lpstr>Global Ground Support</vt:lpstr>
      <vt:lpstr>Komatsu</vt:lpstr>
      <vt:lpstr>END</vt:lpstr>
      <vt:lpstr>END</vt:lpstr>
      <vt:lpstr>Price Breakdown</vt:lpstr>
      <vt:lpstr>Invoice Schedule</vt:lpstr>
      <vt:lpstr>Modern Device Management For Business</vt:lpstr>
      <vt:lpstr>Lesson Example</vt:lpstr>
      <vt:lpstr>Lesson Example (continued)</vt:lpstr>
      <vt:lpstr>Fig. 1: Lesson Mockup</vt:lpstr>
      <vt:lpstr>Scope &amp; Cost Options</vt:lpstr>
      <vt:lpstr>EXTRAS</vt:lpstr>
      <vt:lpstr>Lesson Definition</vt:lpstr>
      <vt:lpstr>Lesson Definition</vt:lpstr>
      <vt:lpstr>Lesson Definition</vt:lpstr>
      <vt:lpstr>EXTRAS</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PowerPoint Presentation</vt:lpstr>
      <vt:lpstr>PowerPoint Presentation</vt:lpstr>
      <vt:lpstr>PowerPoint Presentation</vt:lpstr>
      <vt:lpstr>Simulator ROI</vt:lpstr>
      <vt:lpstr>Rapid Engagement Incentive</vt:lpstr>
      <vt:lpstr>PowerPoint Presentation</vt:lpstr>
      <vt:lpstr>Economies of Scale</vt:lpstr>
      <vt:lpstr>PowerPoint Presentation</vt:lpstr>
      <vt:lpstr>PowerPoint Presentation</vt:lpstr>
      <vt:lpstr>PowerPoint Presentation</vt:lpstr>
      <vt:lpstr>Scope Feature Draft List ( based on call transcript)</vt:lpstr>
      <vt:lpstr>PowerPoint Presentation</vt:lpstr>
      <vt:lpstr>PowerPoint Presentation</vt:lpstr>
      <vt:lpstr>PowerPoint Presentation</vt:lpstr>
      <vt:lpstr>PROJECT SCOPE &amp; COST</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Mary Pierce</cp:lastModifiedBy>
  <cp:revision>1</cp:revision>
  <cp:lastPrinted>2026-06-10T22:16:22Z</cp:lastPrinted>
  <dcterms:created xsi:type="dcterms:W3CDTF">2020-09-04T00:25:32Z</dcterms:created>
  <dcterms:modified xsi:type="dcterms:W3CDTF">2026-06-11T15:36:43Z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