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1490_5BFF60C8.xml" ContentType="application/vnd.ms-powerpoint.comments+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60"/>
  </p:notesMasterIdLst>
  <p:handoutMasterIdLst>
    <p:handoutMasterId r:id="rId161"/>
  </p:handoutMasterIdLst>
  <p:sldIdLst>
    <p:sldId id="5141" r:id="rId5"/>
    <p:sldId id="6027" r:id="rId6"/>
    <p:sldId id="6030" r:id="rId7"/>
    <p:sldId id="6028" r:id="rId8"/>
    <p:sldId id="5722" r:id="rId9"/>
    <p:sldId id="6029" r:id="rId10"/>
    <p:sldId id="5144" r:id="rId11"/>
    <p:sldId id="5177" r:id="rId12"/>
    <p:sldId id="5889" r:id="rId13"/>
    <p:sldId id="5058" r:id="rId14"/>
    <p:sldId id="5787" r:id="rId15"/>
    <p:sldId id="5351" r:id="rId16"/>
    <p:sldId id="5775" r:id="rId17"/>
    <p:sldId id="4956" r:id="rId18"/>
    <p:sldId id="5230" r:id="rId19"/>
    <p:sldId id="5180" r:id="rId20"/>
    <p:sldId id="5183" r:id="rId21"/>
    <p:sldId id="5252" r:id="rId22"/>
    <p:sldId id="5253" r:id="rId23"/>
    <p:sldId id="5068" r:id="rId24"/>
    <p:sldId id="5781" r:id="rId25"/>
    <p:sldId id="5900" r:id="rId26"/>
    <p:sldId id="5059" r:id="rId27"/>
    <p:sldId id="5902" r:id="rId28"/>
    <p:sldId id="5901" r:id="rId29"/>
    <p:sldId id="5069" r:id="rId30"/>
    <p:sldId id="5187" r:id="rId31"/>
    <p:sldId id="5060" r:id="rId32"/>
    <p:sldId id="5185" r:id="rId33"/>
    <p:sldId id="5150" r:id="rId34"/>
    <p:sldId id="5188" r:id="rId35"/>
    <p:sldId id="5223" r:id="rId36"/>
    <p:sldId id="5224" r:id="rId37"/>
    <p:sldId id="5122" r:id="rId38"/>
    <p:sldId id="5189" r:id="rId39"/>
    <p:sldId id="5121" r:id="rId40"/>
    <p:sldId id="5190" r:id="rId41"/>
    <p:sldId id="5120" r:id="rId42"/>
    <p:sldId id="5191" r:id="rId43"/>
    <p:sldId id="5063" r:id="rId44"/>
    <p:sldId id="5193" r:id="rId45"/>
    <p:sldId id="5064" r:id="rId46"/>
    <p:sldId id="5194" r:id="rId47"/>
    <p:sldId id="5124" r:id="rId48"/>
    <p:sldId id="5195" r:id="rId49"/>
    <p:sldId id="5061" r:id="rId50"/>
    <p:sldId id="5196" r:id="rId51"/>
    <p:sldId id="5314" r:id="rId52"/>
    <p:sldId id="5344" r:id="rId53"/>
    <p:sldId id="5276" r:id="rId54"/>
    <p:sldId id="5233" r:id="rId55"/>
    <p:sldId id="5151" r:id="rId56"/>
    <p:sldId id="5904" r:id="rId57"/>
    <p:sldId id="5903" r:id="rId58"/>
    <p:sldId id="5899" r:id="rId59"/>
    <p:sldId id="5318" r:id="rId60"/>
    <p:sldId id="5891" r:id="rId61"/>
    <p:sldId id="5892" r:id="rId62"/>
    <p:sldId id="5240" r:id="rId63"/>
    <p:sldId id="5250" r:id="rId64"/>
    <p:sldId id="5123" r:id="rId65"/>
    <p:sldId id="5274" r:id="rId66"/>
    <p:sldId id="5152" r:id="rId67"/>
    <p:sldId id="5197" r:id="rId68"/>
    <p:sldId id="5256" r:id="rId69"/>
    <p:sldId id="4191" r:id="rId70"/>
    <p:sldId id="5906" r:id="rId71"/>
    <p:sldId id="5782" r:id="rId72"/>
    <p:sldId id="5897" r:id="rId73"/>
    <p:sldId id="5320" r:id="rId74"/>
    <p:sldId id="5214" r:id="rId75"/>
    <p:sldId id="5760" r:id="rId76"/>
    <p:sldId id="5175" r:id="rId77"/>
    <p:sldId id="5096" r:id="rId78"/>
    <p:sldId id="5097" r:id="rId79"/>
    <p:sldId id="5254" r:id="rId80"/>
    <p:sldId id="5255" r:id="rId81"/>
    <p:sldId id="5198" r:id="rId82"/>
    <p:sldId id="5202" r:id="rId83"/>
    <p:sldId id="5201" r:id="rId84"/>
    <p:sldId id="5203" r:id="rId85"/>
    <p:sldId id="5174" r:id="rId86"/>
    <p:sldId id="5204" r:id="rId87"/>
    <p:sldId id="4836" r:id="rId88"/>
    <p:sldId id="5205" r:id="rId89"/>
    <p:sldId id="4845" r:id="rId90"/>
    <p:sldId id="5108" r:id="rId91"/>
    <p:sldId id="5109" r:id="rId92"/>
    <p:sldId id="4841" r:id="rId93"/>
    <p:sldId id="4842" r:id="rId94"/>
    <p:sldId id="4367" r:id="rId95"/>
    <p:sldId id="5156" r:id="rId96"/>
    <p:sldId id="5157" r:id="rId97"/>
    <p:sldId id="5160" r:id="rId98"/>
    <p:sldId id="5161" r:id="rId99"/>
    <p:sldId id="5111" r:id="rId100"/>
    <p:sldId id="5162" r:id="rId101"/>
    <p:sldId id="5225" r:id="rId102"/>
    <p:sldId id="5155" r:id="rId103"/>
    <p:sldId id="5164" r:id="rId104"/>
    <p:sldId id="5110" r:id="rId105"/>
    <p:sldId id="5165" r:id="rId106"/>
    <p:sldId id="5166" r:id="rId107"/>
    <p:sldId id="5227" r:id="rId108"/>
    <p:sldId id="5168" r:id="rId109"/>
    <p:sldId id="5169" r:id="rId110"/>
    <p:sldId id="5212" r:id="rId111"/>
    <p:sldId id="5213" r:id="rId112"/>
    <p:sldId id="5112" r:id="rId113"/>
    <p:sldId id="5321" r:id="rId114"/>
    <p:sldId id="5219" r:id="rId115"/>
    <p:sldId id="4848" r:id="rId116"/>
    <p:sldId id="1231" r:id="rId117"/>
    <p:sldId id="1232" r:id="rId118"/>
    <p:sldId id="1233" r:id="rId119"/>
    <p:sldId id="1234" r:id="rId120"/>
    <p:sldId id="1235" r:id="rId121"/>
    <p:sldId id="1237" r:id="rId122"/>
    <p:sldId id="1238" r:id="rId123"/>
    <p:sldId id="5216" r:id="rId124"/>
    <p:sldId id="5217" r:id="rId125"/>
    <p:sldId id="5215" r:id="rId126"/>
    <p:sldId id="5336" r:id="rId127"/>
    <p:sldId id="5154" r:id="rId128"/>
    <p:sldId id="5251" r:id="rId129"/>
    <p:sldId id="5905" r:id="rId130"/>
    <p:sldId id="5257" r:id="rId131"/>
    <p:sldId id="5271" r:id="rId132"/>
    <p:sldId id="5262" r:id="rId133"/>
    <p:sldId id="5210" r:id="rId134"/>
    <p:sldId id="5179" r:id="rId135"/>
    <p:sldId id="5192" r:id="rId136"/>
    <p:sldId id="5272" r:id="rId137"/>
    <p:sldId id="5273" r:id="rId138"/>
    <p:sldId id="5184" r:id="rId139"/>
    <p:sldId id="5263" r:id="rId140"/>
    <p:sldId id="5264" r:id="rId141"/>
    <p:sldId id="5259" r:id="rId142"/>
    <p:sldId id="5260" r:id="rId143"/>
    <p:sldId id="5261" r:id="rId144"/>
    <p:sldId id="5702" r:id="rId145"/>
    <p:sldId id="5703" r:id="rId146"/>
    <p:sldId id="5704" r:id="rId147"/>
    <p:sldId id="5084" r:id="rId148"/>
    <p:sldId id="4866" r:id="rId149"/>
    <p:sldId id="5778" r:id="rId150"/>
    <p:sldId id="5779" r:id="rId151"/>
    <p:sldId id="5207" r:id="rId152"/>
    <p:sldId id="5350" r:id="rId153"/>
    <p:sldId id="5082" r:id="rId154"/>
    <p:sldId id="5119" r:id="rId155"/>
    <p:sldId id="5199" r:id="rId156"/>
    <p:sldId id="5284" r:id="rId157"/>
    <p:sldId id="4970" r:id="rId158"/>
    <p:sldId id="5232" r:id="rId159"/>
  </p:sldIdLst>
  <p:sldSz cx="6858000" cy="9144000" type="letter"/>
  <p:notesSz cx="6858000" cy="9144000"/>
  <p:embeddedFontLst>
    <p:embeddedFont>
      <p:font typeface="Aptos Narrow" panose="020B0004020202020204" pitchFamily="34" charset="0"/>
      <p:regular r:id="rId162"/>
      <p:bold r:id="rId163"/>
      <p:italic r:id="rId164"/>
      <p:boldItalic r:id="rId165"/>
    </p:embeddedFont>
    <p:embeddedFont>
      <p:font typeface="Arial Narrow" panose="020B0606020202030204" pitchFamily="34" charset="0"/>
      <p:regular r:id="rId166"/>
      <p:bold r:id="rId167"/>
      <p:italic r:id="rId168"/>
      <p:boldItalic r:id="rId169"/>
    </p:embeddedFont>
    <p:embeddedFont>
      <p:font typeface="Cambria" panose="02040503050406030204" pitchFamily="18" charset="0"/>
      <p:regular r:id="rId170"/>
      <p:bold r:id="rId171"/>
      <p:italic r:id="rId172"/>
      <p:boldItalic r:id="rId173"/>
    </p:embeddedFont>
    <p:embeddedFont>
      <p:font typeface="Impact" panose="020B0806030902050204" pitchFamily="34" charset="0"/>
      <p:regular r:id="rId174"/>
    </p:embeddedFont>
    <p:embeddedFont>
      <p:font typeface="Lato" panose="020F0502020204030203" pitchFamily="34" charset="0"/>
      <p:regular r:id="rId175"/>
      <p:bold r:id="rId176"/>
      <p:italic r:id="rId177"/>
      <p:boldItalic r:id="rId178"/>
    </p:embeddedFont>
    <p:embeddedFont>
      <p:font typeface="Lato Black" panose="020F0502020204030203" pitchFamily="34" charset="0"/>
      <p:bold r:id="rId179"/>
      <p:boldItalic r:id="rId180"/>
    </p:embeddedFont>
    <p:embeddedFont>
      <p:font typeface="Lato ExtraBold" panose="020F0502020204030203" pitchFamily="34" charset="0"/>
      <p:bold r:id="rId181"/>
      <p:boldItalic r:id="rId182"/>
    </p:embeddedFont>
    <p:embeddedFont>
      <p:font typeface="Lato Heavy" panose="020B0604020202020204" charset="0"/>
      <p:bold r:id="rId183"/>
      <p:italic r:id="rId184"/>
      <p:boldItalic r:id="rId185"/>
    </p:embeddedFont>
    <p:embeddedFont>
      <p:font typeface="Lato SemiBold" panose="020F0502020204030203" pitchFamily="34" charset="0"/>
      <p:bold r:id="rId186"/>
      <p:boldItalic r:id="rId187"/>
    </p:embeddedFont>
    <p:embeddedFont>
      <p:font typeface="Open Sans" panose="020B0606030504020204" pitchFamily="34" charset="0"/>
      <p:regular r:id="rId188"/>
      <p:bold r:id="rId189"/>
      <p:italic r:id="rId190"/>
      <p:boldItalic r:id="rId191"/>
    </p:embeddedFont>
    <p:embeddedFont>
      <p:font typeface="Roboto Black" panose="02000000000000000000" pitchFamily="2" charset="0"/>
      <p:bold r:id="rId192"/>
      <p:boldItalic r:id="rId193"/>
    </p:embeddedFont>
    <p:embeddedFont>
      <p:font typeface="Roboto Condensed" panose="02000000000000000000" pitchFamily="2" charset="0"/>
      <p:regular r:id="rId194"/>
      <p:bold r:id="rId195"/>
      <p:italic r:id="rId196"/>
      <p:boldItalic r:id="rId197"/>
    </p:embeddedFont>
    <p:embeddedFont>
      <p:font typeface="Roboto Thin" panose="02000000000000000000" pitchFamily="2" charset="0"/>
      <p:regular r:id="rId198"/>
      <p:italic r:id="rId199"/>
    </p:embeddedFont>
    <p:embeddedFont>
      <p:font typeface="Segoe Print" panose="02000600000000000000" pitchFamily="2" charset="0"/>
      <p:regular r:id="rId200"/>
      <p:bold r:id="rId201"/>
    </p:embeddedFont>
    <p:embeddedFont>
      <p:font typeface="Top Secret" panose="020B0604020202020204" charset="0"/>
      <p:regular r:id="rId202"/>
      <p:bold r:id="rId203"/>
    </p:embeddedFont>
    <p:embeddedFont>
      <p:font typeface="Verdana Pro" panose="020B0604030504040204" pitchFamily="34" charset="0"/>
      <p:regular r:id="rId204"/>
      <p:bold r:id="rId205"/>
      <p:italic r:id="rId206"/>
      <p:boldItalic r:id="rId20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OM" id="{6879897B-89E9-47A7-9130-26E9C323B72E}">
          <p14:sldIdLst>
            <p14:sldId id="5141"/>
            <p14:sldId id="6027"/>
            <p14:sldId id="6030"/>
            <p14:sldId id="6028"/>
            <p14:sldId id="5722"/>
          </p14:sldIdLst>
        </p14:section>
        <p14:section name="template intro" id="{CEA8CD9C-8375-4E32-83EC-FBB9695FD4EC}">
          <p14:sldIdLst>
            <p14:sldId id="6029"/>
            <p14:sldId id="5144"/>
            <p14:sldId id="5177"/>
            <p14:sldId id="5889"/>
            <p14:sldId id="5058"/>
            <p14:sldId id="5787"/>
            <p14:sldId id="5351"/>
            <p14:sldId id="5775"/>
          </p14:sldIdLst>
        </p14:section>
        <p14:section name="Features" id="{DE8E3186-B6F2-4D3E-93FE-D2AAD3427389}">
          <p14:sldIdLst>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906"/>
            <p14:sldId id="5782"/>
            <p14:sldId id="5897"/>
            <p14:sldId id="5320"/>
            <p14:sldId id="5214"/>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104"/>
    <a:srgbClr val="FCC63E"/>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312A07-500F-AC09-2C97-7418855155D0}" v="163" dt="2026-05-18T14:21:47.937"/>
    <p1510:client id="{4D852A20-4B50-BB5E-9436-BB7050EE7C25}" v="4" dt="2026-05-18T16:08:44.718"/>
    <p1510:client id="{50A2CCDC-62EA-4346-93DF-CFE759C0183F}" v="576" dt="2026-05-18T16:11:07.3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2538" y="-1896"/>
      </p:cViewPr>
      <p:guideLst>
        <p:guide pos="288"/>
        <p:guide pos="3336"/>
        <p:guide pos="1440"/>
        <p:guide orient="horz" pos="4800"/>
        <p:guide orient="horz" pos="220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font" Target="fonts/font9.fntdata"/><Relationship Id="rId191" Type="http://schemas.openxmlformats.org/officeDocument/2006/relationships/font" Target="fonts/font30.fntdata"/><Relationship Id="rId205" Type="http://schemas.openxmlformats.org/officeDocument/2006/relationships/font" Target="fonts/font44.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notesMaster" Target="notesMasters/notesMaster1.xml"/><Relationship Id="rId181" Type="http://schemas.openxmlformats.org/officeDocument/2006/relationships/font" Target="fonts/font20.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0.fntdata"/><Relationship Id="rId192" Type="http://schemas.openxmlformats.org/officeDocument/2006/relationships/font" Target="fonts/font31.fntdata"/><Relationship Id="rId206" Type="http://schemas.openxmlformats.org/officeDocument/2006/relationships/font" Target="fonts/font45.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handoutMaster" Target="handoutMasters/handoutMaster1.xml"/><Relationship Id="rId182" Type="http://schemas.openxmlformats.org/officeDocument/2006/relationships/font" Target="fonts/font21.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1.fntdata"/><Relationship Id="rId193" Type="http://schemas.openxmlformats.org/officeDocument/2006/relationships/font" Target="fonts/font32.fntdata"/><Relationship Id="rId207" Type="http://schemas.openxmlformats.org/officeDocument/2006/relationships/font" Target="fonts/font46.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font" Target="fonts/font1.fntdata"/><Relationship Id="rId183" Type="http://schemas.openxmlformats.org/officeDocument/2006/relationships/font" Target="fonts/font22.fntdata"/><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font" Target="fonts/font12.fntdata"/><Relationship Id="rId194" Type="http://schemas.openxmlformats.org/officeDocument/2006/relationships/font" Target="fonts/font33.fntdata"/><Relationship Id="rId208"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7.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2.fntdata"/><Relationship Id="rId184" Type="http://schemas.openxmlformats.org/officeDocument/2006/relationships/font" Target="fonts/font23.fntdata"/><Relationship Id="rId189" Type="http://schemas.openxmlformats.org/officeDocument/2006/relationships/font" Target="fonts/font28.fntdata"/><Relationship Id="rId3" Type="http://schemas.openxmlformats.org/officeDocument/2006/relationships/customXml" Target="../customXml/item3.xml"/><Relationship Id="rId214" Type="http://schemas.microsoft.com/office/2015/10/relationships/revisionInfo" Target="revisionInfo.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3.fntdata"/><Relationship Id="rId179" Type="http://schemas.openxmlformats.org/officeDocument/2006/relationships/font" Target="fonts/font18.fntdata"/><Relationship Id="rId195" Type="http://schemas.openxmlformats.org/officeDocument/2006/relationships/font" Target="fonts/font34.fntdata"/><Relationship Id="rId209" Type="http://schemas.openxmlformats.org/officeDocument/2006/relationships/presProps" Target="presProps.xml"/><Relationship Id="rId190" Type="http://schemas.openxmlformats.org/officeDocument/2006/relationships/font" Target="fonts/font29.fntdata"/><Relationship Id="rId204" Type="http://schemas.openxmlformats.org/officeDocument/2006/relationships/font" Target="fonts/font43.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3.fntdata"/><Relationship Id="rId169" Type="http://schemas.openxmlformats.org/officeDocument/2006/relationships/font" Target="fonts/font8.fntdata"/><Relationship Id="rId185" Type="http://schemas.openxmlformats.org/officeDocument/2006/relationships/font" Target="fonts/font24.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19.fntdata"/><Relationship Id="rId210" Type="http://schemas.openxmlformats.org/officeDocument/2006/relationships/viewProps" Target="viewProps.xml"/><Relationship Id="rId215" Type="http://schemas.microsoft.com/office/2018/10/relationships/authors" Target="author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14.fntdata"/><Relationship Id="rId196" Type="http://schemas.openxmlformats.org/officeDocument/2006/relationships/font" Target="fonts/font35.fntdata"/><Relationship Id="rId200" Type="http://schemas.openxmlformats.org/officeDocument/2006/relationships/font" Target="fonts/font39.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4.fntdata"/><Relationship Id="rId186" Type="http://schemas.openxmlformats.org/officeDocument/2006/relationships/font" Target="fonts/font25.fntdata"/><Relationship Id="rId211" Type="http://schemas.openxmlformats.org/officeDocument/2006/relationships/theme" Target="theme/theme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15.fntdata"/><Relationship Id="rId197" Type="http://schemas.openxmlformats.org/officeDocument/2006/relationships/font" Target="fonts/font36.fntdata"/><Relationship Id="rId201" Type="http://schemas.openxmlformats.org/officeDocument/2006/relationships/font" Target="fonts/font40.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5.fntdata"/><Relationship Id="rId187" Type="http://schemas.openxmlformats.org/officeDocument/2006/relationships/font" Target="fonts/font26.fntdata"/><Relationship Id="rId1" Type="http://schemas.openxmlformats.org/officeDocument/2006/relationships/customXml" Target="../customXml/item1.xml"/><Relationship Id="rId212" Type="http://schemas.openxmlformats.org/officeDocument/2006/relationships/tableStyles" Target="tableStyles.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16.fntdata"/><Relationship Id="rId198" Type="http://schemas.openxmlformats.org/officeDocument/2006/relationships/font" Target="fonts/font37.fntdata"/><Relationship Id="rId202" Type="http://schemas.openxmlformats.org/officeDocument/2006/relationships/font" Target="fonts/font41.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6.fntdata"/><Relationship Id="rId188" Type="http://schemas.openxmlformats.org/officeDocument/2006/relationships/font" Target="fonts/font27.fntdata"/><Relationship Id="rId71" Type="http://schemas.openxmlformats.org/officeDocument/2006/relationships/slide" Target="slides/slide67.xml"/><Relationship Id="rId92" Type="http://schemas.openxmlformats.org/officeDocument/2006/relationships/slide" Target="slides/slide88.xml"/><Relationship Id="rId213"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font" Target="fonts/font17.fntdata"/><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font" Target="fonts/font38.fntdata"/><Relationship Id="rId203" Type="http://schemas.openxmlformats.org/officeDocument/2006/relationships/font" Target="fonts/font4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Pierce" userId="b5ea70a5-0033-44de-b2aa-771bba254844" providerId="ADAL" clId="{E3C54D84-2AB7-4E15-8FE1-5BDA988396A4}"/>
    <pc:docChg chg="undo custSel addSld delSld modSld sldOrd modSection">
      <pc:chgData name="Mary Pierce" userId="b5ea70a5-0033-44de-b2aa-771bba254844" providerId="ADAL" clId="{E3C54D84-2AB7-4E15-8FE1-5BDA988396A4}" dt="2026-05-18T16:12:22.879" v="939" actId="1076"/>
      <pc:docMkLst>
        <pc:docMk/>
      </pc:docMkLst>
      <pc:sldChg chg="modSp mod ord">
        <pc:chgData name="Mary Pierce" userId="b5ea70a5-0033-44de-b2aa-771bba254844" providerId="ADAL" clId="{E3C54D84-2AB7-4E15-8FE1-5BDA988396A4}" dt="2026-05-18T15:29:57.024" v="749"/>
        <pc:sldMkLst>
          <pc:docMk/>
          <pc:sldMk cId="4277644596" sldId="5722"/>
        </pc:sldMkLst>
        <pc:spChg chg="mod">
          <ac:chgData name="Mary Pierce" userId="b5ea70a5-0033-44de-b2aa-771bba254844" providerId="ADAL" clId="{E3C54D84-2AB7-4E15-8FE1-5BDA988396A4}" dt="2026-05-18T14:39:50.070" v="339" actId="20577"/>
          <ac:spMkLst>
            <pc:docMk/>
            <pc:sldMk cId="4277644596" sldId="5722"/>
            <ac:spMk id="2" creationId="{3D47DE99-F817-B7AF-AC1F-37868E2EBE22}"/>
          </ac:spMkLst>
        </pc:spChg>
        <pc:spChg chg="mod">
          <ac:chgData name="Mary Pierce" userId="b5ea70a5-0033-44de-b2aa-771bba254844" providerId="ADAL" clId="{E3C54D84-2AB7-4E15-8FE1-5BDA988396A4}" dt="2026-05-18T14:39:19.319" v="322" actId="108"/>
          <ac:spMkLst>
            <pc:docMk/>
            <pc:sldMk cId="4277644596" sldId="5722"/>
            <ac:spMk id="7" creationId="{FC936EE0-C711-1CA4-3A9B-FBF63BF3AB5E}"/>
          </ac:spMkLst>
        </pc:spChg>
        <pc:graphicFrameChg chg="mod modGraphic">
          <ac:chgData name="Mary Pierce" userId="b5ea70a5-0033-44de-b2aa-771bba254844" providerId="ADAL" clId="{E3C54D84-2AB7-4E15-8FE1-5BDA988396A4}" dt="2026-05-18T14:39:14.520" v="321" actId="1076"/>
          <ac:graphicFrameMkLst>
            <pc:docMk/>
            <pc:sldMk cId="4277644596" sldId="5722"/>
            <ac:graphicFrameMk id="5" creationId="{0829A915-2226-81EB-D6A3-E17FFE0CAB15}"/>
          </ac:graphicFrameMkLst>
        </pc:graphicFrameChg>
        <pc:graphicFrameChg chg="mod">
          <ac:chgData name="Mary Pierce" userId="b5ea70a5-0033-44de-b2aa-771bba254844" providerId="ADAL" clId="{E3C54D84-2AB7-4E15-8FE1-5BDA988396A4}" dt="2026-05-18T14:39:28.165" v="323" actId="1076"/>
          <ac:graphicFrameMkLst>
            <pc:docMk/>
            <pc:sldMk cId="4277644596" sldId="5722"/>
            <ac:graphicFrameMk id="10" creationId="{36BC1CE5-56EA-7419-E48C-0B3ACB08545B}"/>
          </ac:graphicFrameMkLst>
        </pc:graphicFrameChg>
      </pc:sldChg>
      <pc:sldChg chg="modSp mod">
        <pc:chgData name="Mary Pierce" userId="b5ea70a5-0033-44de-b2aa-771bba254844" providerId="ADAL" clId="{E3C54D84-2AB7-4E15-8FE1-5BDA988396A4}" dt="2026-05-18T14:37:15.796" v="317" actId="20577"/>
        <pc:sldMkLst>
          <pc:docMk/>
          <pc:sldMk cId="1363470859" sldId="6027"/>
        </pc:sldMkLst>
        <pc:spChg chg="mod">
          <ac:chgData name="Mary Pierce" userId="b5ea70a5-0033-44de-b2aa-771bba254844" providerId="ADAL" clId="{E3C54D84-2AB7-4E15-8FE1-5BDA988396A4}" dt="2026-05-18T14:22:30.988" v="11" actId="20577"/>
          <ac:spMkLst>
            <pc:docMk/>
            <pc:sldMk cId="1363470859" sldId="6027"/>
            <ac:spMk id="3" creationId="{F18F89E4-AEC3-D3AB-78DF-D3F793879493}"/>
          </ac:spMkLst>
        </pc:spChg>
        <pc:spChg chg="mod">
          <ac:chgData name="Mary Pierce" userId="b5ea70a5-0033-44de-b2aa-771bba254844" providerId="ADAL" clId="{E3C54D84-2AB7-4E15-8FE1-5BDA988396A4}" dt="2026-05-18T14:31:04.319" v="280" actId="6549"/>
          <ac:spMkLst>
            <pc:docMk/>
            <pc:sldMk cId="1363470859" sldId="6027"/>
            <ac:spMk id="4" creationId="{3CF71D87-DD56-2A66-3468-AC8E0B000DA5}"/>
          </ac:spMkLst>
        </pc:spChg>
        <pc:spChg chg="mod">
          <ac:chgData name="Mary Pierce" userId="b5ea70a5-0033-44de-b2aa-771bba254844" providerId="ADAL" clId="{E3C54D84-2AB7-4E15-8FE1-5BDA988396A4}" dt="2026-05-18T14:36:33.687" v="308" actId="20577"/>
          <ac:spMkLst>
            <pc:docMk/>
            <pc:sldMk cId="1363470859" sldId="6027"/>
            <ac:spMk id="5" creationId="{24FF77D1-A698-F8F6-BB2C-4F4A4B8597AF}"/>
          </ac:spMkLst>
        </pc:spChg>
        <pc:spChg chg="mod">
          <ac:chgData name="Mary Pierce" userId="b5ea70a5-0033-44de-b2aa-771bba254844" providerId="ADAL" clId="{E3C54D84-2AB7-4E15-8FE1-5BDA988396A4}" dt="2026-05-18T14:27:23.554" v="224" actId="20577"/>
          <ac:spMkLst>
            <pc:docMk/>
            <pc:sldMk cId="1363470859" sldId="6027"/>
            <ac:spMk id="6" creationId="{B241563D-788E-DE6A-867C-312C175A5A68}"/>
          </ac:spMkLst>
        </pc:spChg>
        <pc:spChg chg="mod">
          <ac:chgData name="Mary Pierce" userId="b5ea70a5-0033-44de-b2aa-771bba254844" providerId="ADAL" clId="{E3C54D84-2AB7-4E15-8FE1-5BDA988396A4}" dt="2026-05-18T14:34:03.982" v="299" actId="1076"/>
          <ac:spMkLst>
            <pc:docMk/>
            <pc:sldMk cId="1363470859" sldId="6027"/>
            <ac:spMk id="7" creationId="{2C2EBAE0-8328-018C-B4E4-F2BDB32DCD00}"/>
          </ac:spMkLst>
        </pc:spChg>
        <pc:spChg chg="mod">
          <ac:chgData name="Mary Pierce" userId="b5ea70a5-0033-44de-b2aa-771bba254844" providerId="ADAL" clId="{E3C54D84-2AB7-4E15-8FE1-5BDA988396A4}" dt="2026-05-18T14:33:56.376" v="298" actId="20577"/>
          <ac:spMkLst>
            <pc:docMk/>
            <pc:sldMk cId="1363470859" sldId="6027"/>
            <ac:spMk id="8" creationId="{E6EF4AEE-B72C-59DC-B48D-A102D69AD8B7}"/>
          </ac:spMkLst>
        </pc:spChg>
        <pc:spChg chg="mod">
          <ac:chgData name="Mary Pierce" userId="b5ea70a5-0033-44de-b2aa-771bba254844" providerId="ADAL" clId="{E3C54D84-2AB7-4E15-8FE1-5BDA988396A4}" dt="2026-05-18T14:37:15.796" v="317" actId="20577"/>
          <ac:spMkLst>
            <pc:docMk/>
            <pc:sldMk cId="1363470859" sldId="6027"/>
            <ac:spMk id="27" creationId="{DB555662-FB43-EFD9-A8B4-5B07C94C1863}"/>
          </ac:spMkLst>
        </pc:spChg>
      </pc:sldChg>
      <pc:sldChg chg="ord">
        <pc:chgData name="Mary Pierce" userId="b5ea70a5-0033-44de-b2aa-771bba254844" providerId="ADAL" clId="{E3C54D84-2AB7-4E15-8FE1-5BDA988396A4}" dt="2026-05-18T15:29:23.201" v="737"/>
        <pc:sldMkLst>
          <pc:docMk/>
          <pc:sldMk cId="3086830523" sldId="6029"/>
        </pc:sldMkLst>
      </pc:sldChg>
      <pc:sldChg chg="addSp delSp modSp add mod">
        <pc:chgData name="Mary Pierce" userId="b5ea70a5-0033-44de-b2aa-771bba254844" providerId="ADAL" clId="{E3C54D84-2AB7-4E15-8FE1-5BDA988396A4}" dt="2026-05-18T16:12:22.879" v="939" actId="1076"/>
        <pc:sldMkLst>
          <pc:docMk/>
          <pc:sldMk cId="4191980264" sldId="6030"/>
        </pc:sldMkLst>
        <pc:spChg chg="mod">
          <ac:chgData name="Mary Pierce" userId="b5ea70a5-0033-44de-b2aa-771bba254844" providerId="ADAL" clId="{E3C54D84-2AB7-4E15-8FE1-5BDA988396A4}" dt="2026-05-18T15:29:34.433" v="739" actId="1076"/>
          <ac:spMkLst>
            <pc:docMk/>
            <pc:sldMk cId="4191980264" sldId="6030"/>
            <ac:spMk id="2" creationId="{414A9476-91FB-5319-D4A6-5C8F559C8936}"/>
          </ac:spMkLst>
        </pc:spChg>
        <pc:spChg chg="del mod">
          <ac:chgData name="Mary Pierce" userId="b5ea70a5-0033-44de-b2aa-771bba254844" providerId="ADAL" clId="{E3C54D84-2AB7-4E15-8FE1-5BDA988396A4}" dt="2026-05-18T15:24:21.512" v="680" actId="21"/>
          <ac:spMkLst>
            <pc:docMk/>
            <pc:sldMk cId="4191980264" sldId="6030"/>
            <ac:spMk id="3" creationId="{B0231945-1871-0EBE-4D69-8EC43813F0D0}"/>
          </ac:spMkLst>
        </pc:spChg>
        <pc:spChg chg="add del mod">
          <ac:chgData name="Mary Pierce" userId="b5ea70a5-0033-44de-b2aa-771bba254844" providerId="ADAL" clId="{E3C54D84-2AB7-4E15-8FE1-5BDA988396A4}" dt="2026-05-18T15:24:55.226" v="683" actId="478"/>
          <ac:spMkLst>
            <pc:docMk/>
            <pc:sldMk cId="4191980264" sldId="6030"/>
            <ac:spMk id="6" creationId="{B0231945-1871-0EBE-4D69-8EC43813F0D0}"/>
          </ac:spMkLst>
        </pc:spChg>
        <pc:spChg chg="mod">
          <ac:chgData name="Mary Pierce" userId="b5ea70a5-0033-44de-b2aa-771bba254844" providerId="ADAL" clId="{E3C54D84-2AB7-4E15-8FE1-5BDA988396A4}" dt="2026-05-18T16:09:28.206" v="876" actId="255"/>
          <ac:spMkLst>
            <pc:docMk/>
            <pc:sldMk cId="4191980264" sldId="6030"/>
            <ac:spMk id="7" creationId="{CF937ACE-84C4-FE92-679A-DCA1D6E0B939}"/>
          </ac:spMkLst>
        </pc:spChg>
        <pc:spChg chg="add mod">
          <ac:chgData name="Mary Pierce" userId="b5ea70a5-0033-44de-b2aa-771bba254844" providerId="ADAL" clId="{E3C54D84-2AB7-4E15-8FE1-5BDA988396A4}" dt="2026-05-18T16:12:22.879" v="939" actId="1076"/>
          <ac:spMkLst>
            <pc:docMk/>
            <pc:sldMk cId="4191980264" sldId="6030"/>
            <ac:spMk id="9" creationId="{1859645F-3D55-AAD1-1FD9-5A07C5FDFB53}"/>
          </ac:spMkLst>
        </pc:spChg>
        <pc:spChg chg="del mod">
          <ac:chgData name="Mary Pierce" userId="b5ea70a5-0033-44de-b2aa-771bba254844" providerId="ADAL" clId="{E3C54D84-2AB7-4E15-8FE1-5BDA988396A4}" dt="2026-05-18T15:38:06.575" v="814" actId="478"/>
          <ac:spMkLst>
            <pc:docMk/>
            <pc:sldMk cId="4191980264" sldId="6030"/>
            <ac:spMk id="15" creationId="{7C3AD8E6-D798-6581-7CE3-CCCA144E348E}"/>
          </ac:spMkLst>
        </pc:spChg>
        <pc:spChg chg="mod">
          <ac:chgData name="Mary Pierce" userId="b5ea70a5-0033-44de-b2aa-771bba254844" providerId="ADAL" clId="{E3C54D84-2AB7-4E15-8FE1-5BDA988396A4}" dt="2026-05-18T16:09:36.006" v="877" actId="1076"/>
          <ac:spMkLst>
            <pc:docMk/>
            <pc:sldMk cId="4191980264" sldId="6030"/>
            <ac:spMk id="21" creationId="{F7D39DC4-2FFA-0150-D9B8-5594F7B96EC1}"/>
          </ac:spMkLst>
        </pc:spChg>
        <pc:spChg chg="mod">
          <ac:chgData name="Mary Pierce" userId="b5ea70a5-0033-44de-b2aa-771bba254844" providerId="ADAL" clId="{E3C54D84-2AB7-4E15-8FE1-5BDA988396A4}" dt="2026-05-18T16:09:36.006" v="877" actId="1076"/>
          <ac:spMkLst>
            <pc:docMk/>
            <pc:sldMk cId="4191980264" sldId="6030"/>
            <ac:spMk id="22" creationId="{3C3953D0-4207-BB2A-F913-46CFFBE54DD8}"/>
          </ac:spMkLst>
        </pc:spChg>
        <pc:spChg chg="mod">
          <ac:chgData name="Mary Pierce" userId="b5ea70a5-0033-44de-b2aa-771bba254844" providerId="ADAL" clId="{E3C54D84-2AB7-4E15-8FE1-5BDA988396A4}" dt="2026-05-18T16:09:36.006" v="877" actId="1076"/>
          <ac:spMkLst>
            <pc:docMk/>
            <pc:sldMk cId="4191980264" sldId="6030"/>
            <ac:spMk id="24" creationId="{D9F533D5-2583-7C85-B5BB-A731C288CAA8}"/>
          </ac:spMkLst>
        </pc:spChg>
        <pc:spChg chg="mod">
          <ac:chgData name="Mary Pierce" userId="b5ea70a5-0033-44de-b2aa-771bba254844" providerId="ADAL" clId="{E3C54D84-2AB7-4E15-8FE1-5BDA988396A4}" dt="2026-05-18T16:09:36.006" v="877" actId="1076"/>
          <ac:spMkLst>
            <pc:docMk/>
            <pc:sldMk cId="4191980264" sldId="6030"/>
            <ac:spMk id="25" creationId="{4C640434-2FA3-9DB5-39F9-00F09A84443E}"/>
          </ac:spMkLst>
        </pc:spChg>
        <pc:spChg chg="mod">
          <ac:chgData name="Mary Pierce" userId="b5ea70a5-0033-44de-b2aa-771bba254844" providerId="ADAL" clId="{E3C54D84-2AB7-4E15-8FE1-5BDA988396A4}" dt="2026-05-18T16:09:36.006" v="877" actId="1076"/>
          <ac:spMkLst>
            <pc:docMk/>
            <pc:sldMk cId="4191980264" sldId="6030"/>
            <ac:spMk id="27" creationId="{FF34654B-D9A5-3A70-5C74-37F165A83D5B}"/>
          </ac:spMkLst>
        </pc:spChg>
        <pc:spChg chg="mod">
          <ac:chgData name="Mary Pierce" userId="b5ea70a5-0033-44de-b2aa-771bba254844" providerId="ADAL" clId="{E3C54D84-2AB7-4E15-8FE1-5BDA988396A4}" dt="2026-05-18T16:09:36.006" v="877" actId="1076"/>
          <ac:spMkLst>
            <pc:docMk/>
            <pc:sldMk cId="4191980264" sldId="6030"/>
            <ac:spMk id="31" creationId="{281A5D03-B3B1-C481-BD34-20F5ECB3C39C}"/>
          </ac:spMkLst>
        </pc:spChg>
        <pc:spChg chg="mod">
          <ac:chgData name="Mary Pierce" userId="b5ea70a5-0033-44de-b2aa-771bba254844" providerId="ADAL" clId="{E3C54D84-2AB7-4E15-8FE1-5BDA988396A4}" dt="2026-05-18T16:09:36.006" v="877" actId="1076"/>
          <ac:spMkLst>
            <pc:docMk/>
            <pc:sldMk cId="4191980264" sldId="6030"/>
            <ac:spMk id="32" creationId="{E6073B81-860C-A29E-0D74-63B86BC19125}"/>
          </ac:spMkLst>
        </pc:spChg>
        <pc:spChg chg="mod">
          <ac:chgData name="Mary Pierce" userId="b5ea70a5-0033-44de-b2aa-771bba254844" providerId="ADAL" clId="{E3C54D84-2AB7-4E15-8FE1-5BDA988396A4}" dt="2026-05-18T16:09:36.006" v="877" actId="1076"/>
          <ac:spMkLst>
            <pc:docMk/>
            <pc:sldMk cId="4191980264" sldId="6030"/>
            <ac:spMk id="33" creationId="{9B547F05-CF23-B66A-50F8-AD1A7050EDDA}"/>
          </ac:spMkLst>
        </pc:spChg>
        <pc:spChg chg="mod">
          <ac:chgData name="Mary Pierce" userId="b5ea70a5-0033-44de-b2aa-771bba254844" providerId="ADAL" clId="{E3C54D84-2AB7-4E15-8FE1-5BDA988396A4}" dt="2026-05-18T16:09:36.006" v="877" actId="1076"/>
          <ac:spMkLst>
            <pc:docMk/>
            <pc:sldMk cId="4191980264" sldId="6030"/>
            <ac:spMk id="35" creationId="{4AC24ED0-F395-9697-A2BD-CD22FE7B0E03}"/>
          </ac:spMkLst>
        </pc:spChg>
        <pc:spChg chg="mod">
          <ac:chgData name="Mary Pierce" userId="b5ea70a5-0033-44de-b2aa-771bba254844" providerId="ADAL" clId="{E3C54D84-2AB7-4E15-8FE1-5BDA988396A4}" dt="2026-05-18T16:09:36.006" v="877" actId="1076"/>
          <ac:spMkLst>
            <pc:docMk/>
            <pc:sldMk cId="4191980264" sldId="6030"/>
            <ac:spMk id="38" creationId="{686F0266-B1D0-1DA3-FC04-7F9B7A5BDB02}"/>
          </ac:spMkLst>
        </pc:spChg>
        <pc:graphicFrameChg chg="mod modGraphic">
          <ac:chgData name="Mary Pierce" userId="b5ea70a5-0033-44de-b2aa-771bba254844" providerId="ADAL" clId="{E3C54D84-2AB7-4E15-8FE1-5BDA988396A4}" dt="2026-05-18T16:10:43.054" v="891" actId="20577"/>
          <ac:graphicFrameMkLst>
            <pc:docMk/>
            <pc:sldMk cId="4191980264" sldId="6030"/>
            <ac:graphicFrameMk id="5" creationId="{3FADB351-8406-30CA-B52B-4DB24FDBA55E}"/>
          </ac:graphicFrameMkLst>
        </pc:graphicFrameChg>
        <pc:graphicFrameChg chg="del mod">
          <ac:chgData name="Mary Pierce" userId="b5ea70a5-0033-44de-b2aa-771bba254844" providerId="ADAL" clId="{E3C54D84-2AB7-4E15-8FE1-5BDA988396A4}" dt="2026-05-18T15:38:04.395" v="813" actId="478"/>
          <ac:graphicFrameMkLst>
            <pc:docMk/>
            <pc:sldMk cId="4191980264" sldId="6030"/>
            <ac:graphicFrameMk id="10" creationId="{CD06252C-0304-9A21-8D58-78B5B78F5D13}"/>
          </ac:graphicFrameMkLst>
        </pc:graphicFrameChg>
      </pc:sldChg>
      <pc:sldChg chg="addSp modSp new del mod">
        <pc:chgData name="Mary Pierce" userId="b5ea70a5-0033-44de-b2aa-771bba254844" providerId="ADAL" clId="{E3C54D84-2AB7-4E15-8FE1-5BDA988396A4}" dt="2026-05-18T15:40:42.675" v="875" actId="47"/>
        <pc:sldMkLst>
          <pc:docMk/>
          <pc:sldMk cId="2913083024" sldId="6031"/>
        </pc:sldMkLst>
        <pc:graphicFrameChg chg="add mod modGraphic">
          <ac:chgData name="Mary Pierce" userId="b5ea70a5-0033-44de-b2aa-771bba254844" providerId="ADAL" clId="{E3C54D84-2AB7-4E15-8FE1-5BDA988396A4}" dt="2026-05-18T15:30:22.416" v="754" actId="20577"/>
          <ac:graphicFrameMkLst>
            <pc:docMk/>
            <pc:sldMk cId="2913083024" sldId="6031"/>
            <ac:graphicFrameMk id="2" creationId="{7702F76E-9424-771F-D7D3-64912F9824A4}"/>
          </ac:graphicFrameMkLst>
        </pc:graphicFrameChg>
      </pc:sldChg>
    </pc:docChg>
  </pc:docChgLst>
  <pc:docChgLst>
    <pc:chgData name="Mary Pierce" userId="S::mary.pierce@forgefx.com::b5ea70a5-0033-44de-b2aa-771bba254844" providerId="AD" clId="Web-{4D852A20-4B50-BB5E-9436-BB7050EE7C25}"/>
    <pc:docChg chg="modSld">
      <pc:chgData name="Mary Pierce" userId="S::mary.pierce@forgefx.com::b5ea70a5-0033-44de-b2aa-771bba254844" providerId="AD" clId="Web-{4D852A20-4B50-BB5E-9436-BB7050EE7C25}" dt="2026-05-18T16:08:44.702" v="1" actId="20577"/>
      <pc:docMkLst>
        <pc:docMk/>
      </pc:docMkLst>
      <pc:sldChg chg="modSp">
        <pc:chgData name="Mary Pierce" userId="S::mary.pierce@forgefx.com::b5ea70a5-0033-44de-b2aa-771bba254844" providerId="AD" clId="Web-{4D852A20-4B50-BB5E-9436-BB7050EE7C25}" dt="2026-05-18T16:08:44.702" v="1" actId="20577"/>
        <pc:sldMkLst>
          <pc:docMk/>
          <pc:sldMk cId="1363470859" sldId="6027"/>
        </pc:sldMkLst>
        <pc:spChg chg="mod">
          <ac:chgData name="Mary Pierce" userId="S::mary.pierce@forgefx.com::b5ea70a5-0033-44de-b2aa-771bba254844" providerId="AD" clId="Web-{4D852A20-4B50-BB5E-9436-BB7050EE7C25}" dt="2026-05-18T16:08:44.702" v="1" actId="20577"/>
          <ac:spMkLst>
            <pc:docMk/>
            <pc:sldMk cId="1363470859" sldId="6027"/>
            <ac:spMk id="5" creationId="{24FF77D1-A698-F8F6-BB2C-4F4A4B8597AF}"/>
          </ac:spMkLst>
        </pc:spChg>
      </pc:sldChg>
    </pc:docChg>
  </pc:docChgLst>
  <pc:docChgLst>
    <pc:chgData name="Sara Golling" userId="5c194b56-a3ad-4ed5-aea4-b535be0c4b07" providerId="ADAL" clId="{6E042076-6565-42FA-B260-34940750F498}"/>
    <pc:docChg chg="undo custSel addSld delSld modSld sldOrd addSection modSection">
      <pc:chgData name="Sara Golling" userId="5c194b56-a3ad-4ed5-aea4-b535be0c4b07" providerId="ADAL" clId="{6E042076-6565-42FA-B260-34940750F498}" dt="2026-05-16T17:50:12.308" v="796" actId="21"/>
      <pc:docMkLst>
        <pc:docMk/>
      </pc:docMkLst>
      <pc:sldChg chg="modSp mod">
        <pc:chgData name="Sara Golling" userId="5c194b56-a3ad-4ed5-aea4-b535be0c4b07" providerId="ADAL" clId="{6E042076-6565-42FA-B260-34940750F498}" dt="2026-05-16T17:32:04.324" v="713" actId="20577"/>
        <pc:sldMkLst>
          <pc:docMk/>
          <pc:sldMk cId="2191203005" sldId="5141"/>
        </pc:sldMkLst>
        <pc:spChg chg="mod">
          <ac:chgData name="Sara Golling" userId="5c194b56-a3ad-4ed5-aea4-b535be0c4b07" providerId="ADAL" clId="{6E042076-6565-42FA-B260-34940750F498}" dt="2026-05-16T17:32:04.324" v="713" actId="20577"/>
          <ac:spMkLst>
            <pc:docMk/>
            <pc:sldMk cId="2191203005" sldId="5141"/>
            <ac:spMk id="6" creationId="{6AB5968D-3DF3-7756-BE8B-2ECE9F940DED}"/>
          </ac:spMkLst>
        </pc:spChg>
        <pc:picChg chg="mod">
          <ac:chgData name="Sara Golling" userId="5c194b56-a3ad-4ed5-aea4-b535be0c4b07" providerId="ADAL" clId="{6E042076-6565-42FA-B260-34940750F498}" dt="2026-05-16T17:29:52" v="591" actId="14826"/>
          <ac:picMkLst>
            <pc:docMk/>
            <pc:sldMk cId="2191203005" sldId="5141"/>
            <ac:picMk id="3" creationId="{AF5765CA-828F-EE7F-0DB0-F20DF5C01B69}"/>
          </ac:picMkLst>
        </pc:picChg>
        <pc:picChg chg="mod">
          <ac:chgData name="Sara Golling" userId="5c194b56-a3ad-4ed5-aea4-b535be0c4b07" providerId="ADAL" clId="{6E042076-6565-42FA-B260-34940750F498}" dt="2026-05-16T17:30:19.186" v="593" actId="1076"/>
          <ac:picMkLst>
            <pc:docMk/>
            <pc:sldMk cId="2191203005" sldId="5141"/>
            <ac:picMk id="9" creationId="{D3770293-6B04-4605-DF04-B34609CB28F3}"/>
          </ac:picMkLst>
        </pc:picChg>
      </pc:sldChg>
      <pc:sldChg chg="addSp delSp modSp add del mod">
        <pc:chgData name="Sara Golling" userId="5c194b56-a3ad-4ed5-aea4-b535be0c4b07" providerId="ADAL" clId="{6E042076-6565-42FA-B260-34940750F498}" dt="2026-05-16T01:26:14.351" v="508" actId="122"/>
        <pc:sldMkLst>
          <pc:docMk/>
          <pc:sldMk cId="4277644596" sldId="5722"/>
        </pc:sldMkLst>
        <pc:spChg chg="mod">
          <ac:chgData name="Sara Golling" userId="5c194b56-a3ad-4ed5-aea4-b535be0c4b07" providerId="ADAL" clId="{6E042076-6565-42FA-B260-34940750F498}" dt="2026-05-16T01:10:10.239" v="384" actId="6549"/>
          <ac:spMkLst>
            <pc:docMk/>
            <pc:sldMk cId="4277644596" sldId="5722"/>
            <ac:spMk id="2" creationId="{3D47DE99-F817-B7AF-AC1F-37868E2EBE22}"/>
          </ac:spMkLst>
        </pc:spChg>
        <pc:spChg chg="add mod">
          <ac:chgData name="Sara Golling" userId="5c194b56-a3ad-4ed5-aea4-b535be0c4b07" providerId="ADAL" clId="{6E042076-6565-42FA-B260-34940750F498}" dt="2026-05-16T01:05:47.655" v="306"/>
          <ac:spMkLst>
            <pc:docMk/>
            <pc:sldMk cId="4277644596" sldId="5722"/>
            <ac:spMk id="4" creationId="{4F38F174-A46E-1AD5-4B7B-7023F6055BFB}"/>
          </ac:spMkLst>
        </pc:spChg>
        <pc:spChg chg="mod">
          <ac:chgData name="Sara Golling" userId="5c194b56-a3ad-4ed5-aea4-b535be0c4b07" providerId="ADAL" clId="{6E042076-6565-42FA-B260-34940750F498}" dt="2026-05-16T01:15:00.528" v="460" actId="6549"/>
          <ac:spMkLst>
            <pc:docMk/>
            <pc:sldMk cId="4277644596" sldId="5722"/>
            <ac:spMk id="7" creationId="{FC936EE0-C711-1CA4-3A9B-FBF63BF3AB5E}"/>
          </ac:spMkLst>
        </pc:spChg>
        <pc:graphicFrameChg chg="add mod modGraphic">
          <ac:chgData name="Sara Golling" userId="5c194b56-a3ad-4ed5-aea4-b535be0c4b07" providerId="ADAL" clId="{6E042076-6565-42FA-B260-34940750F498}" dt="2026-05-16T01:26:14.351" v="508" actId="122"/>
          <ac:graphicFrameMkLst>
            <pc:docMk/>
            <pc:sldMk cId="4277644596" sldId="5722"/>
            <ac:graphicFrameMk id="5" creationId="{0829A915-2226-81EB-D6A3-E17FFE0CAB15}"/>
          </ac:graphicFrameMkLst>
        </pc:graphicFrameChg>
        <pc:graphicFrameChg chg="mod ord modGraphic">
          <ac:chgData name="Sara Golling" userId="5c194b56-a3ad-4ed5-aea4-b535be0c4b07" providerId="ADAL" clId="{6E042076-6565-42FA-B260-34940750F498}" dt="2026-05-16T01:23:54.237" v="501" actId="1076"/>
          <ac:graphicFrameMkLst>
            <pc:docMk/>
            <pc:sldMk cId="4277644596" sldId="5722"/>
            <ac:graphicFrameMk id="10" creationId="{36BC1CE5-56EA-7419-E48C-0B3ACB08545B}"/>
          </ac:graphicFrameMkLst>
        </pc:graphicFrameChg>
        <pc:graphicFrameChg chg="mod modGraphic">
          <ac:chgData name="Sara Golling" userId="5c194b56-a3ad-4ed5-aea4-b535be0c4b07" providerId="ADAL" clId="{6E042076-6565-42FA-B260-34940750F498}" dt="2026-05-16T01:04:58.667" v="299" actId="20577"/>
          <ac:graphicFrameMkLst>
            <pc:docMk/>
            <pc:sldMk cId="4277644596" sldId="5722"/>
            <ac:graphicFrameMk id="14" creationId="{2B5DC904-B1F3-4248-8B7F-F8082F3728B0}"/>
          </ac:graphicFrameMkLst>
        </pc:graphicFrameChg>
      </pc:sldChg>
      <pc:sldChg chg="addSp delSp modSp add mod">
        <pc:chgData name="Sara Golling" userId="5c194b56-a3ad-4ed5-aea4-b535be0c4b07" providerId="ADAL" clId="{6E042076-6565-42FA-B260-34940750F498}" dt="2026-05-16T17:25:38.208" v="584" actId="33524"/>
        <pc:sldMkLst>
          <pc:docMk/>
          <pc:sldMk cId="1363470859" sldId="6027"/>
        </pc:sldMkLst>
        <pc:spChg chg="mod">
          <ac:chgData name="Sara Golling" userId="5c194b56-a3ad-4ed5-aea4-b535be0c4b07" providerId="ADAL" clId="{6E042076-6565-42FA-B260-34940750F498}" dt="2026-05-16T17:25:38.208" v="584" actId="33524"/>
          <ac:spMkLst>
            <pc:docMk/>
            <pc:sldMk cId="1363470859" sldId="6027"/>
            <ac:spMk id="3" creationId="{F18F89E4-AEC3-D3AB-78DF-D3F793879493}"/>
          </ac:spMkLst>
        </pc:spChg>
        <pc:spChg chg="mod">
          <ac:chgData name="Sara Golling" userId="5c194b56-a3ad-4ed5-aea4-b535be0c4b07" providerId="ADAL" clId="{6E042076-6565-42FA-B260-34940750F498}" dt="2026-05-16T01:32:07.857" v="581" actId="108"/>
          <ac:spMkLst>
            <pc:docMk/>
            <pc:sldMk cId="1363470859" sldId="6027"/>
            <ac:spMk id="4" creationId="{3CF71D87-DD56-2A66-3468-AC8E0B000DA5}"/>
          </ac:spMkLst>
        </pc:spChg>
        <pc:spChg chg="mod">
          <ac:chgData name="Sara Golling" userId="5c194b56-a3ad-4ed5-aea4-b535be0c4b07" providerId="ADAL" clId="{6E042076-6565-42FA-B260-34940750F498}" dt="2026-05-16T01:31:48.384" v="578" actId="947"/>
          <ac:spMkLst>
            <pc:docMk/>
            <pc:sldMk cId="1363470859" sldId="6027"/>
            <ac:spMk id="6" creationId="{B241563D-788E-DE6A-867C-312C175A5A68}"/>
          </ac:spMkLst>
        </pc:spChg>
        <pc:spChg chg="mod">
          <ac:chgData name="Sara Golling" userId="5c194b56-a3ad-4ed5-aea4-b535be0c4b07" providerId="ADAL" clId="{6E042076-6565-42FA-B260-34940750F498}" dt="2026-05-16T01:32:02.145" v="580" actId="108"/>
          <ac:spMkLst>
            <pc:docMk/>
            <pc:sldMk cId="1363470859" sldId="6027"/>
            <ac:spMk id="7" creationId="{2C2EBAE0-8328-018C-B4E4-F2BDB32DCD00}"/>
          </ac:spMkLst>
        </pc:spChg>
        <pc:spChg chg="mod">
          <ac:chgData name="Sara Golling" userId="5c194b56-a3ad-4ed5-aea4-b535be0c4b07" providerId="ADAL" clId="{6E042076-6565-42FA-B260-34940750F498}" dt="2026-05-16T01:31:55.486" v="579" actId="108"/>
          <ac:spMkLst>
            <pc:docMk/>
            <pc:sldMk cId="1363470859" sldId="6027"/>
            <ac:spMk id="8" creationId="{E6EF4AEE-B72C-59DC-B48D-A102D69AD8B7}"/>
          </ac:spMkLst>
        </pc:spChg>
        <pc:spChg chg="mod">
          <ac:chgData name="Sara Golling" userId="5c194b56-a3ad-4ed5-aea4-b535be0c4b07" providerId="ADAL" clId="{6E042076-6565-42FA-B260-34940750F498}" dt="2026-05-16T01:31:01.204" v="569" actId="20577"/>
          <ac:spMkLst>
            <pc:docMk/>
            <pc:sldMk cId="1363470859" sldId="6027"/>
            <ac:spMk id="27" creationId="{DB555662-FB43-EFD9-A8B4-5B07C94C1863}"/>
          </ac:spMkLst>
        </pc:spChg>
      </pc:sldChg>
      <pc:sldChg chg="add ord">
        <pc:chgData name="Sara Golling" userId="5c194b56-a3ad-4ed5-aea4-b535be0c4b07" providerId="ADAL" clId="{6E042076-6565-42FA-B260-34940750F498}" dt="2026-05-16T17:34:38.725" v="716"/>
        <pc:sldMkLst>
          <pc:docMk/>
          <pc:sldMk cId="4168989" sldId="6028"/>
        </pc:sldMkLst>
      </pc:sldChg>
      <pc:sldChg chg="addSp delSp modSp add mod">
        <pc:chgData name="Sara Golling" userId="5c194b56-a3ad-4ed5-aea4-b535be0c4b07" providerId="ADAL" clId="{6E042076-6565-42FA-B260-34940750F498}" dt="2026-05-16T17:50:12.308" v="796" actId="21"/>
        <pc:sldMkLst>
          <pc:docMk/>
          <pc:sldMk cId="3086830523" sldId="6029"/>
        </pc:sldMkLst>
        <pc:spChg chg="mod">
          <ac:chgData name="Sara Golling" userId="5c194b56-a3ad-4ed5-aea4-b535be0c4b07" providerId="ADAL" clId="{6E042076-6565-42FA-B260-34940750F498}" dt="2026-05-16T17:48:05.266" v="777" actId="947"/>
          <ac:spMkLst>
            <pc:docMk/>
            <pc:sldMk cId="3086830523" sldId="6029"/>
            <ac:spMk id="2" creationId="{333A09DA-A268-9DA3-C7B6-3D472BE68DF3}"/>
          </ac:spMkLst>
        </pc:spChg>
        <pc:spChg chg="mod">
          <ac:chgData name="Sara Golling" userId="5c194b56-a3ad-4ed5-aea4-b535be0c4b07" providerId="ADAL" clId="{6E042076-6565-42FA-B260-34940750F498}" dt="2026-05-16T17:44:22.535" v="728" actId="1076"/>
          <ac:spMkLst>
            <pc:docMk/>
            <pc:sldMk cId="3086830523" sldId="6029"/>
            <ac:spMk id="3" creationId="{28B54AE7-984B-4E99-127D-25F6F27B4344}"/>
          </ac:spMkLst>
        </pc:spChg>
        <pc:spChg chg="add mod">
          <ac:chgData name="Sara Golling" userId="5c194b56-a3ad-4ed5-aea4-b535be0c4b07" providerId="ADAL" clId="{6E042076-6565-42FA-B260-34940750F498}" dt="2026-05-16T17:50:03.893" v="795" actId="20577"/>
          <ac:spMkLst>
            <pc:docMk/>
            <pc:sldMk cId="3086830523" sldId="6029"/>
            <ac:spMk id="9" creationId="{7D2FB0DB-2846-AB7A-58B0-EBC40C83C666}"/>
          </ac:spMkLst>
        </pc:spChg>
        <pc:graphicFrameChg chg="add mod modGraphic">
          <ac:chgData name="Sara Golling" userId="5c194b56-a3ad-4ed5-aea4-b535be0c4b07" providerId="ADAL" clId="{6E042076-6565-42FA-B260-34940750F498}" dt="2026-05-16T17:49:40.860" v="789" actId="14100"/>
          <ac:graphicFrameMkLst>
            <pc:docMk/>
            <pc:sldMk cId="3086830523" sldId="6029"/>
            <ac:graphicFrameMk id="6" creationId="{A6B0BD55-3C3B-8CA2-0CC9-F7F9E55AD2A2}"/>
          </ac:graphicFrameMkLst>
        </pc:graphicFrameChg>
        <pc:graphicFrameChg chg="add mod modGraphic">
          <ac:chgData name="Sara Golling" userId="5c194b56-a3ad-4ed5-aea4-b535be0c4b07" providerId="ADAL" clId="{6E042076-6565-42FA-B260-34940750F498}" dt="2026-05-16T17:49:51.448" v="790" actId="1076"/>
          <ac:graphicFrameMkLst>
            <pc:docMk/>
            <pc:sldMk cId="3086830523" sldId="6029"/>
            <ac:graphicFrameMk id="8" creationId="{8C7223DD-2F0E-2EB2-0BE9-009706F8B09B}"/>
          </ac:graphicFrameMkLst>
        </pc:graphicFrameChg>
      </pc:sldChg>
    </pc:docChg>
  </pc:docChgLst>
  <pc:docChgLst>
    <pc:chgData name="Mary Pierce" userId="S::mary.pierce@forgefx.com::b5ea70a5-0033-44de-b2aa-771bba254844" providerId="AD" clId="Web-{47312A07-500F-AC09-2C97-7418855155D0}"/>
    <pc:docChg chg="modSld">
      <pc:chgData name="Mary Pierce" userId="S::mary.pierce@forgefx.com::b5ea70a5-0033-44de-b2aa-771bba254844" providerId="AD" clId="Web-{47312A07-500F-AC09-2C97-7418855155D0}" dt="2026-05-18T14:21:44.874" v="90" actId="20577"/>
      <pc:docMkLst>
        <pc:docMk/>
      </pc:docMkLst>
      <pc:sldChg chg="modSp">
        <pc:chgData name="Mary Pierce" userId="S::mary.pierce@forgefx.com::b5ea70a5-0033-44de-b2aa-771bba254844" providerId="AD" clId="Web-{47312A07-500F-AC09-2C97-7418855155D0}" dt="2026-05-18T14:19:06.093" v="77" actId="20577"/>
        <pc:sldMkLst>
          <pc:docMk/>
          <pc:sldMk cId="2191203005" sldId="5141"/>
        </pc:sldMkLst>
        <pc:spChg chg="mod">
          <ac:chgData name="Mary Pierce" userId="S::mary.pierce@forgefx.com::b5ea70a5-0033-44de-b2aa-771bba254844" providerId="AD" clId="Web-{47312A07-500F-AC09-2C97-7418855155D0}" dt="2026-05-18T14:19:06.093" v="77" actId="20577"/>
          <ac:spMkLst>
            <pc:docMk/>
            <pc:sldMk cId="2191203005" sldId="5141"/>
            <ac:spMk id="6" creationId="{6AB5968D-3DF3-7756-BE8B-2ECE9F940DED}"/>
          </ac:spMkLst>
        </pc:spChg>
      </pc:sldChg>
      <pc:sldChg chg="modSp">
        <pc:chgData name="Mary Pierce" userId="S::mary.pierce@forgefx.com::b5ea70a5-0033-44de-b2aa-771bba254844" providerId="AD" clId="Web-{47312A07-500F-AC09-2C97-7418855155D0}" dt="2026-05-18T14:21:44.874" v="90" actId="20577"/>
        <pc:sldMkLst>
          <pc:docMk/>
          <pc:sldMk cId="1363470859" sldId="6027"/>
        </pc:sldMkLst>
        <pc:spChg chg="mod">
          <ac:chgData name="Mary Pierce" userId="S::mary.pierce@forgefx.com::b5ea70a5-0033-44de-b2aa-771bba254844" providerId="AD" clId="Web-{47312A07-500F-AC09-2C97-7418855155D0}" dt="2026-05-18T14:21:44.874" v="90" actId="20577"/>
          <ac:spMkLst>
            <pc:docMk/>
            <pc:sldMk cId="1363470859" sldId="6027"/>
            <ac:spMk id="3" creationId="{F18F89E4-AEC3-D3AB-78DF-D3F793879493}"/>
          </ac:spMkLst>
        </pc:spChg>
        <pc:spChg chg="mod">
          <ac:chgData name="Mary Pierce" userId="S::mary.pierce@forgefx.com::b5ea70a5-0033-44de-b2aa-771bba254844" providerId="AD" clId="Web-{47312A07-500F-AC09-2C97-7418855155D0}" dt="2026-05-18T14:19:51.687" v="88" actId="20577"/>
          <ac:spMkLst>
            <pc:docMk/>
            <pc:sldMk cId="1363470859" sldId="6027"/>
            <ac:spMk id="27" creationId="{DB555662-FB43-EFD9-A8B4-5B07C94C1863}"/>
          </ac:spMkLst>
        </pc:spChg>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5/18/2026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5/18/2026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5F024-15F6-483E-1D41-D7D536AAD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A6428-0989-C547-F4FD-7911A7364B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197CC-9AD5-2CF8-D2A6-4FC2EEEF45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082C59-DC37-C939-8E33-44716E23496E}"/>
              </a:ext>
            </a:extLst>
          </p:cNvPr>
          <p:cNvSpPr>
            <a:spLocks noGrp="1"/>
          </p:cNvSpPr>
          <p:nvPr>
            <p:ph type="sldNum" sz="quarter" idx="5"/>
          </p:nvPr>
        </p:nvSpPr>
        <p:spPr/>
        <p:txBody>
          <a:bodyPr/>
          <a:lstStyle/>
          <a:p>
            <a:fld id="{3E857AE5-060F-4B8C-B1A1-A3B3E167AAFA}" type="slidenum">
              <a:rPr lang="en-US" smtClean="0"/>
              <a:t>3</a:t>
            </a:fld>
            <a:endParaRPr lang="en-US"/>
          </a:p>
        </p:txBody>
      </p:sp>
    </p:spTree>
    <p:extLst>
      <p:ext uri="{BB962C8B-B14F-4D97-AF65-F5344CB8AC3E}">
        <p14:creationId xmlns:p14="http://schemas.microsoft.com/office/powerpoint/2010/main" val="3293783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29C11-0190-8378-C11D-CADAD205F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6DEA5-CF1F-72D0-41EC-F1521825F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00256E-B8DA-A054-D4D4-85DAFDA69A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21CD68-FA6D-46AD-D880-5A61280DEE98}"/>
              </a:ext>
            </a:extLst>
          </p:cNvPr>
          <p:cNvSpPr>
            <a:spLocks noGrp="1"/>
          </p:cNvSpPr>
          <p:nvPr>
            <p:ph type="sldNum" sz="quarter" idx="5"/>
          </p:nvPr>
        </p:nvSpPr>
        <p:spPr/>
        <p:txBody>
          <a:bodyPr/>
          <a:lstStyle/>
          <a:p>
            <a:fld id="{3E857AE5-060F-4B8C-B1A1-A3B3E167AAFA}" type="slidenum">
              <a:rPr lang="en-US" smtClean="0"/>
              <a:t>5</a:t>
            </a:fld>
            <a:endParaRPr lang="en-US"/>
          </a:p>
        </p:txBody>
      </p:sp>
    </p:spTree>
    <p:extLst>
      <p:ext uri="{BB962C8B-B14F-4D97-AF65-F5344CB8AC3E}">
        <p14:creationId xmlns:p14="http://schemas.microsoft.com/office/powerpoint/2010/main" val="2101989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3E6-61BC-602A-25E3-48501F2840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3D3BD-8FC1-EDDD-93A0-D15B6817C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B32E7D-C2F1-93AA-74CB-23A5901DDE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C3DBDF-BBC2-0B2B-54A9-154A5863DB0A}"/>
              </a:ext>
            </a:extLst>
          </p:cNvPr>
          <p:cNvSpPr>
            <a:spLocks noGrp="1"/>
          </p:cNvSpPr>
          <p:nvPr>
            <p:ph type="sldNum" sz="quarter" idx="5"/>
          </p:nvPr>
        </p:nvSpPr>
        <p:spPr/>
        <p:txBody>
          <a:bodyPr/>
          <a:lstStyle/>
          <a:p>
            <a:fld id="{3E857AE5-060F-4B8C-B1A1-A3B3E167AAFA}" type="slidenum">
              <a:rPr lang="en-US" smtClean="0"/>
              <a:t>6</a:t>
            </a:fld>
            <a:endParaRPr lang="en-US"/>
          </a:p>
        </p:txBody>
      </p:sp>
    </p:spTree>
    <p:extLst>
      <p:ext uri="{BB962C8B-B14F-4D97-AF65-F5344CB8AC3E}">
        <p14:creationId xmlns:p14="http://schemas.microsoft.com/office/powerpoint/2010/main" val="193960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7</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49</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57</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64</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67</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68</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78</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80</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97</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98</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102</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104</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155</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5/18/2026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5/18/2026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5/18/2026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18" Type="http://schemas.openxmlformats.org/officeDocument/2006/relationships/slide" Target="slide73.xml"/><Relationship Id="rId3" Type="http://schemas.openxmlformats.org/officeDocument/2006/relationships/image" Target="../media/image14.jpeg"/><Relationship Id="rId21" Type="http://schemas.openxmlformats.org/officeDocument/2006/relationships/slide" Target="slide14.xml"/><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slide" Target="slide82.xml"/><Relationship Id="rId2" Type="http://schemas.openxmlformats.org/officeDocument/2006/relationships/notesSlide" Target="../notesSlides/notesSlide4.xml"/><Relationship Id="rId16" Type="http://schemas.openxmlformats.org/officeDocument/2006/relationships/slide" Target="slide84.xml"/><Relationship Id="rId20" Type="http://schemas.openxmlformats.org/officeDocument/2006/relationships/slide" Target="slide52.xml"/><Relationship Id="rId1" Type="http://schemas.openxmlformats.org/officeDocument/2006/relationships/slideLayout" Target="../slideLayouts/slideLayout55.xml"/><Relationship Id="rId6" Type="http://schemas.openxmlformats.org/officeDocument/2006/relationships/image" Target="../media/image17.jpeg"/><Relationship Id="rId11" Type="http://schemas.openxmlformats.org/officeDocument/2006/relationships/image" Target="../media/image22.jpeg"/><Relationship Id="rId24" Type="http://schemas.openxmlformats.org/officeDocument/2006/relationships/image" Target="../media/image26.png"/><Relationship Id="rId5" Type="http://schemas.openxmlformats.org/officeDocument/2006/relationships/image" Target="../media/image16.png"/><Relationship Id="rId15" Type="http://schemas.openxmlformats.org/officeDocument/2006/relationships/slide" Target="slide90.xml"/><Relationship Id="rId23" Type="http://schemas.openxmlformats.org/officeDocument/2006/relationships/slide" Target="slide8.xml"/><Relationship Id="rId10" Type="http://schemas.openxmlformats.org/officeDocument/2006/relationships/image" Target="../media/image21.jpeg"/><Relationship Id="rId19" Type="http://schemas.openxmlformats.org/officeDocument/2006/relationships/slide" Target="slide63.xml"/><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slide" Target="slide10.xml"/></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32.sv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svg"/><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svg"/><Relationship Id="rId2" Type="http://schemas.openxmlformats.org/officeDocument/2006/relationships/image" Target="../media/image44.svg"/><Relationship Id="rId1" Type="http://schemas.openxmlformats.org/officeDocument/2006/relationships/slideLayout" Target="../slideLayouts/slideLayout11.xml"/><Relationship Id="rId6" Type="http://schemas.openxmlformats.org/officeDocument/2006/relationships/image" Target="../media/image48.svg"/><Relationship Id="rId11" Type="http://schemas.openxmlformats.org/officeDocument/2006/relationships/slide" Target="slide129.xml"/><Relationship Id="rId5" Type="http://schemas.openxmlformats.org/officeDocument/2006/relationships/image" Target="../media/image47.svg"/><Relationship Id="rId10" Type="http://schemas.openxmlformats.org/officeDocument/2006/relationships/image" Target="../media/image52.png"/><Relationship Id="rId4" Type="http://schemas.openxmlformats.org/officeDocument/2006/relationships/image" Target="../media/image46.svg"/><Relationship Id="rId9" Type="http://schemas.openxmlformats.org/officeDocument/2006/relationships/image" Target="../media/image51.svg"/></Relationships>
</file>

<file path=ppt/slides/_rels/slide16.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jpeg"/><Relationship Id="rId1" Type="http://schemas.openxmlformats.org/officeDocument/2006/relationships/slideLayout" Target="../slideLayouts/slideLayout1.xml"/><Relationship Id="rId5" Type="http://schemas.openxmlformats.org/officeDocument/2006/relationships/image" Target="../media/image56.svg"/><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jpeg"/><Relationship Id="rId1" Type="http://schemas.openxmlformats.org/officeDocument/2006/relationships/slideLayout" Target="../slideLayouts/slideLayout5.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1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63.jpeg"/><Relationship Id="rId1" Type="http://schemas.openxmlformats.org/officeDocument/2006/relationships/slideLayout" Target="../slideLayouts/slideLayout1.xml"/><Relationship Id="rId5" Type="http://schemas.openxmlformats.org/officeDocument/2006/relationships/image" Target="../media/image38.svg"/><Relationship Id="rId4" Type="http://schemas.openxmlformats.org/officeDocument/2006/relationships/image" Target="../media/image37.sv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slide" Target="slide136.xml"/><Relationship Id="rId5" Type="http://schemas.openxmlformats.org/officeDocument/2006/relationships/image" Target="../media/image68.svg"/><Relationship Id="rId4" Type="http://schemas.openxmlformats.org/officeDocument/2006/relationships/image" Target="../media/image67.svg"/></Relationships>
</file>

<file path=ppt/slides/_rels/slide2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1.jpeg"/><Relationship Id="rId1" Type="http://schemas.openxmlformats.org/officeDocument/2006/relationships/slideLayout" Target="../slideLayouts/slideLayout5.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jpeg"/><Relationship Id="rId1" Type="http://schemas.openxmlformats.org/officeDocument/2006/relationships/slideLayout" Target="../slideLayouts/slideLayout1.xml"/><Relationship Id="rId5" Type="http://schemas.openxmlformats.org/officeDocument/2006/relationships/image" Target="../media/image78.svg"/><Relationship Id="rId4" Type="http://schemas.openxmlformats.org/officeDocument/2006/relationships/image" Target="../media/image77.svg"/></Relationships>
</file>

<file path=ppt/slides/_rels/slide2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image" Target="../media/image86.svg"/><Relationship Id="rId4" Type="http://schemas.openxmlformats.org/officeDocument/2006/relationships/image" Target="../media/image85.svg"/></Relationships>
</file>

<file path=ppt/slides/_rels/slide2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jpeg"/><Relationship Id="rId1" Type="http://schemas.openxmlformats.org/officeDocument/2006/relationships/slideLayout" Target="../slideLayouts/slideLayout1.xml"/><Relationship Id="rId4" Type="http://schemas.openxmlformats.org/officeDocument/2006/relationships/image" Target="../media/image91.sv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92.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jpeg"/><Relationship Id="rId1" Type="http://schemas.openxmlformats.org/officeDocument/2006/relationships/slideLayout" Target="../slideLayouts/slideLayout1.xml"/><Relationship Id="rId5" Type="http://schemas.openxmlformats.org/officeDocument/2006/relationships/image" Target="../media/image96.svg"/><Relationship Id="rId4" Type="http://schemas.openxmlformats.org/officeDocument/2006/relationships/image" Target="../media/image95.svg"/></Relationships>
</file>

<file path=ppt/slides/_rels/slide3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jpeg"/><Relationship Id="rId1" Type="http://schemas.openxmlformats.org/officeDocument/2006/relationships/slideLayout" Target="../slideLayouts/slideLayout1.xml"/><Relationship Id="rId5" Type="http://schemas.openxmlformats.org/officeDocument/2006/relationships/image" Target="../media/image102.svg"/><Relationship Id="rId4" Type="http://schemas.openxmlformats.org/officeDocument/2006/relationships/image" Target="../media/image101.svg"/></Relationships>
</file>

<file path=ppt/slides/_rels/slide3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9.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jpeg"/><Relationship Id="rId1" Type="http://schemas.openxmlformats.org/officeDocument/2006/relationships/slideLayout" Target="../slideLayouts/slideLayout1.xml"/><Relationship Id="rId4" Type="http://schemas.openxmlformats.org/officeDocument/2006/relationships/image" Target="../media/image105.svg"/></Relationships>
</file>

<file path=ppt/slides/_rels/slide35.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07.jpeg"/><Relationship Id="rId1" Type="http://schemas.openxmlformats.org/officeDocument/2006/relationships/slideLayout" Target="../slideLayouts/slideLayout1.xml"/><Relationship Id="rId5" Type="http://schemas.openxmlformats.org/officeDocument/2006/relationships/image" Target="../media/image110.svg"/><Relationship Id="rId4" Type="http://schemas.openxmlformats.org/officeDocument/2006/relationships/image" Target="../media/image109.svg"/></Relationships>
</file>

<file path=ppt/slides/_rels/slide3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13.svg"/><Relationship Id="rId2" Type="http://schemas.openxmlformats.org/officeDocument/2006/relationships/image" Target="../media/image112.jpeg"/><Relationship Id="rId1" Type="http://schemas.openxmlformats.org/officeDocument/2006/relationships/slideLayout" Target="../slideLayouts/slideLayout1.xml"/><Relationship Id="rId5" Type="http://schemas.openxmlformats.org/officeDocument/2006/relationships/image" Target="../media/image115.svg"/><Relationship Id="rId4" Type="http://schemas.openxmlformats.org/officeDocument/2006/relationships/image" Target="../media/image114.svg"/></Relationships>
</file>

<file path=ppt/slides/_rels/slide3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40.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image" Target="../media/image119.jpeg"/><Relationship Id="rId1" Type="http://schemas.openxmlformats.org/officeDocument/2006/relationships/slideLayout" Target="../slideLayouts/slideLayout1.xml"/><Relationship Id="rId4" Type="http://schemas.openxmlformats.org/officeDocument/2006/relationships/image" Target="../media/image121.png"/></Relationships>
</file>

<file path=ppt/slides/_rels/slide4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png"/><Relationship Id="rId1" Type="http://schemas.openxmlformats.org/officeDocument/2006/relationships/slideLayout" Target="../slideLayouts/slideLayout3.xml"/><Relationship Id="rId4" Type="http://schemas.openxmlformats.org/officeDocument/2006/relationships/image" Target="../media/image124.jpeg"/></Relationships>
</file>

<file path=ppt/slides/_rels/slide42.xml.rels><?xml version="1.0" encoding="UTF-8" standalone="yes"?>
<Relationships xmlns="http://schemas.openxmlformats.org/package/2006/relationships"><Relationship Id="rId3" Type="http://schemas.openxmlformats.org/officeDocument/2006/relationships/image" Target="../media/image126.svg"/><Relationship Id="rId2" Type="http://schemas.openxmlformats.org/officeDocument/2006/relationships/image" Target="../media/image125.jpeg"/><Relationship Id="rId1" Type="http://schemas.openxmlformats.org/officeDocument/2006/relationships/slideLayout" Target="../slideLayouts/slideLayout1.xml"/><Relationship Id="rId5" Type="http://schemas.openxmlformats.org/officeDocument/2006/relationships/image" Target="../media/image128.svg"/><Relationship Id="rId4" Type="http://schemas.openxmlformats.org/officeDocument/2006/relationships/image" Target="../media/image127.svg"/></Relationships>
</file>

<file path=ppt/slides/_rels/slide4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32.svg"/><Relationship Id="rId2" Type="http://schemas.openxmlformats.org/officeDocument/2006/relationships/image" Target="../media/image131.jpeg"/><Relationship Id="rId1" Type="http://schemas.openxmlformats.org/officeDocument/2006/relationships/slideLayout" Target="../slideLayouts/slideLayout1.xml"/><Relationship Id="rId5" Type="http://schemas.openxmlformats.org/officeDocument/2006/relationships/image" Target="../media/image134.svg"/><Relationship Id="rId4" Type="http://schemas.openxmlformats.org/officeDocument/2006/relationships/image" Target="../media/image133.svg"/></Relationships>
</file>

<file path=ppt/slides/_rels/slide4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40.jpeg"/><Relationship Id="rId1" Type="http://schemas.openxmlformats.org/officeDocument/2006/relationships/slideLayout" Target="../slideLayouts/slideLayout1.xml"/><Relationship Id="rId4" Type="http://schemas.openxmlformats.org/officeDocument/2006/relationships/image" Target="../media/image105.svg"/></Relationships>
</file>

<file path=ppt/slides/_rels/slide4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image" Target="../media/image145.svg"/><Relationship Id="rId5" Type="http://schemas.openxmlformats.org/officeDocument/2006/relationships/image" Target="../media/image144.svg"/><Relationship Id="rId4" Type="http://schemas.openxmlformats.org/officeDocument/2006/relationships/image" Target="../media/image143.svg"/></Relationships>
</file>

<file path=ppt/slides/_rels/slide5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146.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2.jpeg"/></Relationships>
</file>

<file path=ppt/slides/_rels/slide5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3.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157.svg"/><Relationship Id="rId2" Type="http://schemas.openxmlformats.org/officeDocument/2006/relationships/image" Target="../media/image156.png"/><Relationship Id="rId1" Type="http://schemas.openxmlformats.org/officeDocument/2006/relationships/slideLayout" Target="../slideLayouts/slideLayout11.xml"/><Relationship Id="rId4" Type="http://schemas.openxmlformats.org/officeDocument/2006/relationships/image" Target="../media/image158.svg"/></Relationships>
</file>

<file path=ppt/slides/_rels/slide63.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63.svg"/><Relationship Id="rId5" Type="http://schemas.openxmlformats.org/officeDocument/2006/relationships/image" Target="../media/image162.svg"/><Relationship Id="rId4" Type="http://schemas.openxmlformats.org/officeDocument/2006/relationships/image" Target="../media/image161.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8" Type="http://schemas.openxmlformats.org/officeDocument/2006/relationships/image" Target="../media/image170.svg"/><Relationship Id="rId3" Type="http://schemas.openxmlformats.org/officeDocument/2006/relationships/image" Target="../media/image165.svg"/><Relationship Id="rId7" Type="http://schemas.openxmlformats.org/officeDocument/2006/relationships/image" Target="../media/image169.svg"/><Relationship Id="rId2" Type="http://schemas.openxmlformats.org/officeDocument/2006/relationships/image" Target="../media/image164.svg"/><Relationship Id="rId1" Type="http://schemas.openxmlformats.org/officeDocument/2006/relationships/slideLayout" Target="../slideLayouts/slideLayout59.xml"/><Relationship Id="rId6" Type="http://schemas.openxmlformats.org/officeDocument/2006/relationships/image" Target="../media/image168.svg"/><Relationship Id="rId5" Type="http://schemas.openxmlformats.org/officeDocument/2006/relationships/image" Target="../media/image167.svg"/><Relationship Id="rId10" Type="http://schemas.openxmlformats.org/officeDocument/2006/relationships/image" Target="../media/image172.svg"/><Relationship Id="rId4" Type="http://schemas.openxmlformats.org/officeDocument/2006/relationships/image" Target="../media/image166.svg"/><Relationship Id="rId9" Type="http://schemas.openxmlformats.org/officeDocument/2006/relationships/image" Target="../media/image171.sv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8" Type="http://schemas.openxmlformats.org/officeDocument/2006/relationships/image" Target="../media/image177.svg"/><Relationship Id="rId3" Type="http://schemas.openxmlformats.org/officeDocument/2006/relationships/image" Target="../media/image143.svg"/><Relationship Id="rId7" Type="http://schemas.openxmlformats.org/officeDocument/2006/relationships/image" Target="../media/image176.svg"/><Relationship Id="rId2" Type="http://schemas.openxmlformats.org/officeDocument/2006/relationships/image" Target="../media/image174.jpeg"/><Relationship Id="rId1" Type="http://schemas.openxmlformats.org/officeDocument/2006/relationships/slideLayout" Target="../slideLayouts/slideLayout1.xml"/><Relationship Id="rId6" Type="http://schemas.openxmlformats.org/officeDocument/2006/relationships/image" Target="../media/image175.svg"/><Relationship Id="rId5" Type="http://schemas.openxmlformats.org/officeDocument/2006/relationships/image" Target="../media/image145.svg"/><Relationship Id="rId4" Type="http://schemas.openxmlformats.org/officeDocument/2006/relationships/image" Target="../media/image144.svg"/></Relationships>
</file>

<file path=ppt/slides/_rels/slide71.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180.png"/><Relationship Id="rId4" Type="http://schemas.openxmlformats.org/officeDocument/2006/relationships/image" Target="../media/image17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42.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182.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jpeg"/><Relationship Id="rId7" Type="http://schemas.openxmlformats.org/officeDocument/2006/relationships/image" Target="../media/image61.sv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5.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7.jpeg"/></Relationships>
</file>

<file path=ppt/slides/_rels/slide81.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3.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16.xml"/><Relationship Id="rId4" Type="http://schemas.openxmlformats.org/officeDocument/2006/relationships/image" Target="../media/image196.jpeg"/></Relationships>
</file>

<file path=ppt/slides/_rels/slide87.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16.xml"/><Relationship Id="rId4" Type="http://schemas.openxmlformats.org/officeDocument/2006/relationships/image" Target="../media/image199.jpeg"/></Relationships>
</file>

<file path=ppt/slides/_rels/slide88.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png"/><Relationship Id="rId1" Type="http://schemas.openxmlformats.org/officeDocument/2006/relationships/slideLayout" Target="../slideLayouts/slideLayout16.xml"/><Relationship Id="rId4" Type="http://schemas.openxmlformats.org/officeDocument/2006/relationships/image" Target="../media/image202.png"/></Relationships>
</file>

<file path=ppt/slides/_rels/slide89.xml.rels><?xml version="1.0" encoding="UTF-8" standalone="yes"?>
<Relationships xmlns="http://schemas.openxmlformats.org/package/2006/relationships"><Relationship Id="rId8" Type="http://schemas.openxmlformats.org/officeDocument/2006/relationships/image" Target="../media/image209.jpeg"/><Relationship Id="rId13" Type="http://schemas.openxmlformats.org/officeDocument/2006/relationships/image" Target="../media/image214.svg"/><Relationship Id="rId3" Type="http://schemas.openxmlformats.org/officeDocument/2006/relationships/image" Target="../media/image204.jpeg"/><Relationship Id="rId7" Type="http://schemas.openxmlformats.org/officeDocument/2006/relationships/image" Target="../media/image208.png"/><Relationship Id="rId12" Type="http://schemas.openxmlformats.org/officeDocument/2006/relationships/image" Target="../media/image213.svg"/><Relationship Id="rId2" Type="http://schemas.openxmlformats.org/officeDocument/2006/relationships/image" Target="../media/image203.jpeg"/><Relationship Id="rId1" Type="http://schemas.openxmlformats.org/officeDocument/2006/relationships/slideLayout" Target="../slideLayouts/slideLayout16.xml"/><Relationship Id="rId6" Type="http://schemas.openxmlformats.org/officeDocument/2006/relationships/image" Target="../media/image207.png"/><Relationship Id="rId11" Type="http://schemas.openxmlformats.org/officeDocument/2006/relationships/image" Target="../media/image212.svg"/><Relationship Id="rId5" Type="http://schemas.openxmlformats.org/officeDocument/2006/relationships/image" Target="../media/image206.jpeg"/><Relationship Id="rId10" Type="http://schemas.openxmlformats.org/officeDocument/2006/relationships/image" Target="../media/image211.svg"/><Relationship Id="rId4" Type="http://schemas.openxmlformats.org/officeDocument/2006/relationships/image" Target="../media/image205.svg"/><Relationship Id="rId9" Type="http://schemas.openxmlformats.org/officeDocument/2006/relationships/image" Target="../media/image210.png"/></Relationships>
</file>

<file path=ppt/slides/_rels/slide90.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openxmlformats.org/officeDocument/2006/relationships/image" Target="../media/image222.jpeg"/><Relationship Id="rId3" Type="http://schemas.openxmlformats.org/officeDocument/2006/relationships/image" Target="../media/image217.png"/><Relationship Id="rId7" Type="http://schemas.openxmlformats.org/officeDocument/2006/relationships/image" Target="../media/image221.png"/><Relationship Id="rId2" Type="http://schemas.openxmlformats.org/officeDocument/2006/relationships/image" Target="../media/image216.png"/><Relationship Id="rId1" Type="http://schemas.openxmlformats.org/officeDocument/2006/relationships/slideLayout" Target="../slideLayouts/slideLayout13.xml"/><Relationship Id="rId6" Type="http://schemas.openxmlformats.org/officeDocument/2006/relationships/image" Target="../media/image220.png"/><Relationship Id="rId5" Type="http://schemas.openxmlformats.org/officeDocument/2006/relationships/image" Target="../media/image219.png"/><Relationship Id="rId10" Type="http://schemas.openxmlformats.org/officeDocument/2006/relationships/image" Target="../media/image224.png"/><Relationship Id="rId4" Type="http://schemas.openxmlformats.org/officeDocument/2006/relationships/image" Target="../media/image218.png"/><Relationship Id="rId9" Type="http://schemas.openxmlformats.org/officeDocument/2006/relationships/image" Target="../media/image223.png"/></Relationships>
</file>

<file path=ppt/slides/_rels/slide92.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225.png"/><Relationship Id="rId7" Type="http://schemas.openxmlformats.org/officeDocument/2006/relationships/image" Target="../media/image228.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27.png"/><Relationship Id="rId11" Type="http://schemas.openxmlformats.org/officeDocument/2006/relationships/image" Target="../media/image231.png"/><Relationship Id="rId5" Type="http://schemas.openxmlformats.org/officeDocument/2006/relationships/image" Target="../media/image226.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30.jpeg"/></Relationships>
</file>

<file path=ppt/slides/_rels/slide93.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25.png"/><Relationship Id="rId7" Type="http://schemas.openxmlformats.org/officeDocument/2006/relationships/image" Target="../media/image234.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hyperlink" Target="https://www.trumpf.com/en_US/" TargetMode="External"/><Relationship Id="rId9" Type="http://schemas.openxmlformats.org/officeDocument/2006/relationships/image" Target="../media/image231.png"/></Relationships>
</file>

<file path=ppt/slides/_rels/slide9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31.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35.jpeg"/></Relationships>
</file>

<file path=ppt/slides/_rels/slide95.xml.rels><?xml version="1.0" encoding="UTF-8" standalone="yes"?>
<Relationships xmlns="http://schemas.openxmlformats.org/package/2006/relationships"><Relationship Id="rId8" Type="http://schemas.openxmlformats.org/officeDocument/2006/relationships/image" Target="../media/image237.jpeg"/><Relationship Id="rId13" Type="http://schemas.openxmlformats.org/officeDocument/2006/relationships/image" Target="../media/image231.png"/><Relationship Id="rId3" Type="http://schemas.openxmlformats.org/officeDocument/2006/relationships/image" Target="../media/image225.png"/><Relationship Id="rId7" Type="http://schemas.openxmlformats.org/officeDocument/2006/relationships/image" Target="../media/image227.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36.jpeg"/><Relationship Id="rId11" Type="http://schemas.openxmlformats.org/officeDocument/2006/relationships/image" Target="../media/image222.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38.jpeg"/></Relationships>
</file>

<file path=ppt/slides/_rels/slide96.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41.jpeg"/><Relationship Id="rId5" Type="http://schemas.openxmlformats.org/officeDocument/2006/relationships/image" Target="../media/image240.jpeg"/><Relationship Id="rId10" Type="http://schemas.openxmlformats.org/officeDocument/2006/relationships/image" Target="../media/image231.png"/><Relationship Id="rId4" Type="http://schemas.openxmlformats.org/officeDocument/2006/relationships/image" Target="../media/image239.jpeg"/><Relationship Id="rId9" Type="http://schemas.openxmlformats.org/officeDocument/2006/relationships/hyperlink" Target="https://forgefx.com/simulation-projects/augmented-reality-device-training-simulators/"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21.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44.png"/><Relationship Id="rId5" Type="http://schemas.openxmlformats.org/officeDocument/2006/relationships/image" Target="../media/image243.jpeg"/><Relationship Id="rId4" Type="http://schemas.openxmlformats.org/officeDocument/2006/relationships/image" Target="../media/image242.jpeg"/><Relationship Id="rId9" Type="http://schemas.openxmlformats.org/officeDocument/2006/relationships/image" Target="../media/image231.png"/></Relationships>
</file>

<file path=ppt/slides/_rels/slide98.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23.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137.jpeg"/><Relationship Id="rId11" Type="http://schemas.openxmlformats.org/officeDocument/2006/relationships/image" Target="../media/image248.jpeg"/><Relationship Id="rId5" Type="http://schemas.openxmlformats.org/officeDocument/2006/relationships/image" Target="../media/image246.jpeg"/><Relationship Id="rId10" Type="http://schemas.openxmlformats.org/officeDocument/2006/relationships/image" Target="../media/image247.svg"/><Relationship Id="rId4" Type="http://schemas.openxmlformats.org/officeDocument/2006/relationships/image" Target="../media/image245.jpeg"/><Relationship Id="rId9" Type="http://schemas.openxmlformats.org/officeDocument/2006/relationships/image" Target="../media/image231.png"/></Relationships>
</file>

<file path=ppt/slides/_rels/slide99.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49.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35.jpeg"/><Relationship Id="rId5" Type="http://schemas.openxmlformats.org/officeDocument/2006/relationships/image" Target="../media/image251.jpeg"/><Relationship Id="rId4" Type="http://schemas.openxmlformats.org/officeDocument/2006/relationships/image" Target="../media/image250.jpeg"/></Relationships>
</file>

<file path=ppt/slides/_rels/slide100.xml.rels><?xml version="1.0" encoding="UTF-8" standalone="yes"?>
<Relationships xmlns="http://schemas.openxmlformats.org/package/2006/relationships"><Relationship Id="rId8" Type="http://schemas.openxmlformats.org/officeDocument/2006/relationships/image" Target="../media/image255.jpeg"/><Relationship Id="rId3" Type="http://schemas.openxmlformats.org/officeDocument/2006/relationships/hyperlink" Target="http://www.piercemfg.com/" TargetMode="External"/><Relationship Id="rId7" Type="http://schemas.openxmlformats.org/officeDocument/2006/relationships/image" Target="../media/image254.jpeg"/><Relationship Id="rId12" Type="http://schemas.openxmlformats.org/officeDocument/2006/relationships/image" Target="../media/image231.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53.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52.jpeg"/><Relationship Id="rId10" Type="http://schemas.openxmlformats.org/officeDocument/2006/relationships/image" Target="../media/image256.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101.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hyperlink" Target="https://www.fedex.com/en-us/home.html" TargetMode="External"/><Relationship Id="rId7" Type="http://schemas.openxmlformats.org/officeDocument/2006/relationships/image" Target="../media/image260.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259.jpeg"/><Relationship Id="rId5" Type="http://schemas.openxmlformats.org/officeDocument/2006/relationships/image" Target="../media/image258.jpeg"/><Relationship Id="rId4" Type="http://schemas.openxmlformats.org/officeDocument/2006/relationships/image" Target="../media/image257.jpeg"/></Relationships>
</file>

<file path=ppt/slides/_rels/slide102.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61.jpeg"/><Relationship Id="rId7" Type="http://schemas.openxmlformats.org/officeDocument/2006/relationships/image" Target="../media/image224.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63.jpeg"/><Relationship Id="rId4" Type="http://schemas.openxmlformats.org/officeDocument/2006/relationships/image" Target="../media/image262.jpeg"/><Relationship Id="rId9" Type="http://schemas.openxmlformats.org/officeDocument/2006/relationships/image" Target="../media/image231.png"/></Relationships>
</file>

<file path=ppt/slides/_rels/slide103.xml.rels><?xml version="1.0" encoding="UTF-8" standalone="yes"?>
<Relationships xmlns="http://schemas.openxmlformats.org/package/2006/relationships"><Relationship Id="rId8" Type="http://schemas.openxmlformats.org/officeDocument/2006/relationships/image" Target="../media/image267.jpeg"/><Relationship Id="rId3" Type="http://schemas.openxmlformats.org/officeDocument/2006/relationships/hyperlink" Target="https://www.mriglobal.org/" TargetMode="External"/><Relationship Id="rId7" Type="http://schemas.openxmlformats.org/officeDocument/2006/relationships/image" Target="../media/image266.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265.jpeg"/><Relationship Id="rId11" Type="http://schemas.openxmlformats.org/officeDocument/2006/relationships/image" Target="../media/image231.png"/><Relationship Id="rId5" Type="http://schemas.openxmlformats.org/officeDocument/2006/relationships/image" Target="../media/image264.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19.png"/></Relationships>
</file>

<file path=ppt/slides/_rels/slide104.xml.rels><?xml version="1.0" encoding="UTF-8" standalone="yes"?>
<Relationships xmlns="http://schemas.openxmlformats.org/package/2006/relationships"><Relationship Id="rId8" Type="http://schemas.openxmlformats.org/officeDocument/2006/relationships/image" Target="../media/image272.png"/><Relationship Id="rId3" Type="http://schemas.openxmlformats.org/officeDocument/2006/relationships/hyperlink" Target="https://www.gehealthcare.com/" TargetMode="External"/><Relationship Id="rId7" Type="http://schemas.openxmlformats.org/officeDocument/2006/relationships/image" Target="../media/image271.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270.jpeg"/><Relationship Id="rId11" Type="http://schemas.openxmlformats.org/officeDocument/2006/relationships/image" Target="../media/image231.png"/><Relationship Id="rId5" Type="http://schemas.openxmlformats.org/officeDocument/2006/relationships/image" Target="../media/image269.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68.jpeg"/><Relationship Id="rId9" Type="http://schemas.openxmlformats.org/officeDocument/2006/relationships/image" Target="../media/image273.svg"/></Relationships>
</file>

<file path=ppt/slides/_rels/slide105.xml.rels><?xml version="1.0" encoding="UTF-8" standalone="yes"?>
<Relationships xmlns="http://schemas.openxmlformats.org/package/2006/relationships"><Relationship Id="rId8" Type="http://schemas.openxmlformats.org/officeDocument/2006/relationships/image" Target="../media/image278.jpeg"/><Relationship Id="rId3" Type="http://schemas.openxmlformats.org/officeDocument/2006/relationships/hyperlink" Target="https://globalgroundsupport.com/" TargetMode="External"/><Relationship Id="rId7" Type="http://schemas.openxmlformats.org/officeDocument/2006/relationships/image" Target="../media/image277.jpe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276.jpeg"/><Relationship Id="rId5" Type="http://schemas.openxmlformats.org/officeDocument/2006/relationships/image" Target="../media/image275.jpeg"/><Relationship Id="rId10" Type="http://schemas.openxmlformats.org/officeDocument/2006/relationships/image" Target="../media/image231.png"/><Relationship Id="rId4" Type="http://schemas.openxmlformats.org/officeDocument/2006/relationships/image" Target="../media/image274.jpeg"/><Relationship Id="rId9" Type="http://schemas.openxmlformats.org/officeDocument/2006/relationships/hyperlink" Target="https://forgefx.com/simulation-projects/aircraft-ground-support/deicing-training-simulator/" TargetMode="External"/></Relationships>
</file>

<file path=ppt/slides/_rels/slide106.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16.png"/><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image" Target="../media/image281.jpeg"/><Relationship Id="rId5" Type="http://schemas.openxmlformats.org/officeDocument/2006/relationships/image" Target="../media/image280.jpeg"/><Relationship Id="rId4" Type="http://schemas.openxmlformats.org/officeDocument/2006/relationships/image" Target="../media/image279.jpeg"/><Relationship Id="rId9" Type="http://schemas.openxmlformats.org/officeDocument/2006/relationships/image" Target="../media/image231.png"/></Relationships>
</file>

<file path=ppt/slides/_rels/slide107.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9.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2.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image" Target="../media/image284.png"/><Relationship Id="rId1" Type="http://schemas.openxmlformats.org/officeDocument/2006/relationships/slideLayout" Target="../slideLayouts/slideLayout30.xml"/><Relationship Id="rId5" Type="http://schemas.openxmlformats.org/officeDocument/2006/relationships/image" Target="../media/image287.svg"/><Relationship Id="rId4" Type="http://schemas.openxmlformats.org/officeDocument/2006/relationships/image" Target="../media/image28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7.xml"/></Relationships>
</file>

<file path=ppt/slides/_rels/slide124.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7.xml"/></Relationships>
</file>

<file path=ppt/slides/_rels/slide125.xml.rels><?xml version="1.0" encoding="UTF-8" standalone="yes"?>
<Relationships xmlns="http://schemas.openxmlformats.org/package/2006/relationships"><Relationship Id="rId2" Type="http://schemas.openxmlformats.org/officeDocument/2006/relationships/image" Target="../media/image288.svg"/><Relationship Id="rId1" Type="http://schemas.openxmlformats.org/officeDocument/2006/relationships/slideLayout" Target="../slideLayouts/slideLayout53.xml"/></Relationships>
</file>

<file path=ppt/slides/_rels/slide126.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89.jpeg"/><Relationship Id="rId1" Type="http://schemas.openxmlformats.org/officeDocument/2006/relationships/slideLayout" Target="../slideLayouts/slideLayout53.xml"/></Relationships>
</file>

<file path=ppt/slides/_rels/slide127.xml.rels><?xml version="1.0" encoding="UTF-8" standalone="yes"?>
<Relationships xmlns="http://schemas.openxmlformats.org/package/2006/relationships"><Relationship Id="rId2" Type="http://schemas.openxmlformats.org/officeDocument/2006/relationships/image" Target="../media/image290.svg"/><Relationship Id="rId1" Type="http://schemas.openxmlformats.org/officeDocument/2006/relationships/slideLayout" Target="../slideLayouts/slideLayout5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9.xml.rels><?xml version="1.0" encoding="UTF-8" standalone="yes"?>
<Relationships xmlns="http://schemas.openxmlformats.org/package/2006/relationships"><Relationship Id="rId8" Type="http://schemas.openxmlformats.org/officeDocument/2006/relationships/image" Target="../media/image297.svg"/><Relationship Id="rId3" Type="http://schemas.openxmlformats.org/officeDocument/2006/relationships/image" Target="../media/image292.svg"/><Relationship Id="rId7" Type="http://schemas.openxmlformats.org/officeDocument/2006/relationships/image" Target="../media/image296.png"/><Relationship Id="rId2" Type="http://schemas.openxmlformats.org/officeDocument/2006/relationships/image" Target="../media/image291.svg"/><Relationship Id="rId1" Type="http://schemas.openxmlformats.org/officeDocument/2006/relationships/slideLayout" Target="../slideLayouts/slideLayout11.xml"/><Relationship Id="rId6" Type="http://schemas.openxmlformats.org/officeDocument/2006/relationships/image" Target="../media/image295.svg"/><Relationship Id="rId5" Type="http://schemas.openxmlformats.org/officeDocument/2006/relationships/image" Target="../media/image294.svg"/><Relationship Id="rId4" Type="http://schemas.openxmlformats.org/officeDocument/2006/relationships/image" Target="../media/image293.svg"/><Relationship Id="rId9" Type="http://schemas.openxmlformats.org/officeDocument/2006/relationships/image" Target="../media/image298.svg"/></Relationships>
</file>

<file path=ppt/slides/_rels/slide1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99.jpeg"/><Relationship Id="rId1" Type="http://schemas.openxmlformats.org/officeDocument/2006/relationships/slideLayout" Target="../slideLayouts/slideLayout1.xml"/><Relationship Id="rId6" Type="http://schemas.openxmlformats.org/officeDocument/2006/relationships/slide" Target="slide18.xml"/><Relationship Id="rId5" Type="http://schemas.openxmlformats.org/officeDocument/2006/relationships/image" Target="../media/image38.svg"/><Relationship Id="rId4" Type="http://schemas.openxmlformats.org/officeDocument/2006/relationships/image" Target="../media/image37.svg"/></Relationships>
</file>

<file path=ppt/slides/_rels/slide1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300.jpeg"/><Relationship Id="rId1" Type="http://schemas.openxmlformats.org/officeDocument/2006/relationships/slideLayout" Target="../slideLayouts/slideLayout1.xml"/><Relationship Id="rId5" Type="http://schemas.openxmlformats.org/officeDocument/2006/relationships/image" Target="../media/image78.svg"/><Relationship Id="rId4" Type="http://schemas.openxmlformats.org/officeDocument/2006/relationships/image" Target="../media/image77.svg"/></Relationships>
</file>

<file path=ppt/slides/_rels/slide134.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image" Target="../media/image301.jpe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03.jpe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305.svg"/><Relationship Id="rId2" Type="http://schemas.openxmlformats.org/officeDocument/2006/relationships/image" Target="../media/image304.jpeg"/><Relationship Id="rId1" Type="http://schemas.openxmlformats.org/officeDocument/2006/relationships/slideLayout" Target="../slideLayouts/slideLayout1.xml"/><Relationship Id="rId5" Type="http://schemas.openxmlformats.org/officeDocument/2006/relationships/image" Target="../media/image68.svg"/><Relationship Id="rId4" Type="http://schemas.openxmlformats.org/officeDocument/2006/relationships/image" Target="../media/image306.svg"/></Relationships>
</file>

<file path=ppt/slides/_rels/slide137.xml.rels><?xml version="1.0" encoding="UTF-8" standalone="yes"?>
<Relationships xmlns="http://schemas.openxmlformats.org/package/2006/relationships"><Relationship Id="rId3" Type="http://schemas.openxmlformats.org/officeDocument/2006/relationships/image" Target="../media/image307.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5.xml.rels><?xml version="1.0" encoding="UTF-8" standalone="yes"?>
<Relationships xmlns="http://schemas.openxmlformats.org/package/2006/relationships"><Relationship Id="rId2" Type="http://schemas.openxmlformats.org/officeDocument/2006/relationships/image" Target="../media/image309.svg"/><Relationship Id="rId1" Type="http://schemas.openxmlformats.org/officeDocument/2006/relationships/slideLayout" Target="../slideLayouts/slideLayout53.xml"/></Relationships>
</file>

<file path=ppt/slides/_rels/slide146.xml.rels><?xml version="1.0" encoding="UTF-8" standalone="yes"?>
<Relationships xmlns="http://schemas.openxmlformats.org/package/2006/relationships"><Relationship Id="rId2" Type="http://schemas.openxmlformats.org/officeDocument/2006/relationships/image" Target="../media/image310.svg"/><Relationship Id="rId1" Type="http://schemas.openxmlformats.org/officeDocument/2006/relationships/slideLayout" Target="../slideLayouts/slideLayout53.xml"/></Relationships>
</file>

<file path=ppt/slides/_rels/slide147.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312.png"/></Relationships>
</file>

<file path=ppt/slides/_rels/slide148.xml.rels><?xml version="1.0" encoding="UTF-8" standalone="yes"?>
<Relationships xmlns="http://schemas.openxmlformats.org/package/2006/relationships"><Relationship Id="rId2" Type="http://schemas.openxmlformats.org/officeDocument/2006/relationships/image" Target="../media/image309.svg"/><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8" Type="http://schemas.openxmlformats.org/officeDocument/2006/relationships/image" Target="../media/image319.png"/><Relationship Id="rId3" Type="http://schemas.openxmlformats.org/officeDocument/2006/relationships/image" Target="../media/image314.png"/><Relationship Id="rId7" Type="http://schemas.openxmlformats.org/officeDocument/2006/relationships/image" Target="../media/image318.png"/><Relationship Id="rId2" Type="http://schemas.openxmlformats.org/officeDocument/2006/relationships/image" Target="../media/image313.png"/><Relationship Id="rId1" Type="http://schemas.openxmlformats.org/officeDocument/2006/relationships/slideLayout" Target="../slideLayouts/slideLayout11.xml"/><Relationship Id="rId6" Type="http://schemas.openxmlformats.org/officeDocument/2006/relationships/image" Target="../media/image317.png"/><Relationship Id="rId5" Type="http://schemas.openxmlformats.org/officeDocument/2006/relationships/image" Target="../media/image316.png"/><Relationship Id="rId10" Type="http://schemas.openxmlformats.org/officeDocument/2006/relationships/image" Target="../media/image321.png"/><Relationship Id="rId4" Type="http://schemas.openxmlformats.org/officeDocument/2006/relationships/image" Target="../media/image315.png"/><Relationship Id="rId9" Type="http://schemas.openxmlformats.org/officeDocument/2006/relationships/image" Target="../media/image320.png"/></Relationships>
</file>

<file path=ppt/slides/_rels/slide150.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2" Type="http://schemas.openxmlformats.org/officeDocument/2006/relationships/image" Target="../media/image323.svg"/><Relationship Id="rId1" Type="http://schemas.openxmlformats.org/officeDocument/2006/relationships/slideLayout" Target="../slideLayouts/slideLayout53.xml"/></Relationships>
</file>

<file path=ppt/slides/_rels/slide153.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89.jpeg"/><Relationship Id="rId1" Type="http://schemas.openxmlformats.org/officeDocument/2006/relationships/slideLayout" Target="../slideLayouts/slideLayout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325.png"/><Relationship Id="rId4" Type="http://schemas.openxmlformats.org/officeDocument/2006/relationships/image" Target="../media/image3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5560827" cy="1448858"/>
          </a:xfrm>
        </p:spPr>
        <p:txBody>
          <a:bodyPr/>
          <a:lstStyle/>
          <a:p>
            <a:pPr>
              <a:lnSpc>
                <a:spcPts val="4000"/>
              </a:lnSpc>
            </a:pPr>
            <a:r>
              <a:rPr lang="en-US" sz="2400" b="0" cap="all">
                <a:solidFill>
                  <a:schemeClr val="tx1">
                    <a:lumMod val="75000"/>
                    <a:lumOff val="25000"/>
                  </a:schemeClr>
                </a:solidFill>
                <a:effectLst/>
                <a:latin typeface="Lato Black"/>
                <a:ea typeface="Lato Black"/>
                <a:cs typeface="Lato Black"/>
              </a:rPr>
              <a:t>Container Suite Familiarization</a:t>
            </a:r>
            <a:br>
              <a:rPr lang="en-US" sz="2400" b="0" cap="all">
                <a:effectLst/>
              </a:rPr>
            </a:br>
            <a:r>
              <a:rPr lang="en-US" sz="2400" b="0" cap="all">
                <a:gradFill>
                  <a:gsLst>
                    <a:gs pos="34000">
                      <a:schemeClr val="accent1">
                        <a:lumMod val="60000"/>
                        <a:lumOff val="40000"/>
                      </a:schemeClr>
                    </a:gs>
                    <a:gs pos="100000">
                      <a:schemeClr val="accent1"/>
                    </a:gs>
                  </a:gsLst>
                  <a:lin ang="2700000" scaled="1"/>
                </a:gradFill>
                <a:effectLst/>
                <a:latin typeface="Lato Black"/>
                <a:ea typeface="Lato Black"/>
                <a:cs typeface="Lato Black"/>
              </a:rPr>
              <a:t>SIMULATOR</a:t>
            </a:r>
            <a:br>
              <a:rPr lang="en-US" b="0">
                <a:effectLst/>
              </a:rPr>
            </a:br>
            <a:r>
              <a:rPr lang="en-US" sz="1400" b="0" spc="50">
                <a:solidFill>
                  <a:schemeClr val="tx1">
                    <a:lumMod val="65000"/>
                    <a:lumOff val="35000"/>
                  </a:schemeClr>
                </a:solidFill>
                <a:effectLst/>
                <a:latin typeface="Lato"/>
                <a:ea typeface="Lato"/>
                <a:cs typeface="Lato"/>
              </a:rPr>
              <a:t> A Digital Familiarization and AI Knowledge Assistant Platform </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l="178" r="178"/>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260739" y="5578363"/>
            <a:ext cx="2579940" cy="829021"/>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D839-A9E8-032A-296F-074AE6E18697}"/>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DB555662-FB43-EFD9-A8B4-5B07C94C1863}"/>
              </a:ext>
            </a:extLst>
          </p:cNvPr>
          <p:cNvSpPr>
            <a:spLocks noGrp="1"/>
          </p:cNvSpPr>
          <p:nvPr>
            <p:ph type="title" idx="4294967295"/>
          </p:nvPr>
        </p:nvSpPr>
        <p:spPr>
          <a:xfrm>
            <a:off x="457199" y="580390"/>
            <a:ext cx="5876365" cy="727710"/>
          </a:xfrm>
          <a:prstGeom prst="rect">
            <a:avLst/>
          </a:prstGeom>
        </p:spPr>
        <p:txBody>
          <a:bodyPr lIns="0" tIns="0" rIns="0" bIns="0" anchor="t"/>
          <a:lstStyle/>
          <a:p>
            <a:r>
              <a:rPr lang="en-US" sz="2400" cap="all">
                <a:solidFill>
                  <a:schemeClr val="tx1">
                    <a:lumMod val="75000"/>
                    <a:lumOff val="25000"/>
                  </a:schemeClr>
                </a:solidFill>
                <a:latin typeface="Lato ExtraBold"/>
                <a:ea typeface="Lato ExtraBold"/>
                <a:cs typeface="Lato ExtraBold"/>
              </a:rPr>
              <a:t>Project Summary</a:t>
            </a:r>
            <a:br>
              <a:rPr lang="en-US" sz="2400" cap="all">
                <a:latin typeface="Lato ExtraBold" panose="020F0502020204030203" pitchFamily="34" charset="0"/>
                <a:cs typeface="Lato ExtraBold" panose="020F0502020204030203" pitchFamily="34" charset="0"/>
              </a:rPr>
            </a:br>
            <a:r>
              <a:rPr lang="en-US" sz="1600" b="1" cap="all">
                <a:gradFill>
                  <a:gsLst>
                    <a:gs pos="34000">
                      <a:schemeClr val="accent1">
                        <a:lumMod val="60000"/>
                        <a:lumOff val="40000"/>
                      </a:schemeClr>
                    </a:gs>
                    <a:gs pos="100000">
                      <a:schemeClr val="accent1"/>
                    </a:gs>
                  </a:gsLst>
                  <a:lin ang="2700000" scaled="1"/>
                </a:gradFill>
                <a:latin typeface="Lato ExtraBold"/>
                <a:ea typeface="Lato ExtraBold"/>
                <a:cs typeface="Lato ExtraBold"/>
              </a:rPr>
              <a:t>INTERACTIVE CONTAINER FAMILIARIZATION SYSTEM</a:t>
            </a:r>
            <a:br>
              <a:rPr lang="en-US" sz="2400">
                <a:latin typeface="Calibri" panose="020F0502020204030204" pitchFamily="34" charset="0"/>
                <a:ea typeface="Calibri" panose="020F0502020204030204" pitchFamily="34" charset="0"/>
                <a:cs typeface="Calibri" panose="020F0502020204030204" pitchFamily="34" charset="0"/>
              </a:rPr>
            </a:br>
            <a:endParaRPr lang="en-US" sz="2400" cap="all">
              <a:gradFill>
                <a:gsLst>
                  <a:gs pos="34000">
                    <a:srgbClr val="F6B104">
                      <a:lumMod val="60000"/>
                      <a:lumOff val="40000"/>
                    </a:srgbClr>
                  </a:gs>
                  <a:gs pos="100000">
                    <a:srgbClr val="F6B104"/>
                  </a:gs>
                </a:gsLst>
                <a:lin ang="2700000" scaled="1"/>
              </a:gradFill>
              <a:latin typeface="Lato ExtraBold" panose="020F0502020204030203" pitchFamily="34" charset="0"/>
              <a:ea typeface="Lato ExtraBold"/>
              <a:cs typeface="Lato ExtraBold" panose="020F0502020204030203" pitchFamily="34" charset="0"/>
            </a:endParaRPr>
          </a:p>
        </p:txBody>
      </p:sp>
      <p:sp>
        <p:nvSpPr>
          <p:cNvPr id="2" name="Project Title Placeholder" hidden="1">
            <a:extLst>
              <a:ext uri="{FF2B5EF4-FFF2-40B4-BE49-F238E27FC236}">
                <a16:creationId xmlns:a16="http://schemas.microsoft.com/office/drawing/2014/main" id="{798E7B45-A783-DCC6-C484-009D3FEEC591}"/>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General Motors BCDC Virtual operator training </a:t>
            </a:r>
          </a:p>
        </p:txBody>
      </p:sp>
      <p:sp>
        <p:nvSpPr>
          <p:cNvPr id="4" name="TextBox 3">
            <a:extLst>
              <a:ext uri="{FF2B5EF4-FFF2-40B4-BE49-F238E27FC236}">
                <a16:creationId xmlns:a16="http://schemas.microsoft.com/office/drawing/2014/main" id="{3CF71D87-DD56-2A66-3468-AC8E0B000DA5}"/>
              </a:ext>
            </a:extLst>
          </p:cNvPr>
          <p:cNvSpPr txBox="1"/>
          <p:nvPr/>
        </p:nvSpPr>
        <p:spPr>
          <a:xfrm>
            <a:off x="382067" y="4394795"/>
            <a:ext cx="2766466" cy="1831271"/>
          </a:xfrm>
          <a:prstGeom prst="rect">
            <a:avLst/>
          </a:prstGeom>
          <a:solidFill>
            <a:schemeClr val="bg1"/>
          </a:solidFill>
        </p:spPr>
        <p:txBody>
          <a:bodyPr wrap="square" lIns="0" tIns="0" rIns="0" bIns="0" rtlCol="0">
            <a:spAutoFit/>
          </a:bodyPr>
          <a:lstStyle/>
          <a:p>
            <a:r>
              <a:rPr lang="en-US" sz="1200" b="1" cap="all">
                <a:solidFill>
                  <a:schemeClr val="accent5">
                    <a:lumMod val="75000"/>
                  </a:schemeClr>
                </a:solidFill>
              </a:rPr>
              <a:t>3D Photorealistic Container Model</a:t>
            </a:r>
            <a:br>
              <a:rPr lang="en-US" sz="1200" b="1">
                <a:solidFill>
                  <a:schemeClr val="tx1">
                    <a:lumMod val="65000"/>
                    <a:lumOff val="35000"/>
                  </a:schemeClr>
                </a:solidFill>
              </a:rPr>
            </a:br>
            <a:br>
              <a:rPr lang="en-US" sz="1200" b="1">
                <a:solidFill>
                  <a:schemeClr val="tx1">
                    <a:lumMod val="65000"/>
                    <a:lumOff val="35000"/>
                  </a:schemeClr>
                </a:solidFill>
              </a:rPr>
            </a:br>
            <a:r>
              <a:rPr lang="en-US" sz="1200">
                <a:solidFill>
                  <a:schemeClr val="tx1">
                    <a:lumMod val="65000"/>
                    <a:lumOff val="35000"/>
                  </a:schemeClr>
                </a:solidFill>
              </a:rPr>
              <a:t>ForgeFX will develop a fully interactive 3D model of one container variant (exterior walk-around + interior navigation). ForgeFX will leverage existing IS4S CAD models combined with onsite photography and reference capture to maximize realism while maintaining iPad performance targets.</a:t>
            </a:r>
          </a:p>
          <a:p>
            <a:endParaRPr lang="en-US" sz="1100">
              <a:solidFill>
                <a:schemeClr val="tx1">
                  <a:lumMod val="65000"/>
                  <a:lumOff val="35000"/>
                </a:schemeClr>
              </a:solidFill>
            </a:endParaRPr>
          </a:p>
        </p:txBody>
      </p:sp>
      <p:sp>
        <p:nvSpPr>
          <p:cNvPr id="6" name="TextBox 5">
            <a:extLst>
              <a:ext uri="{FF2B5EF4-FFF2-40B4-BE49-F238E27FC236}">
                <a16:creationId xmlns:a16="http://schemas.microsoft.com/office/drawing/2014/main" id="{B241563D-788E-DE6A-867C-312C175A5A68}"/>
              </a:ext>
            </a:extLst>
          </p:cNvPr>
          <p:cNvSpPr txBox="1"/>
          <p:nvPr/>
        </p:nvSpPr>
        <p:spPr>
          <a:xfrm>
            <a:off x="3395381" y="4394795"/>
            <a:ext cx="2822068" cy="1846659"/>
          </a:xfrm>
          <a:prstGeom prst="rect">
            <a:avLst/>
          </a:prstGeom>
          <a:noFill/>
        </p:spPr>
        <p:txBody>
          <a:bodyPr wrap="square" lIns="0" tIns="0" rIns="0" bIns="0" rtlCol="0">
            <a:spAutoFit/>
          </a:bodyPr>
          <a:lstStyle/>
          <a:p>
            <a:r>
              <a:rPr lang="en-US" sz="1200" b="1" cap="all">
                <a:solidFill>
                  <a:schemeClr val="accent5">
                    <a:lumMod val="75000"/>
                  </a:schemeClr>
                </a:solidFill>
              </a:rPr>
              <a:t>Interactive points of interest</a:t>
            </a:r>
            <a:br>
              <a:rPr lang="en-US" sz="1200" b="1">
                <a:solidFill>
                  <a:schemeClr val="accent5">
                    <a:lumMod val="75000"/>
                  </a:schemeClr>
                </a:solidFill>
              </a:rPr>
            </a:br>
            <a:br>
              <a:rPr lang="en-US" sz="1200" b="1">
                <a:solidFill>
                  <a:schemeClr val="tx1">
                    <a:lumMod val="65000"/>
                    <a:lumOff val="35000"/>
                  </a:schemeClr>
                </a:solidFill>
              </a:rPr>
            </a:br>
            <a:r>
              <a:rPr lang="en-US" sz="1200">
                <a:solidFill>
                  <a:schemeClr val="tx1">
                    <a:lumMod val="65000"/>
                    <a:lumOff val="35000"/>
                  </a:schemeClr>
                </a:solidFill>
              </a:rPr>
              <a:t>Clickable hotspots throughout the container environment provide users with contextual equipment familiarization and system information. </a:t>
            </a:r>
          </a:p>
          <a:p>
            <a:endParaRPr lang="en-US" sz="1200">
              <a:solidFill>
                <a:schemeClr val="tx1">
                  <a:lumMod val="65000"/>
                  <a:lumOff val="35000"/>
                </a:schemeClr>
              </a:solidFill>
            </a:endParaRPr>
          </a:p>
          <a:p>
            <a:r>
              <a:rPr lang="en-US" sz="1200">
                <a:solidFill>
                  <a:schemeClr val="tx1">
                    <a:lumMod val="65000"/>
                    <a:lumOff val="35000"/>
                  </a:schemeClr>
                </a:solidFill>
              </a:rPr>
              <a:t>Example hotspots may include power and electrical panels, HVAC, safety systems, and major equipment assets. </a:t>
            </a:r>
          </a:p>
        </p:txBody>
      </p:sp>
      <p:sp>
        <p:nvSpPr>
          <p:cNvPr id="7" name="TextBox 6">
            <a:extLst>
              <a:ext uri="{FF2B5EF4-FFF2-40B4-BE49-F238E27FC236}">
                <a16:creationId xmlns:a16="http://schemas.microsoft.com/office/drawing/2014/main" id="{2C2EBAE0-8328-018C-B4E4-F2BDB32DCD00}"/>
              </a:ext>
            </a:extLst>
          </p:cNvPr>
          <p:cNvSpPr txBox="1"/>
          <p:nvPr/>
        </p:nvSpPr>
        <p:spPr>
          <a:xfrm>
            <a:off x="457199" y="6381970"/>
            <a:ext cx="2766466" cy="1846659"/>
          </a:xfrm>
          <a:prstGeom prst="rect">
            <a:avLst/>
          </a:prstGeom>
          <a:noFill/>
        </p:spPr>
        <p:txBody>
          <a:bodyPr wrap="square" lIns="0" tIns="0" rIns="0" bIns="0" rtlCol="0">
            <a:spAutoFit/>
          </a:bodyPr>
          <a:lstStyle/>
          <a:p>
            <a:r>
              <a:rPr lang="en-US" sz="1200" b="1" cap="all">
                <a:solidFill>
                  <a:schemeClr val="accent5">
                    <a:lumMod val="75000"/>
                  </a:schemeClr>
                </a:solidFill>
              </a:rPr>
              <a:t>Offline iPad Application: </a:t>
            </a:r>
            <a:br>
              <a:rPr lang="en-US" sz="1200" b="1">
                <a:solidFill>
                  <a:schemeClr val="tx1">
                    <a:lumMod val="65000"/>
                    <a:lumOff val="35000"/>
                  </a:schemeClr>
                </a:solidFill>
              </a:rPr>
            </a:br>
            <a:br>
              <a:rPr lang="en-US" sz="1200" b="1">
                <a:solidFill>
                  <a:schemeClr val="tx1">
                    <a:lumMod val="65000"/>
                    <a:lumOff val="35000"/>
                  </a:schemeClr>
                </a:solidFill>
              </a:rPr>
            </a:br>
            <a:r>
              <a:rPr lang="en-US" sz="1200">
                <a:solidFill>
                  <a:schemeClr val="tx1">
                    <a:lumMod val="65000"/>
                    <a:lumOff val="35000"/>
                  </a:schemeClr>
                </a:solidFill>
              </a:rPr>
              <a:t>ForgeFX will deliver the solution on 11 pre-configured high-performance iPads optimized for secure standalone operation. The application and all supporting content will operate entirely offline without requiring cloud or network connectivity, enabling reliable deployment in restricted operational environments.</a:t>
            </a:r>
          </a:p>
        </p:txBody>
      </p:sp>
      <p:sp>
        <p:nvSpPr>
          <p:cNvPr id="8" name="TextBox 7">
            <a:extLst>
              <a:ext uri="{FF2B5EF4-FFF2-40B4-BE49-F238E27FC236}">
                <a16:creationId xmlns:a16="http://schemas.microsoft.com/office/drawing/2014/main" id="{E6EF4AEE-B72C-59DC-B48D-A102D69AD8B7}"/>
              </a:ext>
            </a:extLst>
          </p:cNvPr>
          <p:cNvSpPr txBox="1"/>
          <p:nvPr/>
        </p:nvSpPr>
        <p:spPr>
          <a:xfrm>
            <a:off x="3395381" y="6381971"/>
            <a:ext cx="2822068" cy="1846659"/>
          </a:xfrm>
          <a:prstGeom prst="rect">
            <a:avLst/>
          </a:prstGeom>
          <a:noFill/>
        </p:spPr>
        <p:txBody>
          <a:bodyPr wrap="square" lIns="0" tIns="0" rIns="0" bIns="0" rtlCol="0">
            <a:spAutoFit/>
          </a:bodyPr>
          <a:lstStyle/>
          <a:p>
            <a:r>
              <a:rPr lang="en-US" sz="1200" b="1" cap="all">
                <a:solidFill>
                  <a:schemeClr val="accent5">
                    <a:lumMod val="75000"/>
                  </a:schemeClr>
                </a:solidFill>
              </a:rPr>
              <a:t>Embedded AI Knowledge Assistant</a:t>
            </a:r>
          </a:p>
          <a:p>
            <a:br>
              <a:rPr lang="en-US" sz="1200" b="1">
                <a:solidFill>
                  <a:schemeClr val="tx1">
                    <a:lumMod val="65000"/>
                    <a:lumOff val="35000"/>
                  </a:schemeClr>
                </a:solidFill>
              </a:rPr>
            </a:br>
            <a:r>
              <a:rPr lang="en-US" sz="1200">
                <a:solidFill>
                  <a:schemeClr val="tx1">
                    <a:lumMod val="65000"/>
                    <a:lumOff val="35000"/>
                  </a:schemeClr>
                </a:solidFill>
              </a:rPr>
              <a:t>The application includes an embedded AI-powered knowledge assistant that allows users to ask natural language questions about selected equipment and systems within the virtual environment. The assistant leverages approved technical manuals and documentation to provide contextual responses while operating entirely offline.</a:t>
            </a:r>
          </a:p>
        </p:txBody>
      </p:sp>
      <p:sp>
        <p:nvSpPr>
          <p:cNvPr id="3" name="TextBox 2">
            <a:extLst>
              <a:ext uri="{FF2B5EF4-FFF2-40B4-BE49-F238E27FC236}">
                <a16:creationId xmlns:a16="http://schemas.microsoft.com/office/drawing/2014/main" id="{F18F89E4-AEC3-D3AB-78DF-D3F793879493}"/>
              </a:ext>
            </a:extLst>
          </p:cNvPr>
          <p:cNvSpPr txBox="1"/>
          <p:nvPr/>
        </p:nvSpPr>
        <p:spPr>
          <a:xfrm>
            <a:off x="1828800" y="1369470"/>
            <a:ext cx="4572000" cy="2938818"/>
          </a:xfrm>
          <a:prstGeom prst="rect">
            <a:avLst/>
          </a:prstGeom>
          <a:noFill/>
        </p:spPr>
        <p:txBody>
          <a:bodyPr wrap="square" lIns="0" tIns="0" rIns="0" bIns="0" rtlCol="0" anchor="t">
            <a:spAutoFit/>
          </a:bodyPr>
          <a:lstStyle/>
          <a:p>
            <a:r>
              <a:rPr lang="en-US" sz="1200">
                <a:solidFill>
                  <a:schemeClr val="tx1">
                    <a:lumMod val="65000"/>
                    <a:lumOff val="35000"/>
                  </a:schemeClr>
                </a:solidFill>
              </a:rPr>
              <a:t>ForgeFX Simulations is pleased to propose the development of the IS4S Container Familiarization Platform, a fully offline, iPad-based interactive training and equipment familiarization application designed for government and defense operational environments.</a:t>
            </a:r>
          </a:p>
          <a:p>
            <a:endParaRPr lang="en-US" sz="1200">
              <a:solidFill>
                <a:schemeClr val="tx1">
                  <a:lumMod val="65000"/>
                  <a:lumOff val="35000"/>
                </a:schemeClr>
              </a:solidFill>
            </a:endParaRPr>
          </a:p>
          <a:p>
            <a:r>
              <a:rPr lang="en-US" sz="1200">
                <a:solidFill>
                  <a:schemeClr val="tx1">
                    <a:lumMod val="65000"/>
                    <a:lumOff val="35000"/>
                  </a:schemeClr>
                </a:solidFill>
              </a:rPr>
              <a:t>The proposed pilot effort establishes a reusable digital container framework supporting approximately 10 interactive points of interest and an embedded AI-powered knowledge assistant trained on approved equipment manuals and technical documentation. The system is designed for standalone operation without network connectivity and will be pre-installed and delivered on eleven (11) configured iPads.</a:t>
            </a:r>
          </a:p>
          <a:p>
            <a:endParaRPr lang="en-US" sz="1200">
              <a:solidFill>
                <a:schemeClr val="tx1">
                  <a:lumMod val="65000"/>
                  <a:lumOff val="35000"/>
                </a:schemeClr>
              </a:solidFill>
            </a:endParaRPr>
          </a:p>
          <a:p>
            <a:r>
              <a:rPr lang="en-US" sz="1200">
                <a:solidFill>
                  <a:schemeClr val="tx1">
                    <a:lumMod val="65000"/>
                    <a:lumOff val="35000"/>
                  </a:schemeClr>
                </a:solidFill>
              </a:rPr>
              <a:t>This pilot deployment is intended to validate the technical approach, establish the user workflow, and provide the scalable architectural foundation for future rollout across all planned container variants.</a:t>
            </a:r>
          </a:p>
          <a:p>
            <a:pPr>
              <a:lnSpc>
                <a:spcPct val="110000"/>
              </a:lnSpc>
              <a:spcAft>
                <a:spcPts val="300"/>
              </a:spcAft>
            </a:pPr>
            <a:endParaRPr lang="en-US" sz="1050">
              <a:solidFill>
                <a:schemeClr val="tx1">
                  <a:lumMod val="75000"/>
                  <a:lumOff val="25000"/>
                </a:schemeClr>
              </a:solidFill>
              <a:ea typeface="Calibri"/>
              <a:cs typeface="Calibri"/>
            </a:endParaRPr>
          </a:p>
        </p:txBody>
      </p:sp>
      <p:sp>
        <p:nvSpPr>
          <p:cNvPr id="5" name="TextBox 4">
            <a:extLst>
              <a:ext uri="{FF2B5EF4-FFF2-40B4-BE49-F238E27FC236}">
                <a16:creationId xmlns:a16="http://schemas.microsoft.com/office/drawing/2014/main" id="{24FF77D1-A698-F8F6-BB2C-4F4A4B8597AF}"/>
              </a:ext>
            </a:extLst>
          </p:cNvPr>
          <p:cNvSpPr txBox="1"/>
          <p:nvPr/>
        </p:nvSpPr>
        <p:spPr>
          <a:xfrm>
            <a:off x="0" y="1373227"/>
            <a:ext cx="1765300" cy="2800767"/>
          </a:xfrm>
          <a:prstGeom prst="rect">
            <a:avLst/>
          </a:prstGeom>
          <a:solidFill>
            <a:schemeClr val="accent5">
              <a:lumMod val="20000"/>
              <a:lumOff val="80000"/>
            </a:schemeClr>
          </a:solidFill>
        </p:spPr>
        <p:txBody>
          <a:bodyPr wrap="square" lIns="91440" tIns="45720" rIns="91440" bIns="45720" rtlCol="0" anchor="t">
            <a:spAutoFit/>
          </a:bodyPr>
          <a:lstStyle/>
          <a:p>
            <a:pPr algn="r"/>
            <a:r>
              <a:rPr lang="en-US">
                <a:solidFill>
                  <a:schemeClr val="tx1">
                    <a:lumMod val="65000"/>
                    <a:lumOff val="35000"/>
                  </a:schemeClr>
                </a:solidFill>
                <a:latin typeface="Roboto Condensed" panose="02000000000000000000" pitchFamily="2" charset="0"/>
                <a:ea typeface="Roboto Condensed" panose="02000000000000000000" pitchFamily="2" charset="0"/>
              </a:rPr>
              <a:t>Walk the Container.</a:t>
            </a:r>
          </a:p>
          <a:p>
            <a:pPr algn="r"/>
            <a:r>
              <a:rPr lang="en-US">
                <a:solidFill>
                  <a:schemeClr val="tx1">
                    <a:lumMod val="65000"/>
                    <a:lumOff val="35000"/>
                  </a:schemeClr>
                </a:solidFill>
                <a:latin typeface="Roboto Condensed" panose="02000000000000000000" pitchFamily="2" charset="0"/>
                <a:ea typeface="Roboto Condensed" panose="02000000000000000000" pitchFamily="2" charset="0"/>
              </a:rPr>
              <a:t>Explore the Equipment.</a:t>
            </a:r>
          </a:p>
          <a:p>
            <a:pPr algn="r"/>
            <a:r>
              <a:rPr lang="en-US">
                <a:solidFill>
                  <a:schemeClr val="tx1">
                    <a:lumMod val="65000"/>
                    <a:lumOff val="35000"/>
                  </a:schemeClr>
                </a:solidFill>
                <a:latin typeface="Roboto Condensed"/>
                <a:ea typeface="Roboto Condensed"/>
                <a:cs typeface="Roboto Condensed"/>
              </a:rPr>
              <a:t>Ask Questions</a:t>
            </a:r>
          </a:p>
          <a:p>
            <a:pPr algn="r"/>
            <a:r>
              <a:rPr lang="en-US">
                <a:solidFill>
                  <a:schemeClr val="tx1">
                    <a:lumMod val="65000"/>
                    <a:lumOff val="35000"/>
                  </a:schemeClr>
                </a:solidFill>
                <a:latin typeface="Roboto Condensed"/>
                <a:ea typeface="Roboto Condensed"/>
                <a:cs typeface="Roboto Condensed"/>
              </a:rPr>
              <a:t> in Real Time.</a:t>
            </a:r>
          </a:p>
          <a:p>
            <a:pPr algn="r"/>
            <a:br>
              <a:rPr lang="en-US" dirty="0">
                <a:latin typeface="Roboto Condensed" panose="02000000000000000000" pitchFamily="2" charset="0"/>
                <a:ea typeface="Roboto Condensed" panose="02000000000000000000" pitchFamily="2" charset="0"/>
              </a:rPr>
            </a:br>
            <a:br>
              <a:rPr lang="en-US" dirty="0">
                <a:latin typeface="Roboto Condensed" panose="02000000000000000000" pitchFamily="2" charset="0"/>
                <a:ea typeface="Roboto Condensed" panose="02000000000000000000" pitchFamily="2" charset="0"/>
              </a:rPr>
            </a:br>
            <a:endParaRPr lang="en-US">
              <a:solidFill>
                <a:schemeClr val="tx1">
                  <a:lumMod val="65000"/>
                  <a:lumOff val="35000"/>
                </a:schemeClr>
              </a:solidFill>
              <a:latin typeface="Roboto Condensed" panose="02000000000000000000" pitchFamily="2" charset="0"/>
              <a:ea typeface="Roboto Condensed" panose="02000000000000000000" pitchFamily="2" charset="0"/>
            </a:endParaRPr>
          </a:p>
          <a:p>
            <a:pPr algn="r"/>
            <a:endParaRPr lang="en-US" sz="1400">
              <a:solidFill>
                <a:schemeClr val="tx1">
                  <a:lumMod val="65000"/>
                  <a:lumOff val="35000"/>
                </a:schemeClr>
              </a:solidFill>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1363470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12D24-986D-A732-DFC8-AD1529C2BCFB}"/>
            </a:ext>
          </a:extLst>
        </p:cNvPr>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450DBF51-BA15-2F16-B08F-F66AAB4CC5A7}"/>
              </a:ext>
            </a:extLst>
          </p:cNvPr>
          <p:cNvGraphicFramePr>
            <a:graphicFrameLocks/>
          </p:cNvGraphicFramePr>
          <p:nvPr/>
        </p:nvGraphicFramePr>
        <p:xfrm>
          <a:off x="457199" y="4891414"/>
          <a:ext cx="5876779" cy="3433086"/>
        </p:xfrm>
        <a:graphic>
          <a:graphicData uri="http://schemas.openxmlformats.org/drawingml/2006/table">
            <a:tbl>
              <a:tblPr>
                <a:tableStyleId>{5C22544A-7EE6-4342-B048-85BDC9FD1C3A}</a:tableStyleId>
              </a:tblPr>
              <a:tblGrid>
                <a:gridCol w="320040">
                  <a:extLst>
                    <a:ext uri="{9D8B030D-6E8A-4147-A177-3AD203B41FA5}">
                      <a16:colId xmlns:a16="http://schemas.microsoft.com/office/drawing/2014/main" val="2097204816"/>
                    </a:ext>
                  </a:extLst>
                </a:gridCol>
                <a:gridCol w="937261">
                  <a:extLst>
                    <a:ext uri="{9D8B030D-6E8A-4147-A177-3AD203B41FA5}">
                      <a16:colId xmlns:a16="http://schemas.microsoft.com/office/drawing/2014/main" val="1806888634"/>
                    </a:ext>
                  </a:extLst>
                </a:gridCol>
                <a:gridCol w="736600">
                  <a:extLst>
                    <a:ext uri="{9D8B030D-6E8A-4147-A177-3AD203B41FA5}">
                      <a16:colId xmlns:a16="http://schemas.microsoft.com/office/drawing/2014/main" val="1442524698"/>
                    </a:ext>
                  </a:extLst>
                </a:gridCol>
                <a:gridCol w="2610924">
                  <a:extLst>
                    <a:ext uri="{9D8B030D-6E8A-4147-A177-3AD203B41FA5}">
                      <a16:colId xmlns:a16="http://schemas.microsoft.com/office/drawing/2014/main" val="1116509280"/>
                    </a:ext>
                  </a:extLst>
                </a:gridCol>
                <a:gridCol w="1271954">
                  <a:extLst>
                    <a:ext uri="{9D8B030D-6E8A-4147-A177-3AD203B41FA5}">
                      <a16:colId xmlns:a16="http://schemas.microsoft.com/office/drawing/2014/main" val="2581791118"/>
                    </a:ext>
                  </a:extLst>
                </a:gridCol>
              </a:tblGrid>
              <a:tr h="293646">
                <a:tc gridSpan="2">
                  <a:txBody>
                    <a:bodyPr/>
                    <a:lstStyle/>
                    <a:p>
                      <a:pPr algn="ctr"/>
                      <a:r>
                        <a:rPr lang="en-US" sz="900" b="1"/>
                        <a:t>Milestone</a:t>
                      </a:r>
                    </a:p>
                  </a:txBody>
                  <a:tcPr marL="45720" marR="45720" anchor="b">
                    <a:lnB w="12700" cap="flat" cmpd="sng" algn="ctr">
                      <a:solidFill>
                        <a:schemeClr val="accent3">
                          <a:lumMod val="75000"/>
                        </a:schemeClr>
                      </a:solidFill>
                      <a:prstDash val="solid"/>
                      <a:round/>
                      <a:headEnd type="none" w="med" len="med"/>
                      <a:tailEnd type="none" w="med" len="med"/>
                    </a:lnB>
                    <a:noFill/>
                  </a:tcPr>
                </a:tc>
                <a:tc hMerge="1">
                  <a:txBody>
                    <a:bodyPr/>
                    <a:lstStyle/>
                    <a:p>
                      <a:endParaRPr lang="en-US"/>
                    </a:p>
                  </a:txBody>
                  <a:tcPr/>
                </a:tc>
                <a:tc>
                  <a:txBody>
                    <a:bodyPr/>
                    <a:lstStyle/>
                    <a:p>
                      <a:pPr algn="ctr"/>
                      <a:r>
                        <a:rPr lang="en-US" sz="900" b="1"/>
                        <a:t>Timing</a:t>
                      </a:r>
                    </a:p>
                  </a:txBody>
                  <a:tcPr marL="45720" marR="45720" anchor="b">
                    <a:lnB w="12700" cap="flat" cmpd="sng" algn="ctr">
                      <a:solidFill>
                        <a:schemeClr val="accent3">
                          <a:lumMod val="75000"/>
                        </a:schemeClr>
                      </a:solidFill>
                      <a:prstDash val="solid"/>
                      <a:round/>
                      <a:headEnd type="none" w="med" len="med"/>
                      <a:tailEnd type="none" w="med" len="med"/>
                    </a:lnB>
                    <a:noFill/>
                  </a:tcPr>
                </a:tc>
                <a:tc>
                  <a:txBody>
                    <a:bodyPr/>
                    <a:lstStyle/>
                    <a:p>
                      <a:pPr algn="ctr"/>
                      <a:r>
                        <a:rPr lang="en-US" sz="900" b="1"/>
                        <a:t>Primary Activity</a:t>
                      </a:r>
                    </a:p>
                  </a:txBody>
                  <a:tcPr marL="45720" marR="45720" anchor="b">
                    <a:lnB w="12700" cap="flat" cmpd="sng" algn="ctr">
                      <a:solidFill>
                        <a:schemeClr val="accent3">
                          <a:lumMod val="75000"/>
                        </a:schemeClr>
                      </a:solidFill>
                      <a:prstDash val="solid"/>
                      <a:round/>
                      <a:headEnd type="none" w="med" len="med"/>
                      <a:tailEnd type="none" w="med" len="med"/>
                    </a:lnB>
                    <a:noFill/>
                  </a:tcPr>
                </a:tc>
                <a:tc>
                  <a:txBody>
                    <a:bodyPr/>
                    <a:lstStyle/>
                    <a:p>
                      <a:pPr algn="ctr"/>
                      <a:r>
                        <a:rPr lang="en-US" sz="900" b="1"/>
                        <a:t>Progress</a:t>
                      </a:r>
                    </a:p>
                  </a:txBody>
                  <a:tcPr marL="45720" marR="45720" anchor="b">
                    <a:lnB w="12700" cap="flat" cmpd="sng" algn="ctr">
                      <a:solidFill>
                        <a:schemeClr val="accent3">
                          <a:lumMod val="75000"/>
                        </a:schemeClr>
                      </a:solidFill>
                      <a:prstDash val="solid"/>
                      <a:round/>
                      <a:headEnd type="none" w="med" len="med"/>
                      <a:tailEnd type="none" w="med" len="med"/>
                    </a:lnB>
                    <a:noFill/>
                  </a:tcPr>
                </a:tc>
                <a:extLst>
                  <a:ext uri="{0D108BD9-81ED-4DB2-BD59-A6C34878D82A}">
                    <a16:rowId xmlns:a16="http://schemas.microsoft.com/office/drawing/2014/main" val="1586505197"/>
                  </a:ext>
                </a:extLst>
              </a:tr>
              <a:tr h="447431">
                <a:tc>
                  <a:txBody>
                    <a:bodyPr/>
                    <a:lstStyle/>
                    <a:p>
                      <a:endParaRPr lang="en-US" sz="500"/>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1</a:t>
                      </a:r>
                      <a:br>
                        <a:rPr lang="en-US" sz="900" b="1"/>
                      </a:br>
                      <a:r>
                        <a:rPr lang="en-US" sz="900" b="1"/>
                        <a:t>Kick-Off</a:t>
                      </a:r>
                      <a:br>
                        <a:rPr lang="en-US" sz="900" b="1"/>
                      </a:br>
                      <a:r>
                        <a:rPr lang="en-US" sz="900" b="1"/>
                        <a:t>Asset Development</a:t>
                      </a:r>
                    </a:p>
                  </a:txBody>
                  <a:tcPr marL="45720" marR="45720" anchor="ctr">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June 1, 2026</a:t>
                      </a:r>
                    </a:p>
                  </a:txBody>
                  <a:tcPr marL="45720" marR="45720" anchor="ctr">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Requirements workshops, workflow alignment, SME collaboration, HMI review, CAD review, lesson planning. </a:t>
                      </a:r>
                      <a:r>
                        <a:rPr lang="en-US" sz="800" i="1"/>
                        <a:t>Establish pilot scope, operational expectations, and collaborative review process.</a:t>
                      </a:r>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40567494"/>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2</a:t>
                      </a:r>
                      <a:br>
                        <a:rPr lang="en-US" sz="900" b="1"/>
                      </a:br>
                      <a:r>
                        <a:rPr lang="en-US" sz="900" b="1"/>
                        <a:t>Core 3D</a:t>
                      </a:r>
                      <a:br>
                        <a:rPr lang="en-US" sz="900" b="1"/>
                      </a:br>
                      <a:r>
                        <a:rPr lang="en-US" sz="900" b="1"/>
                        <a:t>Application</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Early July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Initial environment creation, core interactions, preliminary HMI workflows, early lesson structure. </a:t>
                      </a:r>
                      <a:r>
                        <a:rPr lang="en-US" sz="800" i="1"/>
                        <a:t>Validate interaction direction, procedural flow, and initial operational workflows.</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455641788"/>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3</a:t>
                      </a:r>
                      <a:br>
                        <a:rPr lang="en-US" sz="900" b="1"/>
                      </a:br>
                      <a:r>
                        <a:rPr lang="en-US" sz="900" b="1"/>
                        <a:t>AI </a:t>
                      </a:r>
                      <a:r>
                        <a:rPr lang="en-US" sz="900" b="1" err="1"/>
                        <a:t>ChatBot</a:t>
                      </a:r>
                      <a:r>
                        <a:rPr lang="en-US" sz="900" b="1"/>
                        <a:t> Integration</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Late July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Guided training mode, tool-focused interactions, HMI integration, initial scoring/reporting systems. </a:t>
                      </a:r>
                      <a:r>
                        <a:rPr lang="en-US" sz="800" i="1"/>
                        <a:t>Validate lesson structure, workflow accuracy, and operator interaction methodology.</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712057526"/>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4 </a:t>
                      </a:r>
                      <a:br>
                        <a:rPr lang="en-US" sz="900" b="1"/>
                      </a:br>
                      <a:r>
                        <a:rPr lang="en-US" sz="900" b="1"/>
                        <a:t>QA, Polish &amp;</a:t>
                      </a:r>
                      <a:br>
                        <a:rPr lang="en-US" sz="900" b="1"/>
                      </a:br>
                      <a:r>
                        <a:rPr lang="en-US" sz="900" b="1"/>
                        <a:t>Delivery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Mid August</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Assessment mode, reporting systems, procedural validation, performance optimization. </a:t>
                      </a:r>
                      <a:r>
                        <a:rPr lang="en-US" sz="800" i="1"/>
                        <a:t>Conduct operator-facing validation and finalize workflow adjustments.</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062902032"/>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Hardware </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Late August</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Final review cycles, bug fixing, stability validation, final HMI/workflow refinement. </a:t>
                      </a:r>
                      <a:r>
                        <a:rPr lang="en-US" sz="800" i="1"/>
                        <a:t>Confirm production readiness and finalize pilot delivery.</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996044615"/>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Gold Master (GM)</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August 31, 2026</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Final pilot deployment, validated lesson delivery, reporting systems, reusable framework foundation. </a:t>
                      </a:r>
                      <a:r>
                        <a:rPr lang="en-US" sz="800" i="1"/>
                        <a:t>Deliver validated pilot platform and scalable architecture for future expansion.</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526687587"/>
                  </a:ext>
                </a:extLst>
              </a:tr>
            </a:tbl>
          </a:graphicData>
        </a:graphic>
      </p:graphicFrame>
      <p:sp>
        <p:nvSpPr>
          <p:cNvPr id="2" name="Title black">
            <a:extLst>
              <a:ext uri="{FF2B5EF4-FFF2-40B4-BE49-F238E27FC236}">
                <a16:creationId xmlns:a16="http://schemas.microsoft.com/office/drawing/2014/main" id="{414A9476-91FB-5319-D4A6-5C8F559C8936}"/>
              </a:ext>
            </a:extLst>
          </p:cNvPr>
          <p:cNvSpPr txBox="1"/>
          <p:nvPr/>
        </p:nvSpPr>
        <p:spPr>
          <a:xfrm>
            <a:off x="457200" y="382860"/>
            <a:ext cx="5943596" cy="369332"/>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tx1">
                    <a:lumMod val="75000"/>
                    <a:lumOff val="25000"/>
                  </a:schemeClr>
                </a:solidFill>
                <a:latin typeface="Lato ExtraBold" panose="020F0502020204030203" pitchFamily="34" charset="0"/>
                <a:cs typeface="Lato ExtraBold" panose="020F0502020204030203" pitchFamily="34" charset="0"/>
              </a:rPr>
              <a:t>PHASE 1</a:t>
            </a:r>
            <a:r>
              <a:rPr lang="en-US" sz="24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 SCHEDULE &amp; COST</a:t>
            </a:r>
            <a:endParaRPr lang="id-ID" sz="2400" b="1">
              <a:solidFill>
                <a:schemeClr val="tx1">
                  <a:lumMod val="75000"/>
                  <a:lumOff val="25000"/>
                </a:schemeClr>
              </a:solidFill>
              <a:latin typeface="Lato ExtraBold" panose="020F0502020204030203" pitchFamily="34" charset="0"/>
              <a:cs typeface="Lato ExtraBold" panose="020F0502020204030203" pitchFamily="34" charset="0"/>
            </a:endParaRPr>
          </a:p>
        </p:txBody>
      </p:sp>
      <p:sp>
        <p:nvSpPr>
          <p:cNvPr id="7" name="TextBox 6">
            <a:extLst>
              <a:ext uri="{FF2B5EF4-FFF2-40B4-BE49-F238E27FC236}">
                <a16:creationId xmlns:a16="http://schemas.microsoft.com/office/drawing/2014/main" id="{CF937ACE-84C4-FE92-679A-DCA1D6E0B939}"/>
              </a:ext>
            </a:extLst>
          </p:cNvPr>
          <p:cNvSpPr txBox="1"/>
          <p:nvPr/>
        </p:nvSpPr>
        <p:spPr>
          <a:xfrm>
            <a:off x="457199" y="877419"/>
            <a:ext cx="5967035" cy="3262432"/>
          </a:xfrm>
          <a:prstGeom prst="rect">
            <a:avLst/>
          </a:prstGeom>
          <a:noFill/>
        </p:spPr>
        <p:txBody>
          <a:bodyPr wrap="square" lIns="0" tIns="0" rIns="0" bIns="0">
            <a:spAutoFit/>
          </a:bodyPr>
          <a:lstStyle/>
          <a:p>
            <a:r>
              <a:rPr lang="en-US" sz="1100" dirty="0"/>
              <a:t>F</a:t>
            </a:r>
            <a:r>
              <a:rPr lang="en-US" sz="1100" dirty="0">
                <a:solidFill>
                  <a:schemeClr val="tx1">
                    <a:lumMod val="65000"/>
                    <a:lumOff val="35000"/>
                  </a:schemeClr>
                </a:solidFill>
              </a:rPr>
              <a:t>orgeFX recommends a phased implementation approach beginning with development of the shared container framework and an initial pilot deployment before scaling the platform across the remaining container variants.</a:t>
            </a:r>
          </a:p>
          <a:p>
            <a:endParaRPr lang="en-US" sz="1100" dirty="0"/>
          </a:p>
          <a:p>
            <a:r>
              <a:rPr lang="en-US" sz="1100" b="1" cap="all" dirty="0">
                <a:solidFill>
                  <a:schemeClr val="accent5">
                    <a:lumMod val="75000"/>
                  </a:schemeClr>
                </a:solidFill>
              </a:rPr>
              <a:t>Phase 1 – Pilot Deployment</a:t>
            </a:r>
          </a:p>
          <a:p>
            <a:r>
              <a:rPr lang="en-US" sz="1100" dirty="0">
                <a:solidFill>
                  <a:schemeClr val="tx1">
                    <a:lumMod val="65000"/>
                    <a:lumOff val="35000"/>
                  </a:schemeClr>
                </a:solidFill>
              </a:rPr>
              <a:t>Phase 1 includes development of the core digital familiarization platform, one fully interactive container variant, embedded offline AI knowledge assistant functionality, and deployment across eleven configured iPads. This phase is intended to establish the technical architecture, validate the user experience, and refine the deployment workflow prior to expansion into additional variants.</a:t>
            </a:r>
          </a:p>
          <a:p>
            <a:endParaRPr lang="en-US" sz="1100" dirty="0"/>
          </a:p>
          <a:p>
            <a:r>
              <a:rPr lang="en-US" sz="1100" b="1" cap="all" dirty="0">
                <a:solidFill>
                  <a:schemeClr val="accent5">
                    <a:lumMod val="75000"/>
                  </a:schemeClr>
                </a:solidFill>
              </a:rPr>
              <a:t>Phase 2 – Variant Expansion</a:t>
            </a:r>
          </a:p>
          <a:p>
            <a:r>
              <a:rPr lang="en-US" sz="1100" dirty="0">
                <a:solidFill>
                  <a:schemeClr val="tx1">
                    <a:lumMod val="65000"/>
                    <a:lumOff val="35000"/>
                  </a:schemeClr>
                </a:solidFill>
              </a:rPr>
              <a:t>Following successful validation of the pilot deployment, ForgeFX will expand the platform across the remaining container variants utilizing the established shared framework, interaction systems, and AI architecture developed during Phase 1. This phased rollout approach reduces development risk, improves production efficiency, and enables incorporation of stakeholder feedback and evolving operational requirements throughout deployment.</a:t>
            </a:r>
          </a:p>
          <a:p>
            <a:endParaRPr lang="en-US" sz="1200" dirty="0"/>
          </a:p>
          <a:p>
            <a:endParaRPr lang="en-US" sz="1200" dirty="0"/>
          </a:p>
          <a:p>
            <a:endParaRPr lang="en-US" sz="1200" dirty="0"/>
          </a:p>
        </p:txBody>
      </p:sp>
      <p:sp>
        <p:nvSpPr>
          <p:cNvPr id="16" name="TextBox 15">
            <a:extLst>
              <a:ext uri="{FF2B5EF4-FFF2-40B4-BE49-F238E27FC236}">
                <a16:creationId xmlns:a16="http://schemas.microsoft.com/office/drawing/2014/main" id="{85DA7796-3F8C-A1EC-38DE-0287304DDE3B}"/>
              </a:ext>
            </a:extLst>
          </p:cNvPr>
          <p:cNvSpPr txBox="1"/>
          <p:nvPr/>
        </p:nvSpPr>
        <p:spPr>
          <a:xfrm>
            <a:off x="457200" y="8182157"/>
            <a:ext cx="5943596" cy="307777"/>
          </a:xfrm>
          <a:prstGeom prst="rect">
            <a:avLst/>
          </a:prstGeom>
          <a:noFill/>
        </p:spPr>
        <p:txBody>
          <a:bodyPr wrap="square" lIns="0" rIns="0">
            <a:spAutoFit/>
          </a:bodyPr>
          <a:lstStyle/>
          <a:p>
            <a:r>
              <a:rPr lang="en-US" sz="700" i="1">
                <a:solidFill>
                  <a:schemeClr val="bg1">
                    <a:lumMod val="50000"/>
                  </a:schemeClr>
                </a:solidFill>
              </a:rPr>
              <a:t>Schedule represents a preliminary planning estimate based on the current pilot scope and available project information. Final milestone timing and delivery sequencing will be collaboratively refined and validated following project award and detailed requirements alignment.</a:t>
            </a:r>
          </a:p>
        </p:txBody>
      </p:sp>
      <p:sp>
        <p:nvSpPr>
          <p:cNvPr id="18" name="Oval 17">
            <a:extLst>
              <a:ext uri="{FF2B5EF4-FFF2-40B4-BE49-F238E27FC236}">
                <a16:creationId xmlns:a16="http://schemas.microsoft.com/office/drawing/2014/main" id="{62D82927-8B0E-9F3D-81E5-AF2AB57916C2}"/>
              </a:ext>
            </a:extLst>
          </p:cNvPr>
          <p:cNvSpPr/>
          <p:nvPr/>
        </p:nvSpPr>
        <p:spPr>
          <a:xfrm>
            <a:off x="480641" y="5012458"/>
            <a:ext cx="222739" cy="222739"/>
          </a:xfrm>
          <a:prstGeom prst="ellipse">
            <a:avLst/>
          </a:prstGeom>
          <a:solidFill>
            <a:srgbClr val="EFD3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94A3F72-6CBD-B863-71D2-B07EEED8687A}"/>
              </a:ext>
            </a:extLst>
          </p:cNvPr>
          <p:cNvSpPr/>
          <p:nvPr/>
        </p:nvSpPr>
        <p:spPr>
          <a:xfrm>
            <a:off x="480640" y="5533657"/>
            <a:ext cx="222739" cy="222739"/>
          </a:xfrm>
          <a:prstGeom prst="ellipse">
            <a:avLst/>
          </a:prstGeom>
          <a:solidFill>
            <a:srgbClr val="E3B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E802462-E4A9-CABA-D6C4-7A2CF743C796}"/>
              </a:ext>
            </a:extLst>
          </p:cNvPr>
          <p:cNvSpPr/>
          <p:nvPr/>
        </p:nvSpPr>
        <p:spPr>
          <a:xfrm>
            <a:off x="480639" y="6054856"/>
            <a:ext cx="222739" cy="222739"/>
          </a:xfrm>
          <a:prstGeom prst="ellipse">
            <a:avLst/>
          </a:prstGeom>
          <a:solidFill>
            <a:srgbClr val="CC9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7D39DC4-2FFA-0150-D9B8-5594F7B96EC1}"/>
              </a:ext>
            </a:extLst>
          </p:cNvPr>
          <p:cNvSpPr/>
          <p:nvPr/>
        </p:nvSpPr>
        <p:spPr>
          <a:xfrm>
            <a:off x="480638" y="6576052"/>
            <a:ext cx="222739" cy="222739"/>
          </a:xfrm>
          <a:prstGeom prst="ellipse">
            <a:avLst/>
          </a:prstGeom>
          <a:solidFill>
            <a:srgbClr val="BB8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C3953D0-4207-BB2A-F913-46CFFBE54DD8}"/>
              </a:ext>
            </a:extLst>
          </p:cNvPr>
          <p:cNvSpPr/>
          <p:nvPr/>
        </p:nvSpPr>
        <p:spPr>
          <a:xfrm>
            <a:off x="480637" y="7021048"/>
            <a:ext cx="222739" cy="222739"/>
          </a:xfrm>
          <a:prstGeom prst="ellipse">
            <a:avLst/>
          </a:prstGeom>
          <a:solidFill>
            <a:srgbClr val="A476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ACF88B1-BC69-7042-7AFF-874E762AC8AE}"/>
              </a:ext>
            </a:extLst>
          </p:cNvPr>
          <p:cNvSpPr/>
          <p:nvPr/>
        </p:nvSpPr>
        <p:spPr>
          <a:xfrm>
            <a:off x="480636" y="7477763"/>
            <a:ext cx="222739" cy="222739"/>
          </a:xfrm>
          <a:prstGeom prst="ellipse">
            <a:avLst/>
          </a:prstGeom>
          <a:solidFill>
            <a:srgbClr val="9569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D9F533D5-2583-7C85-B5BB-A731C288CAA8}"/>
              </a:ext>
            </a:extLst>
          </p:cNvPr>
          <p:cNvSpPr/>
          <p:nvPr/>
        </p:nvSpPr>
        <p:spPr>
          <a:xfrm>
            <a:off x="5211380" y="5012457"/>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4C640434-2FA3-9DB5-39F9-00F09A84443E}"/>
              </a:ext>
            </a:extLst>
          </p:cNvPr>
          <p:cNvSpPr/>
          <p:nvPr/>
        </p:nvSpPr>
        <p:spPr>
          <a:xfrm>
            <a:off x="5211380" y="5590265"/>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DB0C45D7-2F21-DCE5-91BC-03B8A5D18029}"/>
              </a:ext>
            </a:extLst>
          </p:cNvPr>
          <p:cNvSpPr/>
          <p:nvPr/>
        </p:nvSpPr>
        <p:spPr>
          <a:xfrm>
            <a:off x="5211380" y="6110602"/>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FF34654B-D9A5-3A70-5C74-37F165A83D5B}"/>
              </a:ext>
            </a:extLst>
          </p:cNvPr>
          <p:cNvSpPr/>
          <p:nvPr/>
        </p:nvSpPr>
        <p:spPr>
          <a:xfrm>
            <a:off x="5184904" y="6629472"/>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F1063A20-5871-9CCC-A542-BCDB8CC68245}"/>
              </a:ext>
            </a:extLst>
          </p:cNvPr>
          <p:cNvSpPr/>
          <p:nvPr/>
        </p:nvSpPr>
        <p:spPr>
          <a:xfrm>
            <a:off x="5211380" y="7077618"/>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A0BC85CF-7606-888C-6935-D61F70F34B65}"/>
              </a:ext>
            </a:extLst>
          </p:cNvPr>
          <p:cNvSpPr/>
          <p:nvPr/>
        </p:nvSpPr>
        <p:spPr>
          <a:xfrm>
            <a:off x="5211380" y="7531857"/>
            <a:ext cx="1097280" cy="182880"/>
          </a:xfrm>
          <a:prstGeom prst="roundRect">
            <a:avLst>
              <a:gd name="adj" fmla="val 50000"/>
            </a:avLst>
          </a:prstGeom>
          <a:solidFill>
            <a:srgbClr val="9569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A1143D38-BC56-7369-CDEF-7FFE1C26B4AF}"/>
              </a:ext>
            </a:extLst>
          </p:cNvPr>
          <p:cNvSpPr/>
          <p:nvPr/>
        </p:nvSpPr>
        <p:spPr>
          <a:xfrm>
            <a:off x="5211380" y="5590265"/>
            <a:ext cx="274320" cy="182880"/>
          </a:xfrm>
          <a:prstGeom prst="roundRect">
            <a:avLst>
              <a:gd name="adj" fmla="val 50000"/>
            </a:avLst>
          </a:prstGeom>
          <a:solidFill>
            <a:srgbClr val="E3B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b="1"/>
          </a:p>
        </p:txBody>
      </p:sp>
      <p:sp>
        <p:nvSpPr>
          <p:cNvPr id="31" name="Rectangle: Rounded Corners 30">
            <a:extLst>
              <a:ext uri="{FF2B5EF4-FFF2-40B4-BE49-F238E27FC236}">
                <a16:creationId xmlns:a16="http://schemas.microsoft.com/office/drawing/2014/main" id="{281A5D03-B3B1-C481-BD34-20F5ECB3C39C}"/>
              </a:ext>
            </a:extLst>
          </p:cNvPr>
          <p:cNvSpPr/>
          <p:nvPr/>
        </p:nvSpPr>
        <p:spPr>
          <a:xfrm>
            <a:off x="5211380" y="6110602"/>
            <a:ext cx="548640" cy="182880"/>
          </a:xfrm>
          <a:prstGeom prst="roundRect">
            <a:avLst>
              <a:gd name="adj" fmla="val 50000"/>
            </a:avLst>
          </a:prstGeom>
          <a:solidFill>
            <a:srgbClr val="CC9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E6073B81-860C-A29E-0D74-63B86BC19125}"/>
              </a:ext>
            </a:extLst>
          </p:cNvPr>
          <p:cNvSpPr/>
          <p:nvPr/>
        </p:nvSpPr>
        <p:spPr>
          <a:xfrm>
            <a:off x="5184904" y="6629472"/>
            <a:ext cx="822960" cy="182880"/>
          </a:xfrm>
          <a:prstGeom prst="roundRect">
            <a:avLst>
              <a:gd name="adj" fmla="val 50000"/>
            </a:avLst>
          </a:prstGeom>
          <a:solidFill>
            <a:srgbClr val="BB8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9B547F05-CF23-B66A-50F8-AD1A7050EDDA}"/>
              </a:ext>
            </a:extLst>
          </p:cNvPr>
          <p:cNvSpPr/>
          <p:nvPr/>
        </p:nvSpPr>
        <p:spPr>
          <a:xfrm>
            <a:off x="5211381" y="7077618"/>
            <a:ext cx="1037020" cy="182880"/>
          </a:xfrm>
          <a:prstGeom prst="roundRect">
            <a:avLst>
              <a:gd name="adj" fmla="val 50000"/>
            </a:avLst>
          </a:prstGeom>
          <a:solidFill>
            <a:srgbClr val="A476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5045CD23-73F5-6ACA-640D-6ECA3BD35DB9}"/>
              </a:ext>
            </a:extLst>
          </p:cNvPr>
          <p:cNvSpPr txBox="1"/>
          <p:nvPr/>
        </p:nvSpPr>
        <p:spPr>
          <a:xfrm>
            <a:off x="5211380" y="5612456"/>
            <a:ext cx="274320" cy="138499"/>
          </a:xfrm>
          <a:prstGeom prst="rect">
            <a:avLst/>
          </a:prstGeom>
          <a:noFill/>
        </p:spPr>
        <p:txBody>
          <a:bodyPr wrap="square" lIns="0" tIns="0" rIns="0" bIns="0" rtlCol="0">
            <a:spAutoFit/>
          </a:bodyPr>
          <a:lstStyle/>
          <a:p>
            <a:pPr algn="ctr"/>
            <a:r>
              <a:rPr lang="en-US" sz="900" b="1">
                <a:solidFill>
                  <a:schemeClr val="bg1"/>
                </a:solidFill>
              </a:rPr>
              <a:t>25%</a:t>
            </a:r>
          </a:p>
        </p:txBody>
      </p:sp>
      <p:sp>
        <p:nvSpPr>
          <p:cNvPr id="35" name="TextBox 34">
            <a:extLst>
              <a:ext uri="{FF2B5EF4-FFF2-40B4-BE49-F238E27FC236}">
                <a16:creationId xmlns:a16="http://schemas.microsoft.com/office/drawing/2014/main" id="{4AC24ED0-F395-9697-A2BD-CD22FE7B0E03}"/>
              </a:ext>
            </a:extLst>
          </p:cNvPr>
          <p:cNvSpPr txBox="1"/>
          <p:nvPr/>
        </p:nvSpPr>
        <p:spPr>
          <a:xfrm>
            <a:off x="5211380" y="6132793"/>
            <a:ext cx="274320" cy="138499"/>
          </a:xfrm>
          <a:prstGeom prst="rect">
            <a:avLst/>
          </a:prstGeom>
          <a:noFill/>
        </p:spPr>
        <p:txBody>
          <a:bodyPr wrap="square" lIns="0" tIns="0" rIns="0" bIns="0" rtlCol="0">
            <a:spAutoFit/>
          </a:bodyPr>
          <a:lstStyle/>
          <a:p>
            <a:pPr algn="ctr"/>
            <a:r>
              <a:rPr lang="en-US" sz="900" b="1">
                <a:solidFill>
                  <a:schemeClr val="bg1"/>
                </a:solidFill>
              </a:rPr>
              <a:t>50%</a:t>
            </a:r>
          </a:p>
        </p:txBody>
      </p:sp>
      <p:sp>
        <p:nvSpPr>
          <p:cNvPr id="36" name="TextBox 35">
            <a:extLst>
              <a:ext uri="{FF2B5EF4-FFF2-40B4-BE49-F238E27FC236}">
                <a16:creationId xmlns:a16="http://schemas.microsoft.com/office/drawing/2014/main" id="{F5043CF6-21B6-71E5-0AB8-FAF014D9D0CF}"/>
              </a:ext>
            </a:extLst>
          </p:cNvPr>
          <p:cNvSpPr txBox="1"/>
          <p:nvPr/>
        </p:nvSpPr>
        <p:spPr>
          <a:xfrm>
            <a:off x="5211380" y="6651663"/>
            <a:ext cx="274320" cy="138499"/>
          </a:xfrm>
          <a:prstGeom prst="rect">
            <a:avLst/>
          </a:prstGeom>
          <a:noFill/>
        </p:spPr>
        <p:txBody>
          <a:bodyPr wrap="square" lIns="0" tIns="0" rIns="0" bIns="0" rtlCol="0">
            <a:spAutoFit/>
          </a:bodyPr>
          <a:lstStyle/>
          <a:p>
            <a:pPr algn="ctr"/>
            <a:r>
              <a:rPr lang="en-US" sz="900" b="1">
                <a:solidFill>
                  <a:schemeClr val="bg1"/>
                </a:solidFill>
              </a:rPr>
              <a:t>75%</a:t>
            </a:r>
          </a:p>
        </p:txBody>
      </p:sp>
      <p:sp>
        <p:nvSpPr>
          <p:cNvPr id="37" name="TextBox 36">
            <a:extLst>
              <a:ext uri="{FF2B5EF4-FFF2-40B4-BE49-F238E27FC236}">
                <a16:creationId xmlns:a16="http://schemas.microsoft.com/office/drawing/2014/main" id="{AAD8AE99-48A1-9721-AC12-5CBFE295DB4A}"/>
              </a:ext>
            </a:extLst>
          </p:cNvPr>
          <p:cNvSpPr txBox="1"/>
          <p:nvPr/>
        </p:nvSpPr>
        <p:spPr>
          <a:xfrm>
            <a:off x="5211380" y="7099809"/>
            <a:ext cx="274320" cy="138499"/>
          </a:xfrm>
          <a:prstGeom prst="rect">
            <a:avLst/>
          </a:prstGeom>
          <a:noFill/>
        </p:spPr>
        <p:txBody>
          <a:bodyPr wrap="square" lIns="0" tIns="0" rIns="0" bIns="0" rtlCol="0">
            <a:spAutoFit/>
          </a:bodyPr>
          <a:lstStyle/>
          <a:p>
            <a:pPr algn="ctr"/>
            <a:r>
              <a:rPr lang="en-US" sz="900" b="1">
                <a:solidFill>
                  <a:schemeClr val="bg1"/>
                </a:solidFill>
              </a:rPr>
              <a:t>99%</a:t>
            </a:r>
          </a:p>
        </p:txBody>
      </p:sp>
      <p:sp>
        <p:nvSpPr>
          <p:cNvPr id="38" name="TextBox 37">
            <a:extLst>
              <a:ext uri="{FF2B5EF4-FFF2-40B4-BE49-F238E27FC236}">
                <a16:creationId xmlns:a16="http://schemas.microsoft.com/office/drawing/2014/main" id="{686F0266-B1D0-1DA3-FC04-7F9B7A5BDB02}"/>
              </a:ext>
            </a:extLst>
          </p:cNvPr>
          <p:cNvSpPr txBox="1"/>
          <p:nvPr/>
        </p:nvSpPr>
        <p:spPr>
          <a:xfrm>
            <a:off x="5233154" y="7554048"/>
            <a:ext cx="274320" cy="138499"/>
          </a:xfrm>
          <a:prstGeom prst="rect">
            <a:avLst/>
          </a:prstGeom>
          <a:noFill/>
        </p:spPr>
        <p:txBody>
          <a:bodyPr wrap="square" lIns="0" tIns="0" rIns="0" bIns="0" rtlCol="0">
            <a:spAutoFit/>
          </a:bodyPr>
          <a:lstStyle/>
          <a:p>
            <a:pPr algn="ctr"/>
            <a:r>
              <a:rPr lang="en-US" sz="900" b="1">
                <a:solidFill>
                  <a:schemeClr val="bg1"/>
                </a:solidFill>
              </a:rPr>
              <a:t>100%</a:t>
            </a:r>
          </a:p>
        </p:txBody>
      </p:sp>
      <p:sp>
        <p:nvSpPr>
          <p:cNvPr id="4" name="Rectangle 3">
            <a:extLst>
              <a:ext uri="{FF2B5EF4-FFF2-40B4-BE49-F238E27FC236}">
                <a16:creationId xmlns:a16="http://schemas.microsoft.com/office/drawing/2014/main" id="{C45C05A3-EA8E-4C1F-BD4D-F0BB2D9C902F}"/>
              </a:ext>
            </a:extLst>
          </p:cNvPr>
          <p:cNvSpPr>
            <a:spLocks noGrp="1" noRot="1" noMove="1" noResize="1" noEditPoints="1" noAdjustHandles="1" noChangeArrowheads="1" noChangeShapeType="1"/>
          </p:cNvSpPr>
          <p:nvPr/>
        </p:nvSpPr>
        <p:spPr>
          <a:xfrm>
            <a:off x="423788" y="4948167"/>
            <a:ext cx="6078612" cy="36283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3FADB351-8406-30CA-B52B-4DB24FDBA55E}"/>
              </a:ext>
            </a:extLst>
          </p:cNvPr>
          <p:cNvGraphicFramePr>
            <a:graphicFrameLocks noGrp="1"/>
          </p:cNvGraphicFramePr>
          <p:nvPr>
            <p:extLst>
              <p:ext uri="{D42A27DB-BD31-4B8C-83A1-F6EECF244321}">
                <p14:modId xmlns:p14="http://schemas.microsoft.com/office/powerpoint/2010/main" val="3696977560"/>
              </p:ext>
            </p:extLst>
          </p:nvPr>
        </p:nvGraphicFramePr>
        <p:xfrm>
          <a:off x="524022" y="3828844"/>
          <a:ext cx="5699061" cy="3871006"/>
        </p:xfrm>
        <a:graphic>
          <a:graphicData uri="http://schemas.openxmlformats.org/drawingml/2006/table">
            <a:tbl>
              <a:tblPr firstRow="1" firstCol="1" bandRow="1">
                <a:tableStyleId>{6E25E649-3F16-4E02-A733-19D2CDBF48F0}</a:tableStyleId>
              </a:tblPr>
              <a:tblGrid>
                <a:gridCol w="1597245">
                  <a:extLst>
                    <a:ext uri="{9D8B030D-6E8A-4147-A177-3AD203B41FA5}">
                      <a16:colId xmlns:a16="http://schemas.microsoft.com/office/drawing/2014/main" val="1403105717"/>
                    </a:ext>
                  </a:extLst>
                </a:gridCol>
                <a:gridCol w="4101816">
                  <a:extLst>
                    <a:ext uri="{9D8B030D-6E8A-4147-A177-3AD203B41FA5}">
                      <a16:colId xmlns:a16="http://schemas.microsoft.com/office/drawing/2014/main" val="879573084"/>
                    </a:ext>
                  </a:extLst>
                </a:gridCol>
              </a:tblGrid>
              <a:tr h="135693">
                <a:tc>
                  <a:txBody>
                    <a:bodyPr/>
                    <a:lstStyle/>
                    <a:p>
                      <a:pPr marL="0" marR="0" algn="ctr">
                        <a:lnSpc>
                          <a:spcPct val="115000"/>
                        </a:lnSpc>
                        <a:spcBef>
                          <a:spcPts val="300"/>
                        </a:spcBef>
                        <a:spcAft>
                          <a:spcPts val="300"/>
                        </a:spcAft>
                        <a:buNone/>
                      </a:pPr>
                      <a:r>
                        <a:rPr lang="en-US" sz="1200">
                          <a:solidFill>
                            <a:schemeClr val="tx1">
                              <a:lumMod val="75000"/>
                              <a:lumOff val="25000"/>
                            </a:schemeClr>
                          </a:solidFill>
                          <a:effectLst/>
                        </a:rPr>
                        <a:t>Phase 1</a:t>
                      </a:r>
                      <a:endParaRPr lang="en-US" sz="14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nchor="ctr">
                    <a:solidFill>
                      <a:schemeClr val="accent5">
                        <a:lumMod val="40000"/>
                        <a:lumOff val="60000"/>
                      </a:schemeClr>
                    </a:solidFill>
                  </a:tcPr>
                </a:tc>
                <a:tc>
                  <a:txBody>
                    <a:bodyPr/>
                    <a:lstStyle/>
                    <a:p>
                      <a:pPr marL="0" marR="0" algn="l">
                        <a:lnSpc>
                          <a:spcPct val="115000"/>
                        </a:lnSpc>
                        <a:spcBef>
                          <a:spcPts val="300"/>
                        </a:spcBef>
                        <a:spcAft>
                          <a:spcPts val="300"/>
                        </a:spcAft>
                        <a:buNone/>
                      </a:pPr>
                      <a:r>
                        <a:rPr lang="en-US" sz="1200">
                          <a:solidFill>
                            <a:schemeClr val="tx1">
                              <a:lumMod val="75000"/>
                              <a:lumOff val="25000"/>
                            </a:schemeClr>
                          </a:solidFill>
                          <a:effectLst/>
                        </a:rPr>
                        <a:t>Deliverables</a:t>
                      </a:r>
                      <a:endParaRPr lang="en-US" sz="14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nchor="ctr">
                    <a:solidFill>
                      <a:schemeClr val="accent5">
                        <a:lumMod val="40000"/>
                        <a:lumOff val="60000"/>
                      </a:schemeClr>
                    </a:solidFill>
                  </a:tcPr>
                </a:tc>
                <a:extLst>
                  <a:ext uri="{0D108BD9-81ED-4DB2-BD59-A6C34878D82A}">
                    <a16:rowId xmlns:a16="http://schemas.microsoft.com/office/drawing/2014/main" val="2236570025"/>
                  </a:ext>
                </a:extLst>
              </a:tr>
              <a:tr h="384649">
                <a:tc>
                  <a:txBody>
                    <a:bodyPr/>
                    <a:lstStyle/>
                    <a:p>
                      <a:pPr marL="0" marR="0" algn="ctr">
                        <a:lnSpc>
                          <a:spcPct val="115000"/>
                        </a:lnSpc>
                        <a:spcBef>
                          <a:spcPts val="300"/>
                        </a:spcBef>
                        <a:spcAft>
                          <a:spcPts val="300"/>
                        </a:spcAft>
                        <a:buNone/>
                      </a:pPr>
                      <a:r>
                        <a:rPr lang="en-US" sz="1000" b="1" kern="1200">
                          <a:solidFill>
                            <a:schemeClr val="dk1"/>
                          </a:solidFill>
                          <a:latin typeface="+mn-lt"/>
                          <a:ea typeface="+mn-ea"/>
                          <a:cs typeface="+mn-cs"/>
                        </a:rPr>
                        <a:t>Shared Container Framework</a:t>
                      </a:r>
                    </a:p>
                  </a:txBody>
                  <a:tcPr marL="52656" marR="52656" marT="0" marB="0">
                    <a:solidFill>
                      <a:schemeClr val="accent5">
                        <a:lumMod val="40000"/>
                        <a:lumOff val="60000"/>
                      </a:schemeClr>
                    </a:solidFill>
                  </a:tcPr>
                </a:tc>
                <a:tc>
                  <a:txBody>
                    <a:bodyPr/>
                    <a:lstStyle/>
                    <a:p>
                      <a:pPr marL="0" marR="0" indent="0">
                        <a:lnSpc>
                          <a:spcPct val="115000"/>
                        </a:lnSpc>
                        <a:spcBef>
                          <a:spcPts val="300"/>
                        </a:spcBef>
                        <a:spcAft>
                          <a:spcPts val="300"/>
                        </a:spcAft>
                        <a:buNone/>
                      </a:pPr>
                      <a:r>
                        <a:rPr lang="en-US" sz="1050" kern="1200">
                          <a:solidFill>
                            <a:schemeClr val="tx1">
                              <a:lumMod val="75000"/>
                              <a:lumOff val="25000"/>
                            </a:schemeClr>
                          </a:solidFill>
                          <a:effectLst/>
                        </a:rPr>
                        <a:t>Base reusable container architecture, navigation system, interaction framework, and mobile deployment foundation</a:t>
                      </a:r>
                      <a:endParaRPr lang="en-US" sz="1050" kern="1200">
                        <a:solidFill>
                          <a:schemeClr val="tx1">
                            <a:lumMod val="75000"/>
                            <a:lumOff val="25000"/>
                          </a:schemeClr>
                        </a:solidFill>
                        <a:effectLst/>
                        <a:latin typeface="+mn-lt"/>
                        <a:ea typeface="+mn-ea"/>
                        <a:cs typeface="+mn-cs"/>
                      </a:endParaRPr>
                    </a:p>
                  </a:txBody>
                  <a:tcPr marL="52656" marR="52656" marT="0" marB="0"/>
                </a:tc>
                <a:extLst>
                  <a:ext uri="{0D108BD9-81ED-4DB2-BD59-A6C34878D82A}">
                    <a16:rowId xmlns:a16="http://schemas.microsoft.com/office/drawing/2014/main" val="4198018816"/>
                  </a:ext>
                </a:extLst>
              </a:tr>
              <a:tr h="482126">
                <a:tc>
                  <a:txBody>
                    <a:bodyPr/>
                    <a:lstStyle/>
                    <a:p>
                      <a:pPr marL="0" marR="0" algn="ctr">
                        <a:lnSpc>
                          <a:spcPct val="115000"/>
                        </a:lnSpc>
                        <a:spcBef>
                          <a:spcPts val="300"/>
                        </a:spcBef>
                        <a:spcAft>
                          <a:spcPts val="300"/>
                        </a:spcAft>
                        <a:buNone/>
                      </a:pPr>
                      <a:r>
                        <a:rPr lang="en-US" sz="1000" b="1" kern="1200">
                          <a:solidFill>
                            <a:schemeClr val="dk1"/>
                          </a:solidFill>
                          <a:latin typeface="+mn-lt"/>
                          <a:ea typeface="+mn-ea"/>
                          <a:cs typeface="+mn-cs"/>
                        </a:rPr>
                        <a:t>Initial Container Variant Development</a:t>
                      </a:r>
                    </a:p>
                  </a:txBody>
                  <a:tcPr marL="52656" marR="52656" marT="0" marB="0">
                    <a:solidFill>
                      <a:schemeClr val="accent5">
                        <a:lumMod val="40000"/>
                        <a:lumOff val="60000"/>
                      </a:schemeClr>
                    </a:solidFill>
                  </a:tcPr>
                </a:tc>
                <a:tc>
                  <a:txBody>
                    <a:bodyPr/>
                    <a:lstStyle/>
                    <a:p>
                      <a:pPr marL="0" marR="0">
                        <a:lnSpc>
                          <a:spcPct val="115000"/>
                        </a:lnSpc>
                        <a:spcBef>
                          <a:spcPts val="300"/>
                        </a:spcBef>
                        <a:spcAft>
                          <a:spcPts val="300"/>
                        </a:spcAft>
                        <a:buNone/>
                      </a:pPr>
                      <a:r>
                        <a:rPr lang="en-US" sz="1050" kern="1200">
                          <a:solidFill>
                            <a:schemeClr val="tx1">
                              <a:lumMod val="75000"/>
                              <a:lumOff val="25000"/>
                            </a:schemeClr>
                          </a:solidFill>
                          <a:effectLst/>
                        </a:rPr>
                        <a:t>Interactive 3D container environment; walk-around exterior tour; interior navigation; all 10 hotspot interactions; UI/UX design and information panels, and Photorealistic modeling</a:t>
                      </a:r>
                      <a:endParaRPr lang="en-US" sz="1050" kern="1200">
                        <a:solidFill>
                          <a:schemeClr val="tx1">
                            <a:lumMod val="75000"/>
                            <a:lumOff val="25000"/>
                          </a:schemeClr>
                        </a:solidFill>
                        <a:effectLst/>
                        <a:latin typeface="+mn-lt"/>
                        <a:ea typeface="+mn-ea"/>
                        <a:cs typeface="+mn-cs"/>
                      </a:endParaRPr>
                    </a:p>
                  </a:txBody>
                  <a:tcPr marL="52656" marR="52656" marT="0" marB="0"/>
                </a:tc>
                <a:extLst>
                  <a:ext uri="{0D108BD9-81ED-4DB2-BD59-A6C34878D82A}">
                    <a16:rowId xmlns:a16="http://schemas.microsoft.com/office/drawing/2014/main" val="2503784550"/>
                  </a:ext>
                </a:extLst>
              </a:tr>
              <a:tr h="403150">
                <a:tc>
                  <a:txBody>
                    <a:bodyPr/>
                    <a:lstStyle/>
                    <a:p>
                      <a:pPr marL="0" marR="0" algn="ctr">
                        <a:lnSpc>
                          <a:spcPct val="115000"/>
                        </a:lnSpc>
                        <a:spcBef>
                          <a:spcPts val="300"/>
                        </a:spcBef>
                        <a:spcAft>
                          <a:spcPts val="300"/>
                        </a:spcAft>
                        <a:buNone/>
                      </a:pPr>
                      <a:r>
                        <a:rPr lang="en-US" sz="1000" b="1" kern="1200" dirty="0">
                          <a:solidFill>
                            <a:schemeClr val="dk1"/>
                          </a:solidFill>
                          <a:latin typeface="+mn-lt"/>
                          <a:ea typeface="+mn-ea"/>
                          <a:cs typeface="+mn-cs"/>
                        </a:rPr>
                        <a:t>Embedded AI Knowledge Assistant</a:t>
                      </a:r>
                      <a:r>
                        <a:rPr lang="en-US" sz="1050" b="1" kern="1200" baseline="30000" dirty="0">
                          <a:solidFill>
                            <a:schemeClr val="dk1"/>
                          </a:solidFill>
                          <a:latin typeface="+mn-lt"/>
                          <a:ea typeface="+mn-ea"/>
                          <a:cs typeface="+mn-cs"/>
                        </a:rPr>
                        <a:t>1</a:t>
                      </a:r>
                      <a:endParaRPr lang="en-US" sz="1000" b="1" kern="1200" dirty="0">
                        <a:solidFill>
                          <a:schemeClr val="dk1"/>
                        </a:solidFill>
                        <a:latin typeface="+mn-lt"/>
                        <a:ea typeface="+mn-ea"/>
                        <a:cs typeface="+mn-cs"/>
                      </a:endParaRPr>
                    </a:p>
                  </a:txBody>
                  <a:tcPr marL="52656" marR="52656" marT="0" marB="0">
                    <a:solidFill>
                      <a:schemeClr val="accent5">
                        <a:lumMod val="40000"/>
                        <a:lumOff val="60000"/>
                      </a:schemeClr>
                    </a:solidFill>
                  </a:tcPr>
                </a:tc>
                <a:tc>
                  <a:txBody>
                    <a:bodyPr/>
                    <a:lstStyle/>
                    <a:p>
                      <a:pPr marL="0" marR="0" algn="l" defTabSz="685800" rtl="0" eaLnBrk="1" latinLnBrk="0" hangingPunct="1">
                        <a:lnSpc>
                          <a:spcPct val="115000"/>
                        </a:lnSpc>
                        <a:spcBef>
                          <a:spcPts val="300"/>
                        </a:spcBef>
                        <a:spcAft>
                          <a:spcPts val="300"/>
                        </a:spcAft>
                        <a:buNone/>
                      </a:pPr>
                      <a:r>
                        <a:rPr lang="en-US" sz="1050" kern="1200">
                          <a:solidFill>
                            <a:schemeClr val="tx1">
                              <a:lumMod val="75000"/>
                              <a:lumOff val="25000"/>
                            </a:schemeClr>
                          </a:solidFill>
                          <a:effectLst/>
                        </a:rPr>
                        <a:t>Offline localized AI integration, document ingestion workflow, contextual equipment response system, and UI implementation. </a:t>
                      </a:r>
                      <a:endParaRPr lang="en-US" sz="1050" kern="1200">
                        <a:solidFill>
                          <a:schemeClr val="tx1">
                            <a:lumMod val="75000"/>
                            <a:lumOff val="25000"/>
                          </a:schemeClr>
                        </a:solidFill>
                        <a:effectLst/>
                        <a:latin typeface="+mn-lt"/>
                        <a:ea typeface="+mn-ea"/>
                        <a:cs typeface="+mn-cs"/>
                      </a:endParaRPr>
                    </a:p>
                  </a:txBody>
                  <a:tcPr marL="52656" marR="52656" marT="0" marB="0"/>
                </a:tc>
                <a:extLst>
                  <a:ext uri="{0D108BD9-81ED-4DB2-BD59-A6C34878D82A}">
                    <a16:rowId xmlns:a16="http://schemas.microsoft.com/office/drawing/2014/main" val="1610823343"/>
                  </a:ext>
                </a:extLst>
              </a:tr>
              <a:tr h="305283">
                <a:tc>
                  <a:txBody>
                    <a:bodyPr/>
                    <a:lstStyle/>
                    <a:p>
                      <a:pPr marL="0" marR="0" algn="ctr">
                        <a:lnSpc>
                          <a:spcPct val="115000"/>
                        </a:lnSpc>
                        <a:spcBef>
                          <a:spcPts val="300"/>
                        </a:spcBef>
                        <a:spcAft>
                          <a:spcPts val="300"/>
                        </a:spcAft>
                        <a:buNone/>
                      </a:pPr>
                      <a:r>
                        <a:rPr lang="en-US" sz="1000" b="1" kern="1200">
                          <a:solidFill>
                            <a:schemeClr val="dk1"/>
                          </a:solidFill>
                          <a:latin typeface="+mn-lt"/>
                          <a:ea typeface="+mn-ea"/>
                          <a:cs typeface="+mn-cs"/>
                        </a:rPr>
                        <a:t>Offline iPad Deployment Package</a:t>
                      </a:r>
                    </a:p>
                  </a:txBody>
                  <a:tcPr marL="52656" marR="52656" marT="0" marB="0">
                    <a:solidFill>
                      <a:schemeClr val="accent5">
                        <a:lumMod val="40000"/>
                        <a:lumOff val="60000"/>
                      </a:schemeClr>
                    </a:solidFill>
                  </a:tcPr>
                </a:tc>
                <a:tc>
                  <a:txBody>
                    <a:bodyPr/>
                    <a:lstStyle/>
                    <a:p>
                      <a:pPr marL="0" marR="0">
                        <a:lnSpc>
                          <a:spcPct val="115000"/>
                        </a:lnSpc>
                        <a:spcBef>
                          <a:spcPts val="300"/>
                        </a:spcBef>
                        <a:spcAft>
                          <a:spcPts val="300"/>
                        </a:spcAft>
                        <a:buNone/>
                      </a:pPr>
                      <a:r>
                        <a:rPr lang="en-US" sz="1050" kern="1200" dirty="0">
                          <a:solidFill>
                            <a:schemeClr val="tx1">
                              <a:lumMod val="75000"/>
                              <a:lumOff val="25000"/>
                            </a:schemeClr>
                          </a:solidFill>
                          <a:effectLst/>
                        </a:rPr>
                        <a:t>Eleven configured high-performance iPads, cases, charging accessories, deployment setup, and application installation</a:t>
                      </a:r>
                      <a:endParaRPr lang="en-US" sz="1050" kern="1200" dirty="0">
                        <a:solidFill>
                          <a:schemeClr val="tx1">
                            <a:lumMod val="75000"/>
                            <a:lumOff val="25000"/>
                          </a:schemeClr>
                        </a:solidFill>
                        <a:effectLst/>
                        <a:latin typeface="+mn-lt"/>
                        <a:ea typeface="+mn-ea"/>
                        <a:cs typeface="+mn-cs"/>
                      </a:endParaRPr>
                    </a:p>
                  </a:txBody>
                  <a:tcPr marL="52656" marR="52656" marT="0" marB="0"/>
                </a:tc>
                <a:extLst>
                  <a:ext uri="{0D108BD9-81ED-4DB2-BD59-A6C34878D82A}">
                    <a16:rowId xmlns:a16="http://schemas.microsoft.com/office/drawing/2014/main" val="2416203075"/>
                  </a:ext>
                </a:extLst>
              </a:tr>
              <a:tr h="338557">
                <a:tc>
                  <a:txBody>
                    <a:bodyPr/>
                    <a:lstStyle/>
                    <a:p>
                      <a:pPr marL="0" marR="0" algn="ctr">
                        <a:lnSpc>
                          <a:spcPct val="115000"/>
                        </a:lnSpc>
                        <a:spcBef>
                          <a:spcPts val="300"/>
                        </a:spcBef>
                        <a:spcAft>
                          <a:spcPts val="300"/>
                        </a:spcAft>
                        <a:buNone/>
                      </a:pPr>
                      <a:r>
                        <a:rPr lang="en-US" sz="1000" b="1" kern="1200">
                          <a:solidFill>
                            <a:schemeClr val="dk1"/>
                          </a:solidFill>
                          <a:latin typeface="+mn-lt"/>
                          <a:ea typeface="+mn-ea"/>
                          <a:cs typeface="+mn-cs"/>
                        </a:rPr>
                        <a:t>Program Management &amp; Deployment Support</a:t>
                      </a:r>
                    </a:p>
                  </a:txBody>
                  <a:tcPr marL="52656" marR="52656" marT="0" marB="0">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indent="0">
                        <a:buNone/>
                      </a:pPr>
                      <a:r>
                        <a:rPr lang="en-US" sz="1050" kern="1200">
                          <a:solidFill>
                            <a:schemeClr val="tx1">
                              <a:lumMod val="75000"/>
                              <a:lumOff val="25000"/>
                            </a:schemeClr>
                          </a:solidFill>
                          <a:effectLst/>
                        </a:rPr>
                        <a:t>Technical coordination, review cycles, configuration management, deployment preparation, and client support</a:t>
                      </a:r>
                      <a:endParaRPr lang="en-US" sz="1050" kern="1200">
                        <a:solidFill>
                          <a:schemeClr val="tx1">
                            <a:lumMod val="75000"/>
                            <a:lumOff val="25000"/>
                          </a:schemeClr>
                        </a:solidFill>
                        <a:effectLst/>
                        <a:latin typeface="+mn-lt"/>
                        <a:ea typeface="+mn-ea"/>
                        <a:cs typeface="+mn-cs"/>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0490411"/>
                  </a:ext>
                </a:extLst>
              </a:tr>
              <a:tr h="23187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kern="1200">
                          <a:solidFill>
                            <a:schemeClr val="dk1"/>
                          </a:solidFill>
                        </a:rPr>
                        <a:t>Phase 1 Pilot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kern="1200">
                          <a:solidFill>
                            <a:schemeClr val="dk1"/>
                          </a:solidFill>
                        </a:rPr>
                        <a:t>Estimated Duration</a:t>
                      </a:r>
                      <a:endParaRPr lang="en-US" sz="1050" b="0" kern="1200">
                        <a:solidFill>
                          <a:schemeClr val="dk1"/>
                        </a:solidFill>
                        <a:latin typeface="+mn-lt"/>
                        <a:ea typeface="+mn-ea"/>
                        <a:cs typeface="+mn-cs"/>
                      </a:endParaRPr>
                    </a:p>
                  </a:txBody>
                  <a:tcPr marL="52656" marR="52656" marT="0" marB="0" anchor="ctr">
                    <a:lnT w="12700" cap="flat" cmpd="sng" algn="ctr">
                      <a:solidFill>
                        <a:schemeClr val="tx1"/>
                      </a:solidFill>
                      <a:prstDash val="solid"/>
                      <a:round/>
                      <a:headEnd type="none" w="med" len="med"/>
                      <a:tailEnd type="none" w="med" len="med"/>
                    </a:lnT>
                    <a:solidFill>
                      <a:schemeClr val="accent5">
                        <a:lumMod val="40000"/>
                        <a:lumOff val="60000"/>
                      </a:schemeClr>
                    </a:solidFill>
                  </a:tcPr>
                </a:tc>
                <a:tc>
                  <a:txBody>
                    <a:bodyPr/>
                    <a:lstStyle/>
                    <a:p>
                      <a:pPr marL="0" marR="0" algn="l">
                        <a:lnSpc>
                          <a:spcPct val="115000"/>
                        </a:lnSpc>
                        <a:spcBef>
                          <a:spcPts val="400"/>
                        </a:spcBef>
                        <a:spcAft>
                          <a:spcPts val="400"/>
                        </a:spcAft>
                        <a:buNone/>
                      </a:pPr>
                      <a:r>
                        <a:rPr lang="en-US" sz="1050" b="0" kern="1200">
                          <a:solidFill>
                            <a:schemeClr val="tx1">
                              <a:lumMod val="75000"/>
                              <a:lumOff val="25000"/>
                            </a:schemeClr>
                          </a:solidFill>
                          <a:effectLst/>
                        </a:rPr>
                        <a:t> 3 months</a:t>
                      </a:r>
                      <a:endParaRPr lang="en-US" sz="1050" b="0" kern="1200">
                        <a:solidFill>
                          <a:schemeClr val="tx1">
                            <a:lumMod val="75000"/>
                            <a:lumOff val="25000"/>
                          </a:schemeClr>
                        </a:solidFill>
                        <a:effectLst/>
                        <a:latin typeface="+mn-lt"/>
                        <a:ea typeface="+mn-ea"/>
                        <a:cs typeface="+mn-cs"/>
                      </a:endParaRPr>
                    </a:p>
                  </a:txBody>
                  <a:tcPr marL="52656" marR="52656"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581381580"/>
                  </a:ext>
                </a:extLst>
              </a:tr>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kern="1200">
                          <a:solidFill>
                            <a:schemeClr val="dk1"/>
                          </a:solidFill>
                        </a:rPr>
                        <a:t>Phase 1 Pilot ROM Estimated Hardware Cost</a:t>
                      </a:r>
                      <a:endParaRPr lang="en-US" sz="1050" b="0" kern="1200">
                        <a:solidFill>
                          <a:schemeClr val="dk1"/>
                        </a:solidFill>
                        <a:latin typeface="+mn-lt"/>
                        <a:ea typeface="+mn-ea"/>
                        <a:cs typeface="+mn-cs"/>
                      </a:endParaRPr>
                    </a:p>
                  </a:txBody>
                  <a:tcPr marL="52656" marR="52656" marT="0" marB="0" anchor="ctr">
                    <a:solidFill>
                      <a:schemeClr val="accent5">
                        <a:lumMod val="40000"/>
                        <a:lumOff val="60000"/>
                      </a:schemeClr>
                    </a:solidFill>
                  </a:tcPr>
                </a:tc>
                <a:tc>
                  <a:txBody>
                    <a:bodyPr/>
                    <a:lstStyle/>
                    <a:p>
                      <a:pPr marL="0" marR="0" algn="l">
                        <a:lnSpc>
                          <a:spcPct val="115000"/>
                        </a:lnSpc>
                        <a:spcBef>
                          <a:spcPts val="400"/>
                        </a:spcBef>
                        <a:spcAft>
                          <a:spcPts val="400"/>
                        </a:spcAft>
                        <a:buNone/>
                      </a:pPr>
                      <a:r>
                        <a:rPr lang="en-US" sz="1050" b="0" kern="1200">
                          <a:solidFill>
                            <a:schemeClr val="tx1">
                              <a:lumMod val="75000"/>
                              <a:lumOff val="25000"/>
                            </a:schemeClr>
                          </a:solidFill>
                          <a:effectLst/>
                          <a:latin typeface="+mn-lt"/>
                          <a:ea typeface="+mn-ea"/>
                          <a:cs typeface="+mn-cs"/>
                        </a:rPr>
                        <a:t>$20,000</a:t>
                      </a:r>
                    </a:p>
                  </a:txBody>
                  <a:tcPr marL="52656" marR="52656" marT="0" marB="0" anchor="ctr"/>
                </a:tc>
                <a:extLst>
                  <a:ext uri="{0D108BD9-81ED-4DB2-BD59-A6C34878D82A}">
                    <a16:rowId xmlns:a16="http://schemas.microsoft.com/office/drawing/2014/main" val="2880395638"/>
                  </a:ext>
                </a:extLst>
              </a:tr>
              <a:tr h="68047">
                <a:tc>
                  <a:txBody>
                    <a:bodyPr/>
                    <a:lstStyle/>
                    <a:p>
                      <a:pPr marL="0" marR="0" algn="ctr">
                        <a:lnSpc>
                          <a:spcPct val="100000"/>
                        </a:lnSpc>
                        <a:spcBef>
                          <a:spcPts val="0"/>
                        </a:spcBef>
                        <a:spcAft>
                          <a:spcPts val="0"/>
                        </a:spcAft>
                        <a:buNone/>
                      </a:pPr>
                      <a:r>
                        <a:rPr lang="en-US" sz="1050" b="0" kern="1200">
                          <a:solidFill>
                            <a:schemeClr val="dk1"/>
                          </a:solidFill>
                        </a:rPr>
                        <a:t>Phase 1 Pilot ROM Estimated Software Cost</a:t>
                      </a:r>
                      <a:endParaRPr lang="en-US" sz="1050" b="0" kern="1200">
                        <a:solidFill>
                          <a:schemeClr val="dk1"/>
                        </a:solidFill>
                        <a:latin typeface="+mn-lt"/>
                        <a:ea typeface="+mn-ea"/>
                        <a:cs typeface="+mn-cs"/>
                      </a:endParaRPr>
                    </a:p>
                  </a:txBody>
                  <a:tcPr marL="52656" marR="52656" marT="0" marB="0" anchor="ctr">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l">
                        <a:lnSpc>
                          <a:spcPct val="115000"/>
                        </a:lnSpc>
                        <a:spcBef>
                          <a:spcPts val="400"/>
                        </a:spcBef>
                        <a:spcAft>
                          <a:spcPts val="400"/>
                        </a:spcAft>
                        <a:buNone/>
                      </a:pPr>
                      <a:r>
                        <a:rPr lang="en-US" sz="1050" b="0" kern="1200">
                          <a:solidFill>
                            <a:schemeClr val="tx1">
                              <a:lumMod val="75000"/>
                              <a:lumOff val="25000"/>
                            </a:schemeClr>
                          </a:solidFill>
                          <a:effectLst/>
                        </a:rPr>
                        <a:t>$240,000</a:t>
                      </a:r>
                      <a:endParaRPr lang="en-US" sz="1050" b="0" kern="1200">
                        <a:solidFill>
                          <a:schemeClr val="tx1">
                            <a:lumMod val="75000"/>
                            <a:lumOff val="25000"/>
                          </a:schemeClr>
                        </a:solidFill>
                        <a:effectLst/>
                        <a:latin typeface="+mn-lt"/>
                        <a:ea typeface="+mn-ea"/>
                        <a:cs typeface="+mn-cs"/>
                      </a:endParaRPr>
                    </a:p>
                  </a:txBody>
                  <a:tcPr marL="52656" marR="52656"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3432233"/>
                  </a:ext>
                </a:extLst>
              </a:tr>
              <a:tr h="221540">
                <a:tc>
                  <a:txBody>
                    <a:bodyPr/>
                    <a:lstStyle/>
                    <a:p>
                      <a:pPr marL="0" marR="0" algn="ctr">
                        <a:lnSpc>
                          <a:spcPct val="100000"/>
                        </a:lnSpc>
                        <a:spcBef>
                          <a:spcPts val="0"/>
                        </a:spcBef>
                        <a:spcAft>
                          <a:spcPts val="0"/>
                        </a:spcAft>
                        <a:buNone/>
                      </a:pPr>
                      <a:r>
                        <a:rPr lang="en-US" sz="1100" b="1" kern="1200">
                          <a:solidFill>
                            <a:schemeClr val="dk1"/>
                          </a:solidFill>
                          <a:latin typeface="+mn-lt"/>
                          <a:ea typeface="+mn-ea"/>
                          <a:cs typeface="+mn-cs"/>
                        </a:rPr>
                        <a:t>Total Phase 1 ROM Cost</a:t>
                      </a:r>
                    </a:p>
                  </a:txBody>
                  <a:tcPr marL="52656" marR="52656"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l">
                        <a:lnSpc>
                          <a:spcPct val="115000"/>
                        </a:lnSpc>
                        <a:spcBef>
                          <a:spcPts val="400"/>
                        </a:spcBef>
                        <a:spcAft>
                          <a:spcPts val="400"/>
                        </a:spcAft>
                        <a:buNone/>
                      </a:pPr>
                      <a:r>
                        <a:rPr lang="en-US" sz="1200" b="1" kern="1200">
                          <a:solidFill>
                            <a:schemeClr val="tx1">
                              <a:lumMod val="75000"/>
                              <a:lumOff val="25000"/>
                            </a:schemeClr>
                          </a:solidFill>
                          <a:effectLst/>
                          <a:latin typeface="+mn-lt"/>
                          <a:ea typeface="+mn-ea"/>
                          <a:cs typeface="+mn-cs"/>
                        </a:rPr>
                        <a:t>$260,000</a:t>
                      </a:r>
                    </a:p>
                  </a:txBody>
                  <a:tcPr marL="52656" marR="52656"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05522850"/>
                  </a:ext>
                </a:extLst>
              </a:tr>
              <a:tr h="39475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kern="1200" dirty="0">
                          <a:solidFill>
                            <a:schemeClr val="dk1"/>
                          </a:solidFill>
                        </a:rPr>
                        <a:t>Phase 2</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kern="1200" dirty="0">
                          <a:solidFill>
                            <a:schemeClr val="dk1"/>
                          </a:solidFill>
                        </a:rPr>
                        <a:t>ROM Estimated Cost</a:t>
                      </a:r>
                      <a:r>
                        <a:rPr lang="en-US" sz="1050" b="0" kern="1200" baseline="30000" dirty="0">
                          <a:solidFill>
                            <a:schemeClr val="dk1"/>
                          </a:solidFill>
                        </a:rPr>
                        <a:t>2</a:t>
                      </a:r>
                      <a:endParaRPr lang="en-US" sz="1050" b="0" kern="1200" baseline="30000" dirty="0">
                        <a:solidFill>
                          <a:schemeClr val="dk1"/>
                        </a:solidFill>
                        <a:latin typeface="+mn-lt"/>
                        <a:ea typeface="+mn-ea"/>
                        <a:cs typeface="+mn-cs"/>
                      </a:endParaRPr>
                    </a:p>
                  </a:txBody>
                  <a:tcPr marL="52656" marR="52656" marT="0" marB="0" anchor="ctr">
                    <a:lnT w="12700" cap="flat" cmpd="sng" algn="ctr">
                      <a:solidFill>
                        <a:schemeClr val="tx1"/>
                      </a:solidFill>
                      <a:prstDash val="solid"/>
                      <a:round/>
                      <a:headEnd type="none" w="med" len="med"/>
                      <a:tailEnd type="none" w="med" len="med"/>
                    </a:lnT>
                    <a:solidFill>
                      <a:schemeClr val="accent5">
                        <a:lumMod val="40000"/>
                        <a:lumOff val="60000"/>
                      </a:schemeClr>
                    </a:solidFill>
                  </a:tcPr>
                </a:tc>
                <a:tc>
                  <a:txBody>
                    <a:bodyPr/>
                    <a:lstStyle/>
                    <a:p>
                      <a:pPr marL="0" marR="0" algn="l">
                        <a:lnSpc>
                          <a:spcPct val="115000"/>
                        </a:lnSpc>
                        <a:spcBef>
                          <a:spcPts val="400"/>
                        </a:spcBef>
                        <a:spcAft>
                          <a:spcPts val="400"/>
                        </a:spcAft>
                        <a:buNone/>
                      </a:pPr>
                      <a:r>
                        <a:rPr lang="en-US" sz="1050" b="0" kern="1200" dirty="0">
                          <a:solidFill>
                            <a:schemeClr val="tx1">
                              <a:lumMod val="75000"/>
                              <a:lumOff val="25000"/>
                            </a:schemeClr>
                          </a:solidFill>
                          <a:effectLst/>
                          <a:latin typeface="+mn-lt"/>
                          <a:ea typeface="+mn-ea"/>
                          <a:cs typeface="+mn-cs"/>
                        </a:rPr>
                        <a:t>$180,000 per variant </a:t>
                      </a:r>
                    </a:p>
                  </a:txBody>
                  <a:tcPr marL="52656" marR="52656"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02750633"/>
                  </a:ext>
                </a:extLst>
              </a:tr>
            </a:tbl>
          </a:graphicData>
        </a:graphic>
      </p:graphicFrame>
      <p:sp>
        <p:nvSpPr>
          <p:cNvPr id="9" name="TextBox 8">
            <a:extLst>
              <a:ext uri="{FF2B5EF4-FFF2-40B4-BE49-F238E27FC236}">
                <a16:creationId xmlns:a16="http://schemas.microsoft.com/office/drawing/2014/main" id="{1859645F-3D55-AAD1-1FD9-5A07C5FDFB53}"/>
              </a:ext>
            </a:extLst>
          </p:cNvPr>
          <p:cNvSpPr txBox="1"/>
          <p:nvPr/>
        </p:nvSpPr>
        <p:spPr>
          <a:xfrm>
            <a:off x="427242" y="7789952"/>
            <a:ext cx="5936692" cy="913070"/>
          </a:xfrm>
          <a:prstGeom prst="rect">
            <a:avLst/>
          </a:prstGeom>
          <a:noFill/>
        </p:spPr>
        <p:txBody>
          <a:bodyPr wrap="square">
            <a:spAutoFit/>
          </a:bodyPr>
          <a:lstStyle/>
          <a:p>
            <a:r>
              <a:rPr lang="en-US" sz="800" i="1" baseline="30000" dirty="0"/>
              <a:t>1</a:t>
            </a:r>
            <a:r>
              <a:rPr lang="en-US" sz="800" i="1" dirty="0"/>
              <a:t>Because the assistant operates fully offline using a localized on-device AI architecture, response speed and conversational capability may differ from cloud-hosted AI platforms. While the system will prioritize approved technical manuals and supplied reference documentation, conversational AI systems may still generate inferred responses and cannot guarantee completely deterministic outputs in all situations.</a:t>
            </a:r>
          </a:p>
          <a:p>
            <a:endParaRPr lang="en-US" sz="800" i="1" baseline="30000" dirty="0"/>
          </a:p>
          <a:p>
            <a:r>
              <a:rPr lang="en-US" sz="800" i="1" baseline="30000" dirty="0"/>
              <a:t>2</a:t>
            </a:r>
            <a:r>
              <a:rPr lang="en-US" sz="800" i="1" dirty="0"/>
              <a:t>Phase 2 pricing is preliminary and may benefit from additional efficiencies identified during Phase 1 development, particularly where container variants share common layouts, equipment assets, interaction systems, or reusable visual components. Final pricing will vary based on equipment density, variant uniqueness, available CAD fidelity, quantity of technical documentation, and desired interaction depth.</a:t>
            </a:r>
          </a:p>
        </p:txBody>
      </p:sp>
    </p:spTree>
    <p:extLst>
      <p:ext uri="{BB962C8B-B14F-4D97-AF65-F5344CB8AC3E}">
        <p14:creationId xmlns:p14="http://schemas.microsoft.com/office/powerpoint/2010/main" val="4191980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0E2D-6116-F511-ACF0-EA786EF91D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219C86-9AD3-546B-996D-036A0F527BF0}"/>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DA00AC5-E643-0B5B-8717-A448590A2074}"/>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4168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EF810-5226-00D0-A5A5-77BE794109C8}"/>
            </a:ext>
          </a:extLst>
        </p:cNvPr>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2B5DC904-B1F3-4248-8B7F-F8082F3728B0}"/>
              </a:ext>
            </a:extLst>
          </p:cNvPr>
          <p:cNvGraphicFramePr>
            <a:graphicFrameLocks/>
          </p:cNvGraphicFramePr>
          <p:nvPr>
            <p:extLst>
              <p:ext uri="{D42A27DB-BD31-4B8C-83A1-F6EECF244321}">
                <p14:modId xmlns:p14="http://schemas.microsoft.com/office/powerpoint/2010/main" val="2053730858"/>
              </p:ext>
            </p:extLst>
          </p:nvPr>
        </p:nvGraphicFramePr>
        <p:xfrm>
          <a:off x="457199" y="4891414"/>
          <a:ext cx="5876779" cy="3433086"/>
        </p:xfrm>
        <a:graphic>
          <a:graphicData uri="http://schemas.openxmlformats.org/drawingml/2006/table">
            <a:tbl>
              <a:tblPr>
                <a:tableStyleId>{5C22544A-7EE6-4342-B048-85BDC9FD1C3A}</a:tableStyleId>
              </a:tblPr>
              <a:tblGrid>
                <a:gridCol w="320040">
                  <a:extLst>
                    <a:ext uri="{9D8B030D-6E8A-4147-A177-3AD203B41FA5}">
                      <a16:colId xmlns:a16="http://schemas.microsoft.com/office/drawing/2014/main" val="2097204816"/>
                    </a:ext>
                  </a:extLst>
                </a:gridCol>
                <a:gridCol w="937261">
                  <a:extLst>
                    <a:ext uri="{9D8B030D-6E8A-4147-A177-3AD203B41FA5}">
                      <a16:colId xmlns:a16="http://schemas.microsoft.com/office/drawing/2014/main" val="1806888634"/>
                    </a:ext>
                  </a:extLst>
                </a:gridCol>
                <a:gridCol w="736600">
                  <a:extLst>
                    <a:ext uri="{9D8B030D-6E8A-4147-A177-3AD203B41FA5}">
                      <a16:colId xmlns:a16="http://schemas.microsoft.com/office/drawing/2014/main" val="1442524698"/>
                    </a:ext>
                  </a:extLst>
                </a:gridCol>
                <a:gridCol w="2610924">
                  <a:extLst>
                    <a:ext uri="{9D8B030D-6E8A-4147-A177-3AD203B41FA5}">
                      <a16:colId xmlns:a16="http://schemas.microsoft.com/office/drawing/2014/main" val="1116509280"/>
                    </a:ext>
                  </a:extLst>
                </a:gridCol>
                <a:gridCol w="1271954">
                  <a:extLst>
                    <a:ext uri="{9D8B030D-6E8A-4147-A177-3AD203B41FA5}">
                      <a16:colId xmlns:a16="http://schemas.microsoft.com/office/drawing/2014/main" val="2581791118"/>
                    </a:ext>
                  </a:extLst>
                </a:gridCol>
              </a:tblGrid>
              <a:tr h="293646">
                <a:tc gridSpan="2">
                  <a:txBody>
                    <a:bodyPr/>
                    <a:lstStyle/>
                    <a:p>
                      <a:pPr algn="ctr"/>
                      <a:r>
                        <a:rPr lang="en-US" sz="900" b="1"/>
                        <a:t>Milestone</a:t>
                      </a:r>
                    </a:p>
                  </a:txBody>
                  <a:tcPr marL="45720" marR="45720" anchor="b">
                    <a:lnB w="12700" cap="flat" cmpd="sng" algn="ctr">
                      <a:solidFill>
                        <a:schemeClr val="accent3">
                          <a:lumMod val="75000"/>
                        </a:schemeClr>
                      </a:solidFill>
                      <a:prstDash val="solid"/>
                      <a:round/>
                      <a:headEnd type="none" w="med" len="med"/>
                      <a:tailEnd type="none" w="med" len="med"/>
                    </a:lnB>
                    <a:noFill/>
                  </a:tcPr>
                </a:tc>
                <a:tc hMerge="1">
                  <a:txBody>
                    <a:bodyPr/>
                    <a:lstStyle/>
                    <a:p>
                      <a:endParaRPr lang="en-US"/>
                    </a:p>
                  </a:txBody>
                  <a:tcPr/>
                </a:tc>
                <a:tc>
                  <a:txBody>
                    <a:bodyPr/>
                    <a:lstStyle/>
                    <a:p>
                      <a:pPr algn="ctr"/>
                      <a:r>
                        <a:rPr lang="en-US" sz="900" b="1"/>
                        <a:t>Timing</a:t>
                      </a:r>
                    </a:p>
                  </a:txBody>
                  <a:tcPr marL="45720" marR="45720" anchor="b">
                    <a:lnB w="12700" cap="flat" cmpd="sng" algn="ctr">
                      <a:solidFill>
                        <a:schemeClr val="accent3">
                          <a:lumMod val="75000"/>
                        </a:schemeClr>
                      </a:solidFill>
                      <a:prstDash val="solid"/>
                      <a:round/>
                      <a:headEnd type="none" w="med" len="med"/>
                      <a:tailEnd type="none" w="med" len="med"/>
                    </a:lnB>
                    <a:noFill/>
                  </a:tcPr>
                </a:tc>
                <a:tc>
                  <a:txBody>
                    <a:bodyPr/>
                    <a:lstStyle/>
                    <a:p>
                      <a:pPr algn="ctr"/>
                      <a:r>
                        <a:rPr lang="en-US" sz="900" b="1"/>
                        <a:t>Primary Activity</a:t>
                      </a:r>
                    </a:p>
                  </a:txBody>
                  <a:tcPr marL="45720" marR="45720" anchor="b">
                    <a:lnB w="12700" cap="flat" cmpd="sng" algn="ctr">
                      <a:solidFill>
                        <a:schemeClr val="accent3">
                          <a:lumMod val="75000"/>
                        </a:schemeClr>
                      </a:solidFill>
                      <a:prstDash val="solid"/>
                      <a:round/>
                      <a:headEnd type="none" w="med" len="med"/>
                      <a:tailEnd type="none" w="med" len="med"/>
                    </a:lnB>
                    <a:noFill/>
                  </a:tcPr>
                </a:tc>
                <a:tc>
                  <a:txBody>
                    <a:bodyPr/>
                    <a:lstStyle/>
                    <a:p>
                      <a:pPr algn="ctr"/>
                      <a:r>
                        <a:rPr lang="en-US" sz="900" b="1"/>
                        <a:t>Progress</a:t>
                      </a:r>
                    </a:p>
                  </a:txBody>
                  <a:tcPr marL="45720" marR="45720" anchor="b">
                    <a:lnB w="12700" cap="flat" cmpd="sng" algn="ctr">
                      <a:solidFill>
                        <a:schemeClr val="accent3">
                          <a:lumMod val="75000"/>
                        </a:schemeClr>
                      </a:solidFill>
                      <a:prstDash val="solid"/>
                      <a:round/>
                      <a:headEnd type="none" w="med" len="med"/>
                      <a:tailEnd type="none" w="med" len="med"/>
                    </a:lnB>
                    <a:noFill/>
                  </a:tcPr>
                </a:tc>
                <a:extLst>
                  <a:ext uri="{0D108BD9-81ED-4DB2-BD59-A6C34878D82A}">
                    <a16:rowId xmlns:a16="http://schemas.microsoft.com/office/drawing/2014/main" val="1586505197"/>
                  </a:ext>
                </a:extLst>
              </a:tr>
              <a:tr h="447431">
                <a:tc>
                  <a:txBody>
                    <a:bodyPr/>
                    <a:lstStyle/>
                    <a:p>
                      <a:endParaRPr lang="en-US" sz="500"/>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1</a:t>
                      </a:r>
                      <a:br>
                        <a:rPr lang="en-US" sz="900" b="1"/>
                      </a:br>
                      <a:r>
                        <a:rPr lang="en-US" sz="900" b="1"/>
                        <a:t>Kick-Off</a:t>
                      </a:r>
                      <a:br>
                        <a:rPr lang="en-US" sz="900" b="1"/>
                      </a:br>
                      <a:r>
                        <a:rPr lang="en-US" sz="900" b="1"/>
                        <a:t>Asset Development</a:t>
                      </a:r>
                    </a:p>
                  </a:txBody>
                  <a:tcPr marL="45720" marR="45720" anchor="ctr">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June 1, 2026</a:t>
                      </a:r>
                    </a:p>
                  </a:txBody>
                  <a:tcPr marL="45720" marR="45720" anchor="ctr">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Requirements workshops, workflow alignment, SME collaboration, HMI review, CAD review, lesson planning. </a:t>
                      </a:r>
                      <a:r>
                        <a:rPr lang="en-US" sz="800" i="1"/>
                        <a:t>Establish pilot scope, operational expectations, and collaborative review process.</a:t>
                      </a:r>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40567494"/>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2</a:t>
                      </a:r>
                      <a:br>
                        <a:rPr lang="en-US" sz="900" b="1"/>
                      </a:br>
                      <a:r>
                        <a:rPr lang="en-US" sz="900" b="1"/>
                        <a:t>Core 3D</a:t>
                      </a:r>
                      <a:br>
                        <a:rPr lang="en-US" sz="900" b="1"/>
                      </a:br>
                      <a:r>
                        <a:rPr lang="en-US" sz="900" b="1"/>
                        <a:t>Application</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Early July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Initial environment creation, core interactions, preliminary HMI workflows, early lesson structure. </a:t>
                      </a:r>
                      <a:r>
                        <a:rPr lang="en-US" sz="800" i="1"/>
                        <a:t>Validate interaction direction, procedural flow, and initial operational workflows.</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455641788"/>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3</a:t>
                      </a:r>
                      <a:br>
                        <a:rPr lang="en-US" sz="900" b="1"/>
                      </a:br>
                      <a:r>
                        <a:rPr lang="en-US" sz="900" b="1"/>
                        <a:t>AI </a:t>
                      </a:r>
                      <a:r>
                        <a:rPr lang="en-US" sz="900" b="1" err="1"/>
                        <a:t>ChatBot</a:t>
                      </a:r>
                      <a:r>
                        <a:rPr lang="en-US" sz="900" b="1"/>
                        <a:t> Integration</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Late July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Guided training mode, tool-focused interactions, HMI integration, initial scoring/reporting systems. </a:t>
                      </a:r>
                      <a:r>
                        <a:rPr lang="en-US" sz="800" i="1"/>
                        <a:t>Validate lesson structure, workflow accuracy, and operator interaction methodology.</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712057526"/>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4 </a:t>
                      </a:r>
                      <a:br>
                        <a:rPr lang="en-US" sz="900" b="1"/>
                      </a:br>
                      <a:r>
                        <a:rPr lang="en-US" sz="900" b="1"/>
                        <a:t>QA, Polish &amp;</a:t>
                      </a:r>
                      <a:br>
                        <a:rPr lang="en-US" sz="900" b="1"/>
                      </a:br>
                      <a:r>
                        <a:rPr lang="en-US" sz="900" b="1"/>
                        <a:t>Delivery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Mid August</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Assessment mode, reporting systems, procedural validation, performance optimization. </a:t>
                      </a:r>
                      <a:r>
                        <a:rPr lang="en-US" sz="800" i="1"/>
                        <a:t>Conduct operator-facing validation and finalize workflow adjustments.</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062902032"/>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Hardware </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Late August</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Final review cycles, bug fixing, stability validation, final HMI/workflow refinement. </a:t>
                      </a:r>
                      <a:r>
                        <a:rPr lang="en-US" sz="800" i="1"/>
                        <a:t>Confirm production readiness and finalize pilot delivery.</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996044615"/>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Gold Master (GM)</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August 31, 2026</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Final pilot deployment, validated lesson delivery, reporting systems, reusable framework foundation. </a:t>
                      </a:r>
                      <a:r>
                        <a:rPr lang="en-US" sz="800" i="1"/>
                        <a:t>Deliver validated pilot platform and scalable architecture for future expansion.</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526687587"/>
                  </a:ext>
                </a:extLst>
              </a:tr>
            </a:tbl>
          </a:graphicData>
        </a:graphic>
      </p:graphicFrame>
      <p:sp>
        <p:nvSpPr>
          <p:cNvPr id="2" name="Title black">
            <a:extLst>
              <a:ext uri="{FF2B5EF4-FFF2-40B4-BE49-F238E27FC236}">
                <a16:creationId xmlns:a16="http://schemas.microsoft.com/office/drawing/2014/main" id="{3D47DE99-F817-B7AF-AC1F-37868E2EBE22}"/>
              </a:ext>
            </a:extLst>
          </p:cNvPr>
          <p:cNvSpPr txBox="1"/>
          <p:nvPr/>
        </p:nvSpPr>
        <p:spPr>
          <a:xfrm>
            <a:off x="457204" y="548640"/>
            <a:ext cx="5943596" cy="369332"/>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tx1">
                    <a:lumMod val="75000"/>
                    <a:lumOff val="25000"/>
                  </a:schemeClr>
                </a:solidFill>
                <a:latin typeface="Lato ExtraBold" panose="020F0502020204030203" pitchFamily="34" charset="0"/>
                <a:cs typeface="Lato ExtraBold" panose="020F0502020204030203" pitchFamily="34" charset="0"/>
              </a:rPr>
              <a:t>PHASE 1</a:t>
            </a:r>
            <a:r>
              <a:rPr lang="en-US" sz="24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 SCOPE &amp; COST</a:t>
            </a:r>
            <a:endParaRPr lang="id-ID" sz="2400" b="1">
              <a:solidFill>
                <a:schemeClr val="tx1">
                  <a:lumMod val="75000"/>
                  <a:lumOff val="25000"/>
                </a:schemeClr>
              </a:solidFill>
              <a:latin typeface="Lato ExtraBold" panose="020F0502020204030203" pitchFamily="34" charset="0"/>
              <a:cs typeface="Lato ExtraBold" panose="020F0502020204030203" pitchFamily="34" charset="0"/>
            </a:endParaRPr>
          </a:p>
        </p:txBody>
      </p:sp>
      <p:sp>
        <p:nvSpPr>
          <p:cNvPr id="7" name="TextBox 6">
            <a:extLst>
              <a:ext uri="{FF2B5EF4-FFF2-40B4-BE49-F238E27FC236}">
                <a16:creationId xmlns:a16="http://schemas.microsoft.com/office/drawing/2014/main" id="{FC936EE0-C711-1CA4-3A9B-FBF63BF3AB5E}"/>
              </a:ext>
            </a:extLst>
          </p:cNvPr>
          <p:cNvSpPr txBox="1"/>
          <p:nvPr/>
        </p:nvSpPr>
        <p:spPr>
          <a:xfrm>
            <a:off x="457199" y="1006289"/>
            <a:ext cx="5967035" cy="553998"/>
          </a:xfrm>
          <a:prstGeom prst="rect">
            <a:avLst/>
          </a:prstGeom>
          <a:noFill/>
        </p:spPr>
        <p:txBody>
          <a:bodyPr wrap="square" lIns="0" tIns="0" rIns="0" bIns="0">
            <a:spAutoFit/>
          </a:bodyPr>
          <a:lstStyle/>
          <a:p>
            <a:pPr>
              <a:defRPr/>
            </a:pPr>
            <a:r>
              <a:rPr lang="en-US" sz="1200">
                <a:solidFill>
                  <a:schemeClr val="tx1">
                    <a:lumMod val="65000"/>
                    <a:lumOff val="35000"/>
                  </a:schemeClr>
                </a:solidFill>
              </a:rPr>
              <a:t>The following preliminary ROM pricing, schedule, and planning assumptions are provided to support IS4S proposal development and establish an initial implementation framework for the Phase 1 pilot deployment.</a:t>
            </a:r>
          </a:p>
        </p:txBody>
      </p:sp>
      <p:sp>
        <p:nvSpPr>
          <p:cNvPr id="16" name="TextBox 15">
            <a:extLst>
              <a:ext uri="{FF2B5EF4-FFF2-40B4-BE49-F238E27FC236}">
                <a16:creationId xmlns:a16="http://schemas.microsoft.com/office/drawing/2014/main" id="{B4CC00BD-DAE5-6D14-16A2-0B4AF9C9E322}"/>
              </a:ext>
            </a:extLst>
          </p:cNvPr>
          <p:cNvSpPr txBox="1"/>
          <p:nvPr/>
        </p:nvSpPr>
        <p:spPr>
          <a:xfrm>
            <a:off x="457200" y="8182157"/>
            <a:ext cx="5943596" cy="307777"/>
          </a:xfrm>
          <a:prstGeom prst="rect">
            <a:avLst/>
          </a:prstGeom>
          <a:noFill/>
        </p:spPr>
        <p:txBody>
          <a:bodyPr wrap="square" lIns="0" rIns="0">
            <a:spAutoFit/>
          </a:bodyPr>
          <a:lstStyle/>
          <a:p>
            <a:r>
              <a:rPr lang="en-US" sz="700" i="1">
                <a:solidFill>
                  <a:schemeClr val="bg1">
                    <a:lumMod val="50000"/>
                  </a:schemeClr>
                </a:solidFill>
              </a:rPr>
              <a:t>Schedule represents a preliminary planning estimate based on the current pilot scope and available project information. Final milestone timing and delivery sequencing will be collaboratively refined and validated following project award and detailed requirements alignment.</a:t>
            </a:r>
          </a:p>
        </p:txBody>
      </p:sp>
      <p:sp>
        <p:nvSpPr>
          <p:cNvPr id="15" name="TextBox 14">
            <a:extLst>
              <a:ext uri="{FF2B5EF4-FFF2-40B4-BE49-F238E27FC236}">
                <a16:creationId xmlns:a16="http://schemas.microsoft.com/office/drawing/2014/main" id="{01785AF4-4675-3985-89F1-BC30A89C5354}"/>
              </a:ext>
            </a:extLst>
          </p:cNvPr>
          <p:cNvSpPr txBox="1"/>
          <p:nvPr/>
        </p:nvSpPr>
        <p:spPr>
          <a:xfrm>
            <a:off x="496113" y="4712647"/>
            <a:ext cx="3379177" cy="215444"/>
          </a:xfrm>
          <a:prstGeom prst="rect">
            <a:avLst/>
          </a:prstGeom>
          <a:noFill/>
        </p:spPr>
        <p:txBody>
          <a:bodyPr wrap="square" lIns="0" tIns="0" rIns="0" bIns="0">
            <a:spAutoFit/>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a:solidFill>
                  <a:srgbClr val="394555"/>
                </a:solidFill>
                <a:latin typeface="+mn-lt"/>
              </a:rPr>
              <a:t>Estimated Phase 1 Schedule</a:t>
            </a:r>
            <a:endParaRPr lang="en-US" sz="1050">
              <a:latin typeface="+mn-lt"/>
            </a:endParaRPr>
          </a:p>
        </p:txBody>
      </p:sp>
      <p:sp>
        <p:nvSpPr>
          <p:cNvPr id="18" name="Oval 17">
            <a:extLst>
              <a:ext uri="{FF2B5EF4-FFF2-40B4-BE49-F238E27FC236}">
                <a16:creationId xmlns:a16="http://schemas.microsoft.com/office/drawing/2014/main" id="{48F71AB4-B2A3-9C23-0A3D-690819FE7578}"/>
              </a:ext>
            </a:extLst>
          </p:cNvPr>
          <p:cNvSpPr/>
          <p:nvPr/>
        </p:nvSpPr>
        <p:spPr>
          <a:xfrm>
            <a:off x="480641" y="5362746"/>
            <a:ext cx="222739" cy="222739"/>
          </a:xfrm>
          <a:prstGeom prst="ellipse">
            <a:avLst/>
          </a:prstGeom>
          <a:solidFill>
            <a:srgbClr val="EFD3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8B61768-4905-6BD2-7D54-9CA7E4FF07AB}"/>
              </a:ext>
            </a:extLst>
          </p:cNvPr>
          <p:cNvSpPr/>
          <p:nvPr/>
        </p:nvSpPr>
        <p:spPr>
          <a:xfrm>
            <a:off x="480640" y="5883945"/>
            <a:ext cx="222739" cy="222739"/>
          </a:xfrm>
          <a:prstGeom prst="ellipse">
            <a:avLst/>
          </a:prstGeom>
          <a:solidFill>
            <a:srgbClr val="E3B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D05EA0E-F188-6F7B-E83C-93FDE558A3BA}"/>
              </a:ext>
            </a:extLst>
          </p:cNvPr>
          <p:cNvSpPr/>
          <p:nvPr/>
        </p:nvSpPr>
        <p:spPr>
          <a:xfrm>
            <a:off x="480639" y="6405144"/>
            <a:ext cx="222739" cy="222739"/>
          </a:xfrm>
          <a:prstGeom prst="ellipse">
            <a:avLst/>
          </a:prstGeom>
          <a:solidFill>
            <a:srgbClr val="CC9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A6EF5A6-9AA9-FB34-8868-36B29F0E795E}"/>
              </a:ext>
            </a:extLst>
          </p:cNvPr>
          <p:cNvSpPr/>
          <p:nvPr/>
        </p:nvSpPr>
        <p:spPr>
          <a:xfrm>
            <a:off x="480638" y="6926340"/>
            <a:ext cx="222739" cy="222739"/>
          </a:xfrm>
          <a:prstGeom prst="ellipse">
            <a:avLst/>
          </a:prstGeom>
          <a:solidFill>
            <a:srgbClr val="BB8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C5F3CC5-BEE6-F736-ECD7-721546FE95C3}"/>
              </a:ext>
            </a:extLst>
          </p:cNvPr>
          <p:cNvSpPr/>
          <p:nvPr/>
        </p:nvSpPr>
        <p:spPr>
          <a:xfrm>
            <a:off x="480637" y="7371336"/>
            <a:ext cx="222739" cy="222739"/>
          </a:xfrm>
          <a:prstGeom prst="ellipse">
            <a:avLst/>
          </a:prstGeom>
          <a:solidFill>
            <a:srgbClr val="A476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78A788A-48E5-D143-66F0-1F91321841AB}"/>
              </a:ext>
            </a:extLst>
          </p:cNvPr>
          <p:cNvSpPr/>
          <p:nvPr/>
        </p:nvSpPr>
        <p:spPr>
          <a:xfrm>
            <a:off x="480636" y="7828051"/>
            <a:ext cx="222739" cy="222739"/>
          </a:xfrm>
          <a:prstGeom prst="ellipse">
            <a:avLst/>
          </a:prstGeom>
          <a:solidFill>
            <a:srgbClr val="9569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53A6A9BD-98A3-DEDF-66ED-2CFAA848A79C}"/>
              </a:ext>
            </a:extLst>
          </p:cNvPr>
          <p:cNvSpPr/>
          <p:nvPr/>
        </p:nvSpPr>
        <p:spPr>
          <a:xfrm>
            <a:off x="5211380" y="5362745"/>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E2BB07FE-C49E-279B-B58F-7F8855A83CB7}"/>
              </a:ext>
            </a:extLst>
          </p:cNvPr>
          <p:cNvSpPr/>
          <p:nvPr/>
        </p:nvSpPr>
        <p:spPr>
          <a:xfrm>
            <a:off x="5211380" y="5940553"/>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31B74F64-8252-7D8C-2C81-357FD785672A}"/>
              </a:ext>
            </a:extLst>
          </p:cNvPr>
          <p:cNvSpPr/>
          <p:nvPr/>
        </p:nvSpPr>
        <p:spPr>
          <a:xfrm>
            <a:off x="5211380" y="6460890"/>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AFA3D90F-7EEC-7776-8939-A7BA647CCF7F}"/>
              </a:ext>
            </a:extLst>
          </p:cNvPr>
          <p:cNvSpPr/>
          <p:nvPr/>
        </p:nvSpPr>
        <p:spPr>
          <a:xfrm>
            <a:off x="5184904" y="6979760"/>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01C1F845-A349-B3B5-F252-79EC2DE8D660}"/>
              </a:ext>
            </a:extLst>
          </p:cNvPr>
          <p:cNvSpPr/>
          <p:nvPr/>
        </p:nvSpPr>
        <p:spPr>
          <a:xfrm>
            <a:off x="5211380" y="7427906"/>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E9D845FA-59EF-6896-D11E-6C906EDFEB5A}"/>
              </a:ext>
            </a:extLst>
          </p:cNvPr>
          <p:cNvSpPr/>
          <p:nvPr/>
        </p:nvSpPr>
        <p:spPr>
          <a:xfrm>
            <a:off x="5211380" y="7882145"/>
            <a:ext cx="1097280" cy="182880"/>
          </a:xfrm>
          <a:prstGeom prst="roundRect">
            <a:avLst>
              <a:gd name="adj" fmla="val 50000"/>
            </a:avLst>
          </a:prstGeom>
          <a:solidFill>
            <a:srgbClr val="9569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EBCB6928-15E9-3491-6FA9-677380203AD7}"/>
              </a:ext>
            </a:extLst>
          </p:cNvPr>
          <p:cNvSpPr/>
          <p:nvPr/>
        </p:nvSpPr>
        <p:spPr>
          <a:xfrm>
            <a:off x="5211380" y="5940553"/>
            <a:ext cx="274320" cy="182880"/>
          </a:xfrm>
          <a:prstGeom prst="roundRect">
            <a:avLst>
              <a:gd name="adj" fmla="val 50000"/>
            </a:avLst>
          </a:prstGeom>
          <a:solidFill>
            <a:srgbClr val="E3B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b="1"/>
          </a:p>
        </p:txBody>
      </p:sp>
      <p:sp>
        <p:nvSpPr>
          <p:cNvPr id="31" name="Rectangle: Rounded Corners 30">
            <a:extLst>
              <a:ext uri="{FF2B5EF4-FFF2-40B4-BE49-F238E27FC236}">
                <a16:creationId xmlns:a16="http://schemas.microsoft.com/office/drawing/2014/main" id="{394EF5A2-C941-DF03-5B7F-077122373A08}"/>
              </a:ext>
            </a:extLst>
          </p:cNvPr>
          <p:cNvSpPr/>
          <p:nvPr/>
        </p:nvSpPr>
        <p:spPr>
          <a:xfrm>
            <a:off x="5211380" y="6460890"/>
            <a:ext cx="548640" cy="182880"/>
          </a:xfrm>
          <a:prstGeom prst="roundRect">
            <a:avLst>
              <a:gd name="adj" fmla="val 50000"/>
            </a:avLst>
          </a:prstGeom>
          <a:solidFill>
            <a:srgbClr val="CC9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0FE69959-53E2-7263-38D6-49487B3716BD}"/>
              </a:ext>
            </a:extLst>
          </p:cNvPr>
          <p:cNvSpPr/>
          <p:nvPr/>
        </p:nvSpPr>
        <p:spPr>
          <a:xfrm>
            <a:off x="5184904" y="6979760"/>
            <a:ext cx="822960" cy="182880"/>
          </a:xfrm>
          <a:prstGeom prst="roundRect">
            <a:avLst>
              <a:gd name="adj" fmla="val 50000"/>
            </a:avLst>
          </a:prstGeom>
          <a:solidFill>
            <a:srgbClr val="BB8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320EBAD5-75FE-CB8C-9D3A-F439F093FDC8}"/>
              </a:ext>
            </a:extLst>
          </p:cNvPr>
          <p:cNvSpPr/>
          <p:nvPr/>
        </p:nvSpPr>
        <p:spPr>
          <a:xfrm>
            <a:off x="5211381" y="7427906"/>
            <a:ext cx="1037020" cy="182880"/>
          </a:xfrm>
          <a:prstGeom prst="roundRect">
            <a:avLst>
              <a:gd name="adj" fmla="val 50000"/>
            </a:avLst>
          </a:prstGeom>
          <a:solidFill>
            <a:srgbClr val="A476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15502A54-8863-CE02-894A-FB486D8182BF}"/>
              </a:ext>
            </a:extLst>
          </p:cNvPr>
          <p:cNvSpPr txBox="1"/>
          <p:nvPr/>
        </p:nvSpPr>
        <p:spPr>
          <a:xfrm>
            <a:off x="5211380" y="5962744"/>
            <a:ext cx="274320" cy="138499"/>
          </a:xfrm>
          <a:prstGeom prst="rect">
            <a:avLst/>
          </a:prstGeom>
          <a:noFill/>
        </p:spPr>
        <p:txBody>
          <a:bodyPr wrap="square" lIns="0" tIns="0" rIns="0" bIns="0" rtlCol="0">
            <a:spAutoFit/>
          </a:bodyPr>
          <a:lstStyle/>
          <a:p>
            <a:pPr algn="ctr"/>
            <a:r>
              <a:rPr lang="en-US" sz="900" b="1">
                <a:solidFill>
                  <a:schemeClr val="bg1"/>
                </a:solidFill>
              </a:rPr>
              <a:t>25%</a:t>
            </a:r>
          </a:p>
        </p:txBody>
      </p:sp>
      <p:sp>
        <p:nvSpPr>
          <p:cNvPr id="35" name="TextBox 34">
            <a:extLst>
              <a:ext uri="{FF2B5EF4-FFF2-40B4-BE49-F238E27FC236}">
                <a16:creationId xmlns:a16="http://schemas.microsoft.com/office/drawing/2014/main" id="{F82E1305-CBC8-CF1F-548D-04BB6365FB7D}"/>
              </a:ext>
            </a:extLst>
          </p:cNvPr>
          <p:cNvSpPr txBox="1"/>
          <p:nvPr/>
        </p:nvSpPr>
        <p:spPr>
          <a:xfrm>
            <a:off x="5211380" y="6483081"/>
            <a:ext cx="274320" cy="138499"/>
          </a:xfrm>
          <a:prstGeom prst="rect">
            <a:avLst/>
          </a:prstGeom>
          <a:noFill/>
        </p:spPr>
        <p:txBody>
          <a:bodyPr wrap="square" lIns="0" tIns="0" rIns="0" bIns="0" rtlCol="0">
            <a:spAutoFit/>
          </a:bodyPr>
          <a:lstStyle/>
          <a:p>
            <a:pPr algn="ctr"/>
            <a:r>
              <a:rPr lang="en-US" sz="900" b="1">
                <a:solidFill>
                  <a:schemeClr val="bg1"/>
                </a:solidFill>
              </a:rPr>
              <a:t>50%</a:t>
            </a:r>
          </a:p>
        </p:txBody>
      </p:sp>
      <p:sp>
        <p:nvSpPr>
          <p:cNvPr id="36" name="TextBox 35">
            <a:extLst>
              <a:ext uri="{FF2B5EF4-FFF2-40B4-BE49-F238E27FC236}">
                <a16:creationId xmlns:a16="http://schemas.microsoft.com/office/drawing/2014/main" id="{10DD677E-96A0-9911-F325-19AEBCAACD8F}"/>
              </a:ext>
            </a:extLst>
          </p:cNvPr>
          <p:cNvSpPr txBox="1"/>
          <p:nvPr/>
        </p:nvSpPr>
        <p:spPr>
          <a:xfrm>
            <a:off x="5211380" y="7001951"/>
            <a:ext cx="274320" cy="138499"/>
          </a:xfrm>
          <a:prstGeom prst="rect">
            <a:avLst/>
          </a:prstGeom>
          <a:noFill/>
        </p:spPr>
        <p:txBody>
          <a:bodyPr wrap="square" lIns="0" tIns="0" rIns="0" bIns="0" rtlCol="0">
            <a:spAutoFit/>
          </a:bodyPr>
          <a:lstStyle/>
          <a:p>
            <a:pPr algn="ctr"/>
            <a:r>
              <a:rPr lang="en-US" sz="900" b="1">
                <a:solidFill>
                  <a:schemeClr val="bg1"/>
                </a:solidFill>
              </a:rPr>
              <a:t>75%</a:t>
            </a:r>
          </a:p>
        </p:txBody>
      </p:sp>
      <p:sp>
        <p:nvSpPr>
          <p:cNvPr id="37" name="TextBox 36">
            <a:extLst>
              <a:ext uri="{FF2B5EF4-FFF2-40B4-BE49-F238E27FC236}">
                <a16:creationId xmlns:a16="http://schemas.microsoft.com/office/drawing/2014/main" id="{FD9A87DF-72E8-BAD4-DAE2-D61FBF100AD4}"/>
              </a:ext>
            </a:extLst>
          </p:cNvPr>
          <p:cNvSpPr txBox="1"/>
          <p:nvPr/>
        </p:nvSpPr>
        <p:spPr>
          <a:xfrm>
            <a:off x="5211380" y="7450097"/>
            <a:ext cx="274320" cy="138499"/>
          </a:xfrm>
          <a:prstGeom prst="rect">
            <a:avLst/>
          </a:prstGeom>
          <a:noFill/>
        </p:spPr>
        <p:txBody>
          <a:bodyPr wrap="square" lIns="0" tIns="0" rIns="0" bIns="0" rtlCol="0">
            <a:spAutoFit/>
          </a:bodyPr>
          <a:lstStyle/>
          <a:p>
            <a:pPr algn="ctr"/>
            <a:r>
              <a:rPr lang="en-US" sz="900" b="1">
                <a:solidFill>
                  <a:schemeClr val="bg1"/>
                </a:solidFill>
              </a:rPr>
              <a:t>99%</a:t>
            </a:r>
          </a:p>
        </p:txBody>
      </p:sp>
      <p:sp>
        <p:nvSpPr>
          <p:cNvPr id="38" name="TextBox 37">
            <a:extLst>
              <a:ext uri="{FF2B5EF4-FFF2-40B4-BE49-F238E27FC236}">
                <a16:creationId xmlns:a16="http://schemas.microsoft.com/office/drawing/2014/main" id="{C0B542D5-9947-75C7-99F1-41ED63B09417}"/>
              </a:ext>
            </a:extLst>
          </p:cNvPr>
          <p:cNvSpPr txBox="1"/>
          <p:nvPr/>
        </p:nvSpPr>
        <p:spPr>
          <a:xfrm>
            <a:off x="5233154" y="7904336"/>
            <a:ext cx="274320" cy="138499"/>
          </a:xfrm>
          <a:prstGeom prst="rect">
            <a:avLst/>
          </a:prstGeom>
          <a:noFill/>
        </p:spPr>
        <p:txBody>
          <a:bodyPr wrap="square" lIns="0" tIns="0" rIns="0" bIns="0" rtlCol="0">
            <a:spAutoFit/>
          </a:bodyPr>
          <a:lstStyle/>
          <a:p>
            <a:pPr algn="ctr"/>
            <a:r>
              <a:rPr lang="en-US" sz="900" b="1">
                <a:solidFill>
                  <a:schemeClr val="bg1"/>
                </a:solidFill>
              </a:rPr>
              <a:t>100%</a:t>
            </a:r>
          </a:p>
        </p:txBody>
      </p:sp>
      <p:sp>
        <p:nvSpPr>
          <p:cNvPr id="3" name="TextBox 2">
            <a:extLst>
              <a:ext uri="{FF2B5EF4-FFF2-40B4-BE49-F238E27FC236}">
                <a16:creationId xmlns:a16="http://schemas.microsoft.com/office/drawing/2014/main" id="{4BB0EB28-9784-26FB-52E3-5CE148242E3B}"/>
              </a:ext>
            </a:extLst>
          </p:cNvPr>
          <p:cNvSpPr txBox="1"/>
          <p:nvPr/>
        </p:nvSpPr>
        <p:spPr>
          <a:xfrm>
            <a:off x="457200" y="4331663"/>
            <a:ext cx="5943596" cy="307777"/>
          </a:xfrm>
          <a:prstGeom prst="rect">
            <a:avLst/>
          </a:prstGeom>
          <a:noFill/>
        </p:spPr>
        <p:txBody>
          <a:bodyPr wrap="square" lIns="0" rIns="0">
            <a:spAutoFit/>
          </a:bodyPr>
          <a:lstStyle/>
          <a:p>
            <a:pPr lvl="0" defTabSz="685800" fontAlgn="t">
              <a:defRPr/>
            </a:pPr>
            <a:r>
              <a:rPr lang="en-US" sz="700" i="1">
                <a:solidFill>
                  <a:schemeClr val="bg1">
                    <a:lumMod val="50000"/>
                  </a:schemeClr>
                </a:solidFill>
              </a:rPr>
              <a:t>Pilot scope, lesson complexity, environment complexity, and associated effort estimates are based on current planning assumptions and collaborative discussions with GM stakeholders. Final scope and production requirements will be validated during the requirements alignment phase following project award.</a:t>
            </a:r>
          </a:p>
        </p:txBody>
      </p:sp>
      <p:sp>
        <p:nvSpPr>
          <p:cNvPr id="4" name="Rectangle 3">
            <a:extLst>
              <a:ext uri="{FF2B5EF4-FFF2-40B4-BE49-F238E27FC236}">
                <a16:creationId xmlns:a16="http://schemas.microsoft.com/office/drawing/2014/main" id="{4F38F174-A46E-1AD5-4B7B-7023F6055BFB}"/>
              </a:ext>
            </a:extLst>
          </p:cNvPr>
          <p:cNvSpPr>
            <a:spLocks noGrp="1" noRot="1" noMove="1" noResize="1" noEditPoints="1" noAdjustHandles="1" noChangeArrowheads="1" noChangeShapeType="1"/>
          </p:cNvSpPr>
          <p:nvPr/>
        </p:nvSpPr>
        <p:spPr>
          <a:xfrm>
            <a:off x="423788" y="4948167"/>
            <a:ext cx="6078612" cy="36283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0829A915-2226-81EB-D6A3-E17FFE0CAB15}"/>
              </a:ext>
            </a:extLst>
          </p:cNvPr>
          <p:cNvGraphicFramePr>
            <a:graphicFrameLocks noGrp="1"/>
          </p:cNvGraphicFramePr>
          <p:nvPr>
            <p:extLst>
              <p:ext uri="{D42A27DB-BD31-4B8C-83A1-F6EECF244321}">
                <p14:modId xmlns:p14="http://schemas.microsoft.com/office/powerpoint/2010/main" val="615154426"/>
              </p:ext>
            </p:extLst>
          </p:nvPr>
        </p:nvGraphicFramePr>
        <p:xfrm>
          <a:off x="457198" y="1684752"/>
          <a:ext cx="5929314" cy="4453622"/>
        </p:xfrm>
        <a:graphic>
          <a:graphicData uri="http://schemas.openxmlformats.org/drawingml/2006/table">
            <a:tbl>
              <a:tblPr firstRow="1" firstCol="1" bandRow="1">
                <a:tableStyleId>{5C22544A-7EE6-4342-B048-85BDC9FD1C3A}</a:tableStyleId>
              </a:tblPr>
              <a:tblGrid>
                <a:gridCol w="981687">
                  <a:extLst>
                    <a:ext uri="{9D8B030D-6E8A-4147-A177-3AD203B41FA5}">
                      <a16:colId xmlns:a16="http://schemas.microsoft.com/office/drawing/2014/main" val="1403105717"/>
                    </a:ext>
                  </a:extLst>
                </a:gridCol>
                <a:gridCol w="3349256">
                  <a:extLst>
                    <a:ext uri="{9D8B030D-6E8A-4147-A177-3AD203B41FA5}">
                      <a16:colId xmlns:a16="http://schemas.microsoft.com/office/drawing/2014/main" val="879573084"/>
                    </a:ext>
                  </a:extLst>
                </a:gridCol>
                <a:gridCol w="902131">
                  <a:extLst>
                    <a:ext uri="{9D8B030D-6E8A-4147-A177-3AD203B41FA5}">
                      <a16:colId xmlns:a16="http://schemas.microsoft.com/office/drawing/2014/main" val="1039813683"/>
                    </a:ext>
                  </a:extLst>
                </a:gridCol>
                <a:gridCol w="696240">
                  <a:extLst>
                    <a:ext uri="{9D8B030D-6E8A-4147-A177-3AD203B41FA5}">
                      <a16:colId xmlns:a16="http://schemas.microsoft.com/office/drawing/2014/main" val="70542900"/>
                    </a:ext>
                  </a:extLst>
                </a:gridCol>
              </a:tblGrid>
              <a:tr h="207508">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Phase</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Deliverables</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Duration</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Estimate</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2236570025"/>
                  </a:ext>
                </a:extLst>
              </a:tr>
              <a:tr h="811509">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Phase 1</a:t>
                      </a:r>
                      <a:br>
                        <a:rPr lang="en-US" sz="1050">
                          <a:solidFill>
                            <a:schemeClr val="tx1">
                              <a:lumMod val="75000"/>
                              <a:lumOff val="25000"/>
                            </a:schemeClr>
                          </a:solidFill>
                          <a:effectLst/>
                        </a:rPr>
                      </a:br>
                      <a:r>
                        <a:rPr lang="en-US" sz="1050">
                          <a:solidFill>
                            <a:schemeClr val="tx1">
                              <a:lumMod val="75000"/>
                              <a:lumOff val="25000"/>
                            </a:schemeClr>
                          </a:solidFill>
                          <a:effectLst/>
                        </a:rPr>
                        <a:t>Kickoff &amp; Asset Development</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Requirements alignment; 3D model build from CAD; photorealistic texturing via on-site photography or reference imagery; app architecture and platform setup (Unity / iPad)</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Month 1</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$24,000</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4198018816"/>
                  </a:ext>
                </a:extLst>
              </a:tr>
              <a:tr h="811509">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Phase 2</a:t>
                      </a:r>
                      <a:br>
                        <a:rPr lang="en-US" sz="1050">
                          <a:solidFill>
                            <a:schemeClr val="tx1">
                              <a:lumMod val="75000"/>
                              <a:lumOff val="25000"/>
                            </a:schemeClr>
                          </a:solidFill>
                          <a:effectLst/>
                        </a:rPr>
                      </a:br>
                      <a:r>
                        <a:rPr lang="en-US" sz="1050">
                          <a:solidFill>
                            <a:schemeClr val="tx1">
                              <a:lumMod val="75000"/>
                              <a:lumOff val="25000"/>
                            </a:schemeClr>
                          </a:solidFill>
                          <a:effectLst/>
                        </a:rPr>
                        <a:t>Core 3D Application</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Interactive 3D container environment; walk-around exterior tour; interior navigation; all 10 hotspot interactions; UI/UX design and information panels</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Month 2</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$22,000</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2503784550"/>
                  </a:ext>
                </a:extLst>
              </a:tr>
              <a:tr h="811509">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Phase 3</a:t>
                      </a:r>
                      <a:br>
                        <a:rPr lang="en-US" sz="1050">
                          <a:solidFill>
                            <a:schemeClr val="tx1">
                              <a:lumMod val="75000"/>
                              <a:lumOff val="25000"/>
                            </a:schemeClr>
                          </a:solidFill>
                          <a:effectLst/>
                        </a:rPr>
                      </a:br>
                      <a:r>
                        <a:rPr lang="en-US" sz="1050">
                          <a:solidFill>
                            <a:schemeClr val="tx1">
                              <a:lumMod val="75000"/>
                              <a:lumOff val="25000"/>
                            </a:schemeClr>
                          </a:solidFill>
                          <a:effectLst/>
                        </a:rPr>
                        <a:t>AI Chatbot Integration</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RAG-based LLM pipeline trained on provided manuals; conversational chat UI embedded at each hotspot; full offline deployment and on-device packaging</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Month 3</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$21,000</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1610823343"/>
                  </a:ext>
                </a:extLst>
              </a:tr>
              <a:tr h="811509">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Phase 4</a:t>
                      </a:r>
                      <a:br>
                        <a:rPr lang="en-US" sz="1050">
                          <a:solidFill>
                            <a:schemeClr val="tx1">
                              <a:lumMod val="75000"/>
                              <a:lumOff val="25000"/>
                            </a:schemeClr>
                          </a:solidFill>
                          <a:effectLst/>
                        </a:rPr>
                      </a:br>
                      <a:r>
                        <a:rPr lang="en-US" sz="1050">
                          <a:solidFill>
                            <a:schemeClr val="tx1">
                              <a:lumMod val="75000"/>
                              <a:lumOff val="25000"/>
                            </a:schemeClr>
                          </a:solidFill>
                          <a:effectLst/>
                        </a:rPr>
                        <a:t>QA, Polish &amp; Delivery</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iPad app testing and QA; performance optimization; content review with IS4S; hardware procurement (11 iPads + chargers + cases); final delivery and handoff</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Month 4</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$13,500</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2416203075"/>
                  </a:ext>
                </a:extLst>
              </a:tr>
              <a:tr h="605323">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Hardware</a:t>
                      </a:r>
                      <a:br>
                        <a:rPr lang="en-US" sz="1050">
                          <a:solidFill>
                            <a:schemeClr val="tx1">
                              <a:lumMod val="75000"/>
                              <a:lumOff val="25000"/>
                            </a:schemeClr>
                          </a:solidFill>
                          <a:effectLst/>
                        </a:rPr>
                      </a:br>
                      <a:r>
                        <a:rPr lang="en-US" sz="1050">
                          <a:solidFill>
                            <a:schemeClr val="tx1">
                              <a:lumMod val="75000"/>
                              <a:lumOff val="25000"/>
                            </a:schemeClr>
                          </a:solidFill>
                          <a:effectLst/>
                        </a:rPr>
                        <a:t>11 iPads + Accessories</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300"/>
                        </a:spcBef>
                        <a:spcAft>
                          <a:spcPts val="300"/>
                        </a:spcAft>
                        <a:buNone/>
                      </a:pPr>
                      <a:r>
                        <a:rPr lang="en-US" sz="1050">
                          <a:solidFill>
                            <a:schemeClr val="tx1">
                              <a:lumMod val="75000"/>
                              <a:lumOff val="25000"/>
                            </a:schemeClr>
                          </a:solidFill>
                          <a:effectLst/>
                        </a:rPr>
                        <a:t>11 x iPad (current gen), protective cases, charging cables and bricks; application pre-installed; ready for delivery</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Procurement</a:t>
                      </a:r>
                      <a:br>
                        <a:rPr lang="en-US" sz="1050">
                          <a:solidFill>
                            <a:schemeClr val="tx1">
                              <a:lumMod val="75000"/>
                              <a:lumOff val="25000"/>
                            </a:schemeClr>
                          </a:solidFill>
                          <a:effectLst/>
                        </a:rPr>
                      </a:br>
                      <a:r>
                        <a:rPr lang="en-US" sz="1050">
                          <a:solidFill>
                            <a:schemeClr val="tx1">
                              <a:lumMod val="75000"/>
                              <a:lumOff val="25000"/>
                            </a:schemeClr>
                          </a:solidFill>
                          <a:effectLst/>
                        </a:rPr>
                        <a:t>(Month 3–4)</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300"/>
                        </a:spcBef>
                        <a:spcAft>
                          <a:spcPts val="300"/>
                        </a:spcAft>
                        <a:buNone/>
                      </a:pPr>
                      <a:r>
                        <a:rPr lang="en-US" sz="1050">
                          <a:solidFill>
                            <a:schemeClr val="tx1">
                              <a:lumMod val="75000"/>
                              <a:lumOff val="25000"/>
                            </a:schemeClr>
                          </a:solidFill>
                          <a:effectLst/>
                        </a:rPr>
                        <a:t>$7,500</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3070490411"/>
                  </a:ext>
                </a:extLst>
              </a:tr>
              <a:tr h="394755">
                <a:tc>
                  <a:txBody>
                    <a:bodyPr/>
                    <a:lstStyle/>
                    <a:p>
                      <a:pPr marL="0" marR="0" algn="ctr">
                        <a:lnSpc>
                          <a:spcPct val="115000"/>
                        </a:lnSpc>
                        <a:spcBef>
                          <a:spcPts val="400"/>
                        </a:spcBef>
                        <a:spcAft>
                          <a:spcPts val="400"/>
                        </a:spcAft>
                        <a:buNone/>
                      </a:pPr>
                      <a:r>
                        <a:rPr lang="en-US" sz="1100">
                          <a:solidFill>
                            <a:schemeClr val="tx1">
                              <a:lumMod val="75000"/>
                              <a:lumOff val="25000"/>
                            </a:schemeClr>
                          </a:solidFill>
                          <a:effectLst/>
                        </a:rPr>
                        <a:t>TOTAL ROM</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nSpc>
                          <a:spcPct val="115000"/>
                        </a:lnSpc>
                        <a:spcBef>
                          <a:spcPts val="400"/>
                        </a:spcBef>
                        <a:spcAft>
                          <a:spcPts val="400"/>
                        </a:spcAft>
                        <a:buNone/>
                      </a:pPr>
                      <a:r>
                        <a:rPr lang="en-US" sz="1050">
                          <a:solidFill>
                            <a:schemeClr val="tx1">
                              <a:lumMod val="75000"/>
                              <a:lumOff val="25000"/>
                            </a:schemeClr>
                          </a:solidFill>
                          <a:effectLst/>
                        </a:rPr>
                        <a:t>Pilot: 1 Container Variant + 11 Pre-loaded iPads</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400"/>
                        </a:spcBef>
                        <a:spcAft>
                          <a:spcPts val="400"/>
                        </a:spcAft>
                        <a:buNone/>
                      </a:pPr>
                      <a:r>
                        <a:rPr lang="en-US" sz="1050">
                          <a:solidFill>
                            <a:schemeClr val="tx1">
                              <a:lumMod val="75000"/>
                              <a:lumOff val="25000"/>
                            </a:schemeClr>
                          </a:solidFill>
                          <a:effectLst/>
                        </a:rPr>
                        <a:t>~3 – 4 Months</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tc>
                  <a:txBody>
                    <a:bodyPr/>
                    <a:lstStyle/>
                    <a:p>
                      <a:pPr marL="0" marR="0" algn="ctr">
                        <a:lnSpc>
                          <a:spcPct val="115000"/>
                        </a:lnSpc>
                        <a:spcBef>
                          <a:spcPts val="400"/>
                        </a:spcBef>
                        <a:spcAft>
                          <a:spcPts val="400"/>
                        </a:spcAft>
                        <a:buNone/>
                      </a:pPr>
                      <a:r>
                        <a:rPr lang="en-US" sz="1100">
                          <a:solidFill>
                            <a:schemeClr val="tx1">
                              <a:lumMod val="75000"/>
                              <a:lumOff val="25000"/>
                            </a:schemeClr>
                          </a:solidFill>
                          <a:effectLst/>
                        </a:rPr>
                        <a:t>~$88,000</a:t>
                      </a:r>
                      <a:endParaRPr lang="en-US" sz="1100">
                        <a:solidFill>
                          <a:schemeClr val="tx1">
                            <a:lumMod val="75000"/>
                            <a:lumOff val="25000"/>
                          </a:schemeClr>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52656" marR="52656" marT="0" marB="0"/>
                </a:tc>
                <a:extLst>
                  <a:ext uri="{0D108BD9-81ED-4DB2-BD59-A6C34878D82A}">
                    <a16:rowId xmlns:a16="http://schemas.microsoft.com/office/drawing/2014/main" val="2493432233"/>
                  </a:ext>
                </a:extLst>
              </a:tr>
            </a:tbl>
          </a:graphicData>
        </a:graphic>
      </p:graphicFrame>
      <p:graphicFrame>
        <p:nvGraphicFramePr>
          <p:cNvPr id="10" name="Table 9">
            <a:extLst>
              <a:ext uri="{FF2B5EF4-FFF2-40B4-BE49-F238E27FC236}">
                <a16:creationId xmlns:a16="http://schemas.microsoft.com/office/drawing/2014/main" id="{36BC1CE5-56EA-7419-E48C-0B3ACB08545B}"/>
              </a:ext>
            </a:extLst>
          </p:cNvPr>
          <p:cNvGraphicFramePr>
            <a:graphicFrameLocks noGrp="1"/>
          </p:cNvGraphicFramePr>
          <p:nvPr>
            <p:extLst>
              <p:ext uri="{D42A27DB-BD31-4B8C-83A1-F6EECF244321}">
                <p14:modId xmlns:p14="http://schemas.microsoft.com/office/powerpoint/2010/main" val="475437569"/>
              </p:ext>
            </p:extLst>
          </p:nvPr>
        </p:nvGraphicFramePr>
        <p:xfrm>
          <a:off x="456660" y="6276338"/>
          <a:ext cx="5928120" cy="2423160"/>
        </p:xfrm>
        <a:graphic>
          <a:graphicData uri="http://schemas.openxmlformats.org/drawingml/2006/table">
            <a:tbl>
              <a:tblPr>
                <a:tableStyleId>{5C22544A-7EE6-4342-B048-85BDC9FD1C3A}</a:tableStyleId>
              </a:tblPr>
              <a:tblGrid>
                <a:gridCol w="5928120">
                  <a:extLst>
                    <a:ext uri="{9D8B030D-6E8A-4147-A177-3AD203B41FA5}">
                      <a16:colId xmlns:a16="http://schemas.microsoft.com/office/drawing/2014/main" val="1546486015"/>
                    </a:ext>
                  </a:extLst>
                </a:gridCol>
              </a:tblGrid>
              <a:tr h="210207">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i="0" u="none" strike="noStrike">
                          <a:solidFill>
                            <a:srgbClr val="394555"/>
                          </a:solidFill>
                          <a:effectLst/>
                          <a:latin typeface="+mn-lt"/>
                        </a:rPr>
                        <a:t>Assumptions and Notes</a:t>
                      </a:r>
                      <a:endParaRPr lang="en-US" sz="1100" b="1" i="0" u="none" strike="noStrike">
                        <a:solidFill>
                          <a:srgbClr val="394555"/>
                        </a:solidFill>
                        <a:effectLst/>
                        <a:latin typeface="+mn-lt"/>
                      </a:endParaRPr>
                    </a:p>
                  </a:txBody>
                  <a:tcPr marL="45720" marR="45720" anchor="ctr">
                    <a:solidFill>
                      <a:srgbClr val="F6B104"/>
                    </a:solidFill>
                  </a:tcPr>
                </a:tc>
                <a:extLst>
                  <a:ext uri="{0D108BD9-81ED-4DB2-BD59-A6C34878D82A}">
                    <a16:rowId xmlns:a16="http://schemas.microsoft.com/office/drawing/2014/main" val="3345099677"/>
                  </a:ext>
                </a:extLst>
              </a:tr>
              <a:tr h="1938576">
                <a:tc>
                  <a:txBody>
                    <a:bodyPr/>
                    <a:lstStyle/>
                    <a:p>
                      <a:pPr marL="117475" indent="-117475">
                        <a:buFont typeface="Wingdings" panose="05000000000000000000" pitchFamily="2" charset="2"/>
                        <a:buChar char="§"/>
                      </a:pPr>
                      <a:r>
                        <a:rPr lang="en-US" sz="900" b="1" i="1">
                          <a:solidFill>
                            <a:schemeClr val="tx1">
                              <a:lumMod val="65000"/>
                              <a:lumOff val="35000"/>
                            </a:schemeClr>
                          </a:solidFill>
                          <a:latin typeface="+mn-lt"/>
                        </a:rPr>
                        <a:t>This ROM covers the Pilot Project only (1 of 14 variants). Subsequent variants are estimated at $35,000 – $45,000 each, with efficiencies realized from the shared base container model.</a:t>
                      </a:r>
                      <a:br>
                        <a:rPr lang="en-US" sz="900" b="1" i="1">
                          <a:solidFill>
                            <a:schemeClr val="tx1">
                              <a:lumMod val="65000"/>
                              <a:lumOff val="35000"/>
                            </a:schemeClr>
                          </a:solidFill>
                          <a:latin typeface="+mn-lt"/>
                        </a:rPr>
                      </a:br>
                      <a:endParaRPr lang="en-US" sz="900" b="1" i="1">
                        <a:solidFill>
                          <a:schemeClr val="tx1">
                            <a:lumMod val="65000"/>
                            <a:lumOff val="35000"/>
                          </a:schemeClr>
                        </a:solidFill>
                        <a:latin typeface="+mn-lt"/>
                      </a:endParaRPr>
                    </a:p>
                    <a:p>
                      <a:pPr marL="117475" indent="-117475">
                        <a:buFont typeface="Wingdings" panose="05000000000000000000" pitchFamily="2" charset="2"/>
                        <a:buChar char="§"/>
                      </a:pPr>
                      <a:r>
                        <a:rPr lang="en-US" sz="900" b="1" i="1">
                          <a:solidFill>
                            <a:schemeClr val="tx1">
                              <a:lumMod val="65000"/>
                              <a:lumOff val="35000"/>
                            </a:schemeClr>
                          </a:solidFill>
                          <a:latin typeface="+mn-lt"/>
                        </a:rPr>
                        <a:t>IS4S to provide SolidWorks CAD files and applicable equipment operator/owner manuals at project kickoff. Delay in asset delivery may impact schedule.</a:t>
                      </a:r>
                      <a:br>
                        <a:rPr lang="en-US" sz="900" b="1" i="1">
                          <a:solidFill>
                            <a:schemeClr val="tx1">
                              <a:lumMod val="65000"/>
                              <a:lumOff val="35000"/>
                            </a:schemeClr>
                          </a:solidFill>
                          <a:latin typeface="+mn-lt"/>
                        </a:rPr>
                      </a:br>
                      <a:endParaRPr lang="en-US" sz="900" b="1" i="1">
                        <a:solidFill>
                          <a:schemeClr val="tx1">
                            <a:lumMod val="65000"/>
                            <a:lumOff val="35000"/>
                          </a:schemeClr>
                        </a:solidFill>
                        <a:latin typeface="+mn-lt"/>
                      </a:endParaRPr>
                    </a:p>
                    <a:p>
                      <a:pPr marL="117475" indent="-117475">
                        <a:buFont typeface="Wingdings" panose="05000000000000000000" pitchFamily="2" charset="2"/>
                        <a:buChar char="§"/>
                      </a:pPr>
                      <a:r>
                        <a:rPr lang="en-US" sz="900" b="1" i="1">
                          <a:solidFill>
                            <a:schemeClr val="tx1">
                              <a:lumMod val="65000"/>
                              <a:lumOff val="35000"/>
                            </a:schemeClr>
                          </a:solidFill>
                          <a:latin typeface="+mn-lt"/>
                        </a:rPr>
                        <a:t>AI chatbot responses are strictly scoped to content within the provided manuals. No general-purpose internet access or inference beyond </a:t>
                      </a:r>
                      <a:br>
                        <a:rPr lang="en-US" sz="900" b="1" i="1">
                          <a:solidFill>
                            <a:schemeClr val="tx1">
                              <a:lumMod val="65000"/>
                              <a:lumOff val="35000"/>
                            </a:schemeClr>
                          </a:solidFill>
                          <a:latin typeface="+mn-lt"/>
                        </a:rPr>
                      </a:br>
                      <a:r>
                        <a:rPr lang="en-US" sz="900" b="1" i="1">
                          <a:solidFill>
                            <a:schemeClr val="tx1">
                              <a:lumMod val="65000"/>
                              <a:lumOff val="35000"/>
                            </a:schemeClr>
                          </a:solidFill>
                          <a:latin typeface="+mn-lt"/>
                        </a:rPr>
                        <a:t>supplied documentation.</a:t>
                      </a:r>
                    </a:p>
                    <a:p>
                      <a:pPr marL="117475" indent="-117475">
                        <a:buFont typeface="Wingdings" panose="05000000000000000000" pitchFamily="2" charset="2"/>
                        <a:buChar char="§"/>
                      </a:pPr>
                      <a:r>
                        <a:rPr lang="en-US" sz="900" b="1" i="1">
                          <a:solidFill>
                            <a:schemeClr val="tx1">
                              <a:lumMod val="65000"/>
                              <a:lumOff val="35000"/>
                            </a:schemeClr>
                          </a:solidFill>
                          <a:latin typeface="+mn-lt"/>
                        </a:rPr>
                        <a:t>Application will be deployed fully offline. ForgeFX to package and pre-install the app on all 11 iPads prior to delivery.</a:t>
                      </a:r>
                      <a:br>
                        <a:rPr lang="en-US" sz="900" b="1" i="1">
                          <a:solidFill>
                            <a:schemeClr val="tx1">
                              <a:lumMod val="65000"/>
                              <a:lumOff val="35000"/>
                            </a:schemeClr>
                          </a:solidFill>
                          <a:latin typeface="+mn-lt"/>
                        </a:rPr>
                      </a:br>
                      <a:endParaRPr lang="en-US" sz="900" b="1" i="1">
                        <a:solidFill>
                          <a:schemeClr val="tx1">
                            <a:lumMod val="65000"/>
                            <a:lumOff val="35000"/>
                          </a:schemeClr>
                        </a:solidFill>
                        <a:latin typeface="+mn-lt"/>
                      </a:endParaRPr>
                    </a:p>
                    <a:p>
                      <a:pPr marL="117475" indent="-117475">
                        <a:buFont typeface="Wingdings" panose="05000000000000000000" pitchFamily="2" charset="2"/>
                        <a:buChar char="§"/>
                      </a:pPr>
                      <a:r>
                        <a:rPr lang="en-US" sz="900" b="1" i="1">
                          <a:solidFill>
                            <a:schemeClr val="tx1">
                              <a:lumMod val="65000"/>
                              <a:lumOff val="35000"/>
                            </a:schemeClr>
                          </a:solidFill>
                          <a:latin typeface="+mn-lt"/>
                        </a:rPr>
                        <a:t>This estimate is ROM-level accuracy (+/- 30%). A detailed proposal with fixed-price line items will follow upon agreement to proceed.</a:t>
                      </a:r>
                      <a:br>
                        <a:rPr lang="en-US" sz="900" b="1" i="1">
                          <a:solidFill>
                            <a:schemeClr val="tx1">
                              <a:lumMod val="65000"/>
                              <a:lumOff val="35000"/>
                            </a:schemeClr>
                          </a:solidFill>
                          <a:latin typeface="+mn-lt"/>
                        </a:rPr>
                      </a:br>
                      <a:endParaRPr lang="en-US" sz="900" b="1" i="1">
                        <a:solidFill>
                          <a:schemeClr val="tx1">
                            <a:lumMod val="65000"/>
                            <a:lumOff val="35000"/>
                          </a:schemeClr>
                        </a:solidFill>
                        <a:latin typeface="+mn-lt"/>
                      </a:endParaRPr>
                    </a:p>
                    <a:p>
                      <a:pPr marL="117475" indent="-117475">
                        <a:buFont typeface="Wingdings" panose="05000000000000000000" pitchFamily="2" charset="2"/>
                        <a:buChar char="§"/>
                      </a:pPr>
                      <a:r>
                        <a:rPr lang="en-US" sz="900" b="1" i="1">
                          <a:solidFill>
                            <a:schemeClr val="tx1">
                              <a:lumMod val="65000"/>
                              <a:lumOff val="35000"/>
                            </a:schemeClr>
                          </a:solidFill>
                          <a:latin typeface="+mn-lt"/>
                        </a:rPr>
                        <a:t>Hardware cost (iPads) is pass-through at cost. ForgeFX will procure and configure.</a:t>
                      </a:r>
                    </a:p>
                  </a:txBody>
                  <a:tcPr marL="45720" marR="45720">
                    <a:solidFill>
                      <a:srgbClr val="FDF2E7"/>
                    </a:solidFill>
                  </a:tcPr>
                </a:tc>
                <a:extLst>
                  <a:ext uri="{0D108BD9-81ED-4DB2-BD59-A6C34878D82A}">
                    <a16:rowId xmlns:a16="http://schemas.microsoft.com/office/drawing/2014/main" val="3542115046"/>
                  </a:ext>
                </a:extLst>
              </a:tr>
            </a:tbl>
          </a:graphicData>
        </a:graphic>
      </p:graphicFrame>
    </p:spTree>
    <p:extLst>
      <p:ext uri="{BB962C8B-B14F-4D97-AF65-F5344CB8AC3E}">
        <p14:creationId xmlns:p14="http://schemas.microsoft.com/office/powerpoint/2010/main" val="4277644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4F7E0-064F-D64C-11F7-A02D81FC469A}"/>
            </a:ext>
          </a:extLst>
        </p:cNvPr>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C2F522AD-610C-1ACB-CE2B-6C3C6BC76783}"/>
              </a:ext>
            </a:extLst>
          </p:cNvPr>
          <p:cNvGraphicFramePr>
            <a:graphicFrameLocks/>
          </p:cNvGraphicFramePr>
          <p:nvPr/>
        </p:nvGraphicFramePr>
        <p:xfrm>
          <a:off x="457199" y="4891414"/>
          <a:ext cx="5876779" cy="3433086"/>
        </p:xfrm>
        <a:graphic>
          <a:graphicData uri="http://schemas.openxmlformats.org/drawingml/2006/table">
            <a:tbl>
              <a:tblPr>
                <a:tableStyleId>{5C22544A-7EE6-4342-B048-85BDC9FD1C3A}</a:tableStyleId>
              </a:tblPr>
              <a:tblGrid>
                <a:gridCol w="320040">
                  <a:extLst>
                    <a:ext uri="{9D8B030D-6E8A-4147-A177-3AD203B41FA5}">
                      <a16:colId xmlns:a16="http://schemas.microsoft.com/office/drawing/2014/main" val="2097204816"/>
                    </a:ext>
                  </a:extLst>
                </a:gridCol>
                <a:gridCol w="937261">
                  <a:extLst>
                    <a:ext uri="{9D8B030D-6E8A-4147-A177-3AD203B41FA5}">
                      <a16:colId xmlns:a16="http://schemas.microsoft.com/office/drawing/2014/main" val="1806888634"/>
                    </a:ext>
                  </a:extLst>
                </a:gridCol>
                <a:gridCol w="736600">
                  <a:extLst>
                    <a:ext uri="{9D8B030D-6E8A-4147-A177-3AD203B41FA5}">
                      <a16:colId xmlns:a16="http://schemas.microsoft.com/office/drawing/2014/main" val="1442524698"/>
                    </a:ext>
                  </a:extLst>
                </a:gridCol>
                <a:gridCol w="2610924">
                  <a:extLst>
                    <a:ext uri="{9D8B030D-6E8A-4147-A177-3AD203B41FA5}">
                      <a16:colId xmlns:a16="http://schemas.microsoft.com/office/drawing/2014/main" val="1116509280"/>
                    </a:ext>
                  </a:extLst>
                </a:gridCol>
                <a:gridCol w="1271954">
                  <a:extLst>
                    <a:ext uri="{9D8B030D-6E8A-4147-A177-3AD203B41FA5}">
                      <a16:colId xmlns:a16="http://schemas.microsoft.com/office/drawing/2014/main" val="2581791118"/>
                    </a:ext>
                  </a:extLst>
                </a:gridCol>
              </a:tblGrid>
              <a:tr h="293646">
                <a:tc gridSpan="2">
                  <a:txBody>
                    <a:bodyPr/>
                    <a:lstStyle/>
                    <a:p>
                      <a:pPr algn="ctr"/>
                      <a:r>
                        <a:rPr lang="en-US" sz="900" b="1"/>
                        <a:t>Milestone</a:t>
                      </a:r>
                    </a:p>
                  </a:txBody>
                  <a:tcPr marL="45720" marR="45720" anchor="b">
                    <a:lnB w="12700" cap="flat" cmpd="sng" algn="ctr">
                      <a:solidFill>
                        <a:schemeClr val="accent3">
                          <a:lumMod val="75000"/>
                        </a:schemeClr>
                      </a:solidFill>
                      <a:prstDash val="solid"/>
                      <a:round/>
                      <a:headEnd type="none" w="med" len="med"/>
                      <a:tailEnd type="none" w="med" len="med"/>
                    </a:lnB>
                    <a:noFill/>
                  </a:tcPr>
                </a:tc>
                <a:tc hMerge="1">
                  <a:txBody>
                    <a:bodyPr/>
                    <a:lstStyle/>
                    <a:p>
                      <a:endParaRPr lang="en-US"/>
                    </a:p>
                  </a:txBody>
                  <a:tcPr/>
                </a:tc>
                <a:tc>
                  <a:txBody>
                    <a:bodyPr/>
                    <a:lstStyle/>
                    <a:p>
                      <a:pPr algn="ctr"/>
                      <a:r>
                        <a:rPr lang="en-US" sz="900" b="1"/>
                        <a:t>Timing</a:t>
                      </a:r>
                    </a:p>
                  </a:txBody>
                  <a:tcPr marL="45720" marR="45720" anchor="b">
                    <a:lnB w="12700" cap="flat" cmpd="sng" algn="ctr">
                      <a:solidFill>
                        <a:schemeClr val="accent3">
                          <a:lumMod val="75000"/>
                        </a:schemeClr>
                      </a:solidFill>
                      <a:prstDash val="solid"/>
                      <a:round/>
                      <a:headEnd type="none" w="med" len="med"/>
                      <a:tailEnd type="none" w="med" len="med"/>
                    </a:lnB>
                    <a:noFill/>
                  </a:tcPr>
                </a:tc>
                <a:tc>
                  <a:txBody>
                    <a:bodyPr/>
                    <a:lstStyle/>
                    <a:p>
                      <a:pPr algn="ctr"/>
                      <a:r>
                        <a:rPr lang="en-US" sz="900" b="1"/>
                        <a:t>Primary Activity</a:t>
                      </a:r>
                    </a:p>
                  </a:txBody>
                  <a:tcPr marL="45720" marR="45720" anchor="b">
                    <a:lnB w="12700" cap="flat" cmpd="sng" algn="ctr">
                      <a:solidFill>
                        <a:schemeClr val="accent3">
                          <a:lumMod val="75000"/>
                        </a:schemeClr>
                      </a:solidFill>
                      <a:prstDash val="solid"/>
                      <a:round/>
                      <a:headEnd type="none" w="med" len="med"/>
                      <a:tailEnd type="none" w="med" len="med"/>
                    </a:lnB>
                    <a:noFill/>
                  </a:tcPr>
                </a:tc>
                <a:tc>
                  <a:txBody>
                    <a:bodyPr/>
                    <a:lstStyle/>
                    <a:p>
                      <a:pPr algn="ctr"/>
                      <a:r>
                        <a:rPr lang="en-US" sz="900" b="1"/>
                        <a:t>Progress</a:t>
                      </a:r>
                    </a:p>
                  </a:txBody>
                  <a:tcPr marL="45720" marR="45720" anchor="b">
                    <a:lnB w="12700" cap="flat" cmpd="sng" algn="ctr">
                      <a:solidFill>
                        <a:schemeClr val="accent3">
                          <a:lumMod val="75000"/>
                        </a:schemeClr>
                      </a:solidFill>
                      <a:prstDash val="solid"/>
                      <a:round/>
                      <a:headEnd type="none" w="med" len="med"/>
                      <a:tailEnd type="none" w="med" len="med"/>
                    </a:lnB>
                    <a:noFill/>
                  </a:tcPr>
                </a:tc>
                <a:extLst>
                  <a:ext uri="{0D108BD9-81ED-4DB2-BD59-A6C34878D82A}">
                    <a16:rowId xmlns:a16="http://schemas.microsoft.com/office/drawing/2014/main" val="1586505197"/>
                  </a:ext>
                </a:extLst>
              </a:tr>
              <a:tr h="447431">
                <a:tc>
                  <a:txBody>
                    <a:bodyPr/>
                    <a:lstStyle/>
                    <a:p>
                      <a:endParaRPr lang="en-US" sz="500"/>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1</a:t>
                      </a:r>
                      <a:br>
                        <a:rPr lang="en-US" sz="900" b="1"/>
                      </a:br>
                      <a:r>
                        <a:rPr lang="en-US" sz="900" b="1"/>
                        <a:t>Kick-Off</a:t>
                      </a:r>
                      <a:br>
                        <a:rPr lang="en-US" sz="900" b="1"/>
                      </a:br>
                      <a:r>
                        <a:rPr lang="en-US" sz="900" b="1"/>
                        <a:t>Asset Development</a:t>
                      </a:r>
                    </a:p>
                  </a:txBody>
                  <a:tcPr marL="45720" marR="45720" anchor="ctr">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June 1, 2026</a:t>
                      </a:r>
                    </a:p>
                  </a:txBody>
                  <a:tcPr marL="45720" marR="45720" anchor="ctr">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Requirements workshops, workflow alignment, SME collaboration, HMI review, CAD review, lesson planning. </a:t>
                      </a:r>
                      <a:r>
                        <a:rPr lang="en-US" sz="800" i="1"/>
                        <a:t>Establish pilot scope, operational expectations, and collaborative review process.</a:t>
                      </a:r>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accent3">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40567494"/>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2</a:t>
                      </a:r>
                      <a:br>
                        <a:rPr lang="en-US" sz="900" b="1"/>
                      </a:br>
                      <a:r>
                        <a:rPr lang="en-US" sz="900" b="1"/>
                        <a:t>Core 3D</a:t>
                      </a:r>
                      <a:br>
                        <a:rPr lang="en-US" sz="900" b="1"/>
                      </a:br>
                      <a:r>
                        <a:rPr lang="en-US" sz="900" b="1"/>
                        <a:t>Application</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Early July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Initial environment creation, core interactions, preliminary HMI workflows, early lesson structure. </a:t>
                      </a:r>
                      <a:r>
                        <a:rPr lang="en-US" sz="800" i="1"/>
                        <a:t>Validate interaction direction, procedural flow, and initial operational workflows.</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455641788"/>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3</a:t>
                      </a:r>
                      <a:br>
                        <a:rPr lang="en-US" sz="900" b="1"/>
                      </a:br>
                      <a:r>
                        <a:rPr lang="en-US" sz="900" b="1"/>
                        <a:t>AI </a:t>
                      </a:r>
                      <a:r>
                        <a:rPr lang="en-US" sz="900" b="1" err="1"/>
                        <a:t>ChatBot</a:t>
                      </a:r>
                      <a:r>
                        <a:rPr lang="en-US" sz="900" b="1"/>
                        <a:t> Integration</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Late July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Guided training mode, tool-focused interactions, HMI integration, initial scoring/reporting systems. </a:t>
                      </a:r>
                      <a:r>
                        <a:rPr lang="en-US" sz="800" i="1"/>
                        <a:t>Validate lesson structure, workflow accuracy, and operator interaction methodology.</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712057526"/>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Phase 4 </a:t>
                      </a:r>
                      <a:br>
                        <a:rPr lang="en-US" sz="900" b="1"/>
                      </a:br>
                      <a:r>
                        <a:rPr lang="en-US" sz="900" b="1"/>
                        <a:t>QA, Polish &amp;</a:t>
                      </a:r>
                      <a:br>
                        <a:rPr lang="en-US" sz="900" b="1"/>
                      </a:br>
                      <a:r>
                        <a:rPr lang="en-US" sz="900" b="1"/>
                        <a:t>Delivery</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Mid August</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Assessment mode, reporting systems, procedural validation, performance optimization. </a:t>
                      </a:r>
                      <a:r>
                        <a:rPr lang="en-US" sz="800" i="1"/>
                        <a:t>Conduct operator-facing validation and finalize workflow adjustments.</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062902032"/>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Hardware </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Late August</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Final review cycles, bug fixing, stability validation, final HMI/workflow refinement. </a:t>
                      </a:r>
                      <a:r>
                        <a:rPr lang="en-US" sz="800" i="1"/>
                        <a:t>Confirm production readiness and finalize pilot delivery.</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996044615"/>
                  </a:ext>
                </a:extLst>
              </a:tr>
              <a:tr h="447431">
                <a:tc>
                  <a:txBody>
                    <a:bodyPr/>
                    <a:lstStyle/>
                    <a:p>
                      <a:endParaRPr lang="en-US" sz="5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900" b="1"/>
                        <a:t>Gold Master (GM)</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en-US" sz="800"/>
                        <a:t>August 31, 2026</a:t>
                      </a:r>
                    </a:p>
                  </a:txBody>
                  <a:tcPr marL="45720" marR="45720"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Final pilot deployment, validated lesson delivery, reporting systems, reusable framework foundation. </a:t>
                      </a:r>
                      <a:r>
                        <a:rPr lang="en-US" sz="800" i="1"/>
                        <a:t>Deliver validated pilot platform and scalable architecture for future expansion.</a:t>
                      </a:r>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endParaRPr lang="en-US" sz="900"/>
                    </a:p>
                  </a:txBody>
                  <a:tcPr marL="45720" marR="45720">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526687587"/>
                  </a:ext>
                </a:extLst>
              </a:tr>
            </a:tbl>
          </a:graphicData>
        </a:graphic>
      </p:graphicFrame>
      <p:sp>
        <p:nvSpPr>
          <p:cNvPr id="2" name="Title black">
            <a:extLst>
              <a:ext uri="{FF2B5EF4-FFF2-40B4-BE49-F238E27FC236}">
                <a16:creationId xmlns:a16="http://schemas.microsoft.com/office/drawing/2014/main" id="{333A09DA-A268-9DA3-C7B6-3D472BE68DF3}"/>
              </a:ext>
            </a:extLst>
          </p:cNvPr>
          <p:cNvSpPr txBox="1"/>
          <p:nvPr/>
        </p:nvSpPr>
        <p:spPr>
          <a:xfrm>
            <a:off x="457204" y="548640"/>
            <a:ext cx="5943596" cy="369332"/>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tx1">
                    <a:lumMod val="75000"/>
                    <a:lumOff val="25000"/>
                  </a:schemeClr>
                </a:solidFill>
                <a:latin typeface="Lato ExtraBold" panose="020F0502020204030203" pitchFamily="34" charset="0"/>
                <a:cs typeface="Lato ExtraBold" panose="020F0502020204030203" pitchFamily="34" charset="0"/>
              </a:rPr>
              <a:t>PILOT</a:t>
            </a:r>
            <a:r>
              <a:rPr lang="en-US" sz="2400" b="1"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 breakdown and schedule</a:t>
            </a:r>
            <a:endParaRPr lang="id-ID" sz="2400" b="1" cap="all">
              <a:solidFill>
                <a:schemeClr val="tx1">
                  <a:lumMod val="75000"/>
                  <a:lumOff val="25000"/>
                </a:schemeClr>
              </a:solidFill>
              <a:latin typeface="Lato ExtraBold" panose="020F0502020204030203" pitchFamily="34" charset="0"/>
              <a:cs typeface="Lato ExtraBold" panose="020F0502020204030203" pitchFamily="34" charset="0"/>
            </a:endParaRPr>
          </a:p>
        </p:txBody>
      </p:sp>
      <p:sp>
        <p:nvSpPr>
          <p:cNvPr id="7" name="TextBox 6">
            <a:extLst>
              <a:ext uri="{FF2B5EF4-FFF2-40B4-BE49-F238E27FC236}">
                <a16:creationId xmlns:a16="http://schemas.microsoft.com/office/drawing/2014/main" id="{7A4B8CA6-72D5-F67A-9BB4-186F09FD4C81}"/>
              </a:ext>
            </a:extLst>
          </p:cNvPr>
          <p:cNvSpPr txBox="1"/>
          <p:nvPr/>
        </p:nvSpPr>
        <p:spPr>
          <a:xfrm>
            <a:off x="457199" y="1006289"/>
            <a:ext cx="5967035" cy="338554"/>
          </a:xfrm>
          <a:prstGeom prst="rect">
            <a:avLst/>
          </a:prstGeom>
          <a:noFill/>
        </p:spPr>
        <p:txBody>
          <a:bodyPr wrap="square" lIns="0" tIns="0" rIns="0" bIns="0">
            <a:spAutoFit/>
          </a:bodyPr>
          <a:lstStyle/>
          <a:p>
            <a:pPr>
              <a:defRPr/>
            </a:pPr>
            <a:r>
              <a:rPr lang="en-US" sz="1100">
                <a:solidFill>
                  <a:schemeClr val="tx1">
                    <a:lumMod val="65000"/>
                    <a:lumOff val="35000"/>
                  </a:schemeClr>
                </a:solidFill>
              </a:rPr>
              <a:t>The following pilot, lesson content, and platform capabilities to evolve collaboratively as operational requirements mature.</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49221478-2314-2C38-0E16-A0C2877B8B81}"/>
              </a:ext>
            </a:extLst>
          </p:cNvPr>
          <p:cNvSpPr txBox="1"/>
          <p:nvPr/>
        </p:nvSpPr>
        <p:spPr>
          <a:xfrm>
            <a:off x="457200" y="8182157"/>
            <a:ext cx="5943596" cy="307777"/>
          </a:xfrm>
          <a:prstGeom prst="rect">
            <a:avLst/>
          </a:prstGeom>
          <a:noFill/>
        </p:spPr>
        <p:txBody>
          <a:bodyPr wrap="square" lIns="0" rIns="0">
            <a:spAutoFit/>
          </a:bodyPr>
          <a:lstStyle/>
          <a:p>
            <a:r>
              <a:rPr lang="en-US" sz="700" i="1">
                <a:solidFill>
                  <a:schemeClr val="bg1">
                    <a:lumMod val="50000"/>
                  </a:schemeClr>
                </a:solidFill>
              </a:rPr>
              <a:t>Schedule represents a preliminary planning estimate based on the current pilot scope and available project information. Final milestone timing and delivery sequencing will be collaboratively refined and validated following project award and detailed requirements alignment.</a:t>
            </a:r>
          </a:p>
        </p:txBody>
      </p:sp>
      <p:sp>
        <p:nvSpPr>
          <p:cNvPr id="18" name="Oval 17">
            <a:extLst>
              <a:ext uri="{FF2B5EF4-FFF2-40B4-BE49-F238E27FC236}">
                <a16:creationId xmlns:a16="http://schemas.microsoft.com/office/drawing/2014/main" id="{10677467-3F7C-C033-9FA1-8FB4459C9D5B}"/>
              </a:ext>
            </a:extLst>
          </p:cNvPr>
          <p:cNvSpPr/>
          <p:nvPr/>
        </p:nvSpPr>
        <p:spPr>
          <a:xfrm>
            <a:off x="480641" y="5362746"/>
            <a:ext cx="222739" cy="222739"/>
          </a:xfrm>
          <a:prstGeom prst="ellipse">
            <a:avLst/>
          </a:prstGeom>
          <a:solidFill>
            <a:srgbClr val="EFD3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DE60564-9F63-A593-7FC7-99E2547DFCB5}"/>
              </a:ext>
            </a:extLst>
          </p:cNvPr>
          <p:cNvSpPr/>
          <p:nvPr/>
        </p:nvSpPr>
        <p:spPr>
          <a:xfrm>
            <a:off x="480640" y="5883945"/>
            <a:ext cx="222739" cy="222739"/>
          </a:xfrm>
          <a:prstGeom prst="ellipse">
            <a:avLst/>
          </a:prstGeom>
          <a:solidFill>
            <a:srgbClr val="E3B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0B9E9DF-3466-EDAD-735C-CA13AF193F9A}"/>
              </a:ext>
            </a:extLst>
          </p:cNvPr>
          <p:cNvSpPr/>
          <p:nvPr/>
        </p:nvSpPr>
        <p:spPr>
          <a:xfrm>
            <a:off x="480639" y="6405144"/>
            <a:ext cx="222739" cy="222739"/>
          </a:xfrm>
          <a:prstGeom prst="ellipse">
            <a:avLst/>
          </a:prstGeom>
          <a:solidFill>
            <a:srgbClr val="CC9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FC85031-48A4-D274-FF25-44801239D3C4}"/>
              </a:ext>
            </a:extLst>
          </p:cNvPr>
          <p:cNvSpPr/>
          <p:nvPr/>
        </p:nvSpPr>
        <p:spPr>
          <a:xfrm>
            <a:off x="480638" y="6926340"/>
            <a:ext cx="222739" cy="222739"/>
          </a:xfrm>
          <a:prstGeom prst="ellipse">
            <a:avLst/>
          </a:prstGeom>
          <a:solidFill>
            <a:srgbClr val="BB8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51B718F-C3BB-0BA4-257E-AA56FE6E0905}"/>
              </a:ext>
            </a:extLst>
          </p:cNvPr>
          <p:cNvSpPr/>
          <p:nvPr/>
        </p:nvSpPr>
        <p:spPr>
          <a:xfrm>
            <a:off x="480637" y="7371336"/>
            <a:ext cx="222739" cy="222739"/>
          </a:xfrm>
          <a:prstGeom prst="ellipse">
            <a:avLst/>
          </a:prstGeom>
          <a:solidFill>
            <a:srgbClr val="A476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6138CE3-08CC-BA67-94A0-7E238BBBC92E}"/>
              </a:ext>
            </a:extLst>
          </p:cNvPr>
          <p:cNvSpPr/>
          <p:nvPr/>
        </p:nvSpPr>
        <p:spPr>
          <a:xfrm>
            <a:off x="480636" y="7828051"/>
            <a:ext cx="222739" cy="222739"/>
          </a:xfrm>
          <a:prstGeom prst="ellipse">
            <a:avLst/>
          </a:prstGeom>
          <a:solidFill>
            <a:srgbClr val="9569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BAE737B7-E1BF-C735-6962-7CF61B28D3A1}"/>
              </a:ext>
            </a:extLst>
          </p:cNvPr>
          <p:cNvSpPr/>
          <p:nvPr/>
        </p:nvSpPr>
        <p:spPr>
          <a:xfrm>
            <a:off x="5211380" y="5362745"/>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2CFDE20F-E9C5-5F1C-69FE-2BFDEDF6238E}"/>
              </a:ext>
            </a:extLst>
          </p:cNvPr>
          <p:cNvSpPr/>
          <p:nvPr/>
        </p:nvSpPr>
        <p:spPr>
          <a:xfrm>
            <a:off x="5211380" y="5940553"/>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F0F7DC94-77C2-54C3-A572-0186EC05D6D7}"/>
              </a:ext>
            </a:extLst>
          </p:cNvPr>
          <p:cNvSpPr/>
          <p:nvPr/>
        </p:nvSpPr>
        <p:spPr>
          <a:xfrm>
            <a:off x="5211380" y="6460890"/>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E069F954-A32E-DC8D-941F-565519CB5394}"/>
              </a:ext>
            </a:extLst>
          </p:cNvPr>
          <p:cNvSpPr/>
          <p:nvPr/>
        </p:nvSpPr>
        <p:spPr>
          <a:xfrm>
            <a:off x="5184904" y="6979760"/>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BDEE092C-63B3-A4F3-F755-DE7A535B36F8}"/>
              </a:ext>
            </a:extLst>
          </p:cNvPr>
          <p:cNvSpPr/>
          <p:nvPr/>
        </p:nvSpPr>
        <p:spPr>
          <a:xfrm>
            <a:off x="5211380" y="7427906"/>
            <a:ext cx="1097280" cy="18288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C77FF478-3949-2883-46B2-058A147EB444}"/>
              </a:ext>
            </a:extLst>
          </p:cNvPr>
          <p:cNvSpPr/>
          <p:nvPr/>
        </p:nvSpPr>
        <p:spPr>
          <a:xfrm>
            <a:off x="5211380" y="7882145"/>
            <a:ext cx="1097280" cy="182880"/>
          </a:xfrm>
          <a:prstGeom prst="roundRect">
            <a:avLst>
              <a:gd name="adj" fmla="val 50000"/>
            </a:avLst>
          </a:prstGeom>
          <a:solidFill>
            <a:srgbClr val="9569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90A57EEB-F0F3-4FB0-1825-C16324F527A8}"/>
              </a:ext>
            </a:extLst>
          </p:cNvPr>
          <p:cNvSpPr/>
          <p:nvPr/>
        </p:nvSpPr>
        <p:spPr>
          <a:xfrm>
            <a:off x="5211380" y="5940553"/>
            <a:ext cx="274320" cy="182880"/>
          </a:xfrm>
          <a:prstGeom prst="roundRect">
            <a:avLst>
              <a:gd name="adj" fmla="val 50000"/>
            </a:avLst>
          </a:prstGeom>
          <a:solidFill>
            <a:srgbClr val="E3B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b="1"/>
          </a:p>
        </p:txBody>
      </p:sp>
      <p:sp>
        <p:nvSpPr>
          <p:cNvPr id="31" name="Rectangle: Rounded Corners 30">
            <a:extLst>
              <a:ext uri="{FF2B5EF4-FFF2-40B4-BE49-F238E27FC236}">
                <a16:creationId xmlns:a16="http://schemas.microsoft.com/office/drawing/2014/main" id="{1E2C4170-D051-74E8-1E2E-8C54AFA62E1C}"/>
              </a:ext>
            </a:extLst>
          </p:cNvPr>
          <p:cNvSpPr/>
          <p:nvPr/>
        </p:nvSpPr>
        <p:spPr>
          <a:xfrm>
            <a:off x="5211380" y="6460890"/>
            <a:ext cx="548640" cy="182880"/>
          </a:xfrm>
          <a:prstGeom prst="roundRect">
            <a:avLst>
              <a:gd name="adj" fmla="val 50000"/>
            </a:avLst>
          </a:prstGeom>
          <a:solidFill>
            <a:srgbClr val="CC9B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13DC71C0-B038-257D-F679-C52F5A6EBFDF}"/>
              </a:ext>
            </a:extLst>
          </p:cNvPr>
          <p:cNvSpPr/>
          <p:nvPr/>
        </p:nvSpPr>
        <p:spPr>
          <a:xfrm>
            <a:off x="5184904" y="6979760"/>
            <a:ext cx="822960" cy="182880"/>
          </a:xfrm>
          <a:prstGeom prst="roundRect">
            <a:avLst>
              <a:gd name="adj" fmla="val 50000"/>
            </a:avLst>
          </a:prstGeom>
          <a:solidFill>
            <a:srgbClr val="BB88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0B2B1334-1784-6800-BAD7-C4D23DAA13C6}"/>
              </a:ext>
            </a:extLst>
          </p:cNvPr>
          <p:cNvSpPr/>
          <p:nvPr/>
        </p:nvSpPr>
        <p:spPr>
          <a:xfrm>
            <a:off x="5211381" y="7427906"/>
            <a:ext cx="1037020" cy="182880"/>
          </a:xfrm>
          <a:prstGeom prst="roundRect">
            <a:avLst>
              <a:gd name="adj" fmla="val 50000"/>
            </a:avLst>
          </a:prstGeom>
          <a:solidFill>
            <a:srgbClr val="A476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4FEB1935-B685-59D3-E1B5-D13C766A137B}"/>
              </a:ext>
            </a:extLst>
          </p:cNvPr>
          <p:cNvSpPr txBox="1"/>
          <p:nvPr/>
        </p:nvSpPr>
        <p:spPr>
          <a:xfrm>
            <a:off x="5211380" y="5962744"/>
            <a:ext cx="274320" cy="138499"/>
          </a:xfrm>
          <a:prstGeom prst="rect">
            <a:avLst/>
          </a:prstGeom>
          <a:noFill/>
        </p:spPr>
        <p:txBody>
          <a:bodyPr wrap="square" lIns="0" tIns="0" rIns="0" bIns="0" rtlCol="0">
            <a:spAutoFit/>
          </a:bodyPr>
          <a:lstStyle/>
          <a:p>
            <a:pPr algn="ctr"/>
            <a:r>
              <a:rPr lang="en-US" sz="900" b="1">
                <a:solidFill>
                  <a:schemeClr val="bg1"/>
                </a:solidFill>
              </a:rPr>
              <a:t>25%</a:t>
            </a:r>
          </a:p>
        </p:txBody>
      </p:sp>
      <p:sp>
        <p:nvSpPr>
          <p:cNvPr id="35" name="TextBox 34">
            <a:extLst>
              <a:ext uri="{FF2B5EF4-FFF2-40B4-BE49-F238E27FC236}">
                <a16:creationId xmlns:a16="http://schemas.microsoft.com/office/drawing/2014/main" id="{17F65D75-6A25-909C-C76F-22D0910393B1}"/>
              </a:ext>
            </a:extLst>
          </p:cNvPr>
          <p:cNvSpPr txBox="1"/>
          <p:nvPr/>
        </p:nvSpPr>
        <p:spPr>
          <a:xfrm>
            <a:off x="5211380" y="6483081"/>
            <a:ext cx="274320" cy="138499"/>
          </a:xfrm>
          <a:prstGeom prst="rect">
            <a:avLst/>
          </a:prstGeom>
          <a:noFill/>
        </p:spPr>
        <p:txBody>
          <a:bodyPr wrap="square" lIns="0" tIns="0" rIns="0" bIns="0" rtlCol="0">
            <a:spAutoFit/>
          </a:bodyPr>
          <a:lstStyle/>
          <a:p>
            <a:pPr algn="ctr"/>
            <a:r>
              <a:rPr lang="en-US" sz="900" b="1">
                <a:solidFill>
                  <a:schemeClr val="bg1"/>
                </a:solidFill>
              </a:rPr>
              <a:t>50%</a:t>
            </a:r>
          </a:p>
        </p:txBody>
      </p:sp>
      <p:sp>
        <p:nvSpPr>
          <p:cNvPr id="36" name="TextBox 35">
            <a:extLst>
              <a:ext uri="{FF2B5EF4-FFF2-40B4-BE49-F238E27FC236}">
                <a16:creationId xmlns:a16="http://schemas.microsoft.com/office/drawing/2014/main" id="{DADDF3B5-DFD1-6862-B29F-06981EADD5B1}"/>
              </a:ext>
            </a:extLst>
          </p:cNvPr>
          <p:cNvSpPr txBox="1"/>
          <p:nvPr/>
        </p:nvSpPr>
        <p:spPr>
          <a:xfrm>
            <a:off x="5211380" y="7001951"/>
            <a:ext cx="274320" cy="138499"/>
          </a:xfrm>
          <a:prstGeom prst="rect">
            <a:avLst/>
          </a:prstGeom>
          <a:noFill/>
        </p:spPr>
        <p:txBody>
          <a:bodyPr wrap="square" lIns="0" tIns="0" rIns="0" bIns="0" rtlCol="0">
            <a:spAutoFit/>
          </a:bodyPr>
          <a:lstStyle/>
          <a:p>
            <a:pPr algn="ctr"/>
            <a:r>
              <a:rPr lang="en-US" sz="900" b="1">
                <a:solidFill>
                  <a:schemeClr val="bg1"/>
                </a:solidFill>
              </a:rPr>
              <a:t>75%</a:t>
            </a:r>
          </a:p>
        </p:txBody>
      </p:sp>
      <p:sp>
        <p:nvSpPr>
          <p:cNvPr id="37" name="TextBox 36">
            <a:extLst>
              <a:ext uri="{FF2B5EF4-FFF2-40B4-BE49-F238E27FC236}">
                <a16:creationId xmlns:a16="http://schemas.microsoft.com/office/drawing/2014/main" id="{27A269D7-1FFF-EF00-FAE5-7699054AC6E1}"/>
              </a:ext>
            </a:extLst>
          </p:cNvPr>
          <p:cNvSpPr txBox="1"/>
          <p:nvPr/>
        </p:nvSpPr>
        <p:spPr>
          <a:xfrm>
            <a:off x="5211380" y="7450097"/>
            <a:ext cx="274320" cy="138499"/>
          </a:xfrm>
          <a:prstGeom prst="rect">
            <a:avLst/>
          </a:prstGeom>
          <a:noFill/>
        </p:spPr>
        <p:txBody>
          <a:bodyPr wrap="square" lIns="0" tIns="0" rIns="0" bIns="0" rtlCol="0">
            <a:spAutoFit/>
          </a:bodyPr>
          <a:lstStyle/>
          <a:p>
            <a:pPr algn="ctr"/>
            <a:r>
              <a:rPr lang="en-US" sz="900" b="1">
                <a:solidFill>
                  <a:schemeClr val="bg1"/>
                </a:solidFill>
              </a:rPr>
              <a:t>99%</a:t>
            </a:r>
          </a:p>
        </p:txBody>
      </p:sp>
      <p:sp>
        <p:nvSpPr>
          <p:cNvPr id="38" name="TextBox 37">
            <a:extLst>
              <a:ext uri="{FF2B5EF4-FFF2-40B4-BE49-F238E27FC236}">
                <a16:creationId xmlns:a16="http://schemas.microsoft.com/office/drawing/2014/main" id="{06EA8E32-5A76-98C6-B858-F49A842F4560}"/>
              </a:ext>
            </a:extLst>
          </p:cNvPr>
          <p:cNvSpPr txBox="1"/>
          <p:nvPr/>
        </p:nvSpPr>
        <p:spPr>
          <a:xfrm>
            <a:off x="5233154" y="7904336"/>
            <a:ext cx="274320" cy="138499"/>
          </a:xfrm>
          <a:prstGeom prst="rect">
            <a:avLst/>
          </a:prstGeom>
          <a:noFill/>
        </p:spPr>
        <p:txBody>
          <a:bodyPr wrap="square" lIns="0" tIns="0" rIns="0" bIns="0" rtlCol="0">
            <a:spAutoFit/>
          </a:bodyPr>
          <a:lstStyle/>
          <a:p>
            <a:pPr algn="ctr"/>
            <a:r>
              <a:rPr lang="en-US" sz="900" b="1">
                <a:solidFill>
                  <a:schemeClr val="bg1"/>
                </a:solidFill>
              </a:rPr>
              <a:t>100%</a:t>
            </a:r>
          </a:p>
        </p:txBody>
      </p:sp>
      <p:sp>
        <p:nvSpPr>
          <p:cNvPr id="3" name="TextBox 2">
            <a:extLst>
              <a:ext uri="{FF2B5EF4-FFF2-40B4-BE49-F238E27FC236}">
                <a16:creationId xmlns:a16="http://schemas.microsoft.com/office/drawing/2014/main" id="{28B54AE7-984B-4E99-127D-25F6F27B4344}"/>
              </a:ext>
            </a:extLst>
          </p:cNvPr>
          <p:cNvSpPr txBox="1"/>
          <p:nvPr/>
        </p:nvSpPr>
        <p:spPr>
          <a:xfrm>
            <a:off x="-3757895" y="-473882"/>
            <a:ext cx="5943596" cy="307777"/>
          </a:xfrm>
          <a:prstGeom prst="rect">
            <a:avLst/>
          </a:prstGeom>
          <a:noFill/>
        </p:spPr>
        <p:txBody>
          <a:bodyPr wrap="square" lIns="0" rIns="0">
            <a:spAutoFit/>
          </a:bodyPr>
          <a:lstStyle/>
          <a:p>
            <a:pPr lvl="0" defTabSz="685800" fontAlgn="t">
              <a:defRPr/>
            </a:pPr>
            <a:r>
              <a:rPr lang="en-US" sz="700" i="1">
                <a:solidFill>
                  <a:schemeClr val="bg1">
                    <a:lumMod val="50000"/>
                  </a:schemeClr>
                </a:solidFill>
              </a:rPr>
              <a:t>Pilot scope, lesson complexity, environment complexity, and associated effort estimates are based on current planning assumptions and collaborative discussions with GM stakeholders. Final scope and production requirements will be validated during the requirements alignment phase following project award.</a:t>
            </a:r>
          </a:p>
        </p:txBody>
      </p:sp>
      <p:sp>
        <p:nvSpPr>
          <p:cNvPr id="4" name="Rectangle 3">
            <a:extLst>
              <a:ext uri="{FF2B5EF4-FFF2-40B4-BE49-F238E27FC236}">
                <a16:creationId xmlns:a16="http://schemas.microsoft.com/office/drawing/2014/main" id="{2CF2B8DD-22AF-B731-2552-D76495C0D707}"/>
              </a:ext>
            </a:extLst>
          </p:cNvPr>
          <p:cNvSpPr>
            <a:spLocks noGrp="1" noRot="1" noMove="1" noResize="1" noEditPoints="1" noAdjustHandles="1" noChangeArrowheads="1" noChangeShapeType="1"/>
          </p:cNvSpPr>
          <p:nvPr/>
        </p:nvSpPr>
        <p:spPr>
          <a:xfrm>
            <a:off x="423788" y="4948167"/>
            <a:ext cx="6078612" cy="36283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a:extLst>
              <a:ext uri="{FF2B5EF4-FFF2-40B4-BE49-F238E27FC236}">
                <a16:creationId xmlns:a16="http://schemas.microsoft.com/office/drawing/2014/main" id="{A6B0BD55-3C3B-8CA2-0CC9-F7F9E55AD2A2}"/>
              </a:ext>
            </a:extLst>
          </p:cNvPr>
          <p:cNvGraphicFramePr>
            <a:graphicFrameLocks noGrp="1"/>
          </p:cNvGraphicFramePr>
          <p:nvPr>
            <p:extLst>
              <p:ext uri="{D42A27DB-BD31-4B8C-83A1-F6EECF244321}">
                <p14:modId xmlns:p14="http://schemas.microsoft.com/office/powerpoint/2010/main" val="1608281622"/>
              </p:ext>
            </p:extLst>
          </p:nvPr>
        </p:nvGraphicFramePr>
        <p:xfrm>
          <a:off x="485771" y="1451503"/>
          <a:ext cx="5981335" cy="4592320"/>
        </p:xfrm>
        <a:graphic>
          <a:graphicData uri="http://schemas.openxmlformats.org/drawingml/2006/table">
            <a:tbl>
              <a:tblPr>
                <a:tableStyleId>{5C22544A-7EE6-4342-B048-85BDC9FD1C3A}</a:tableStyleId>
              </a:tblPr>
              <a:tblGrid>
                <a:gridCol w="1196267">
                  <a:extLst>
                    <a:ext uri="{9D8B030D-6E8A-4147-A177-3AD203B41FA5}">
                      <a16:colId xmlns:a16="http://schemas.microsoft.com/office/drawing/2014/main" val="2794057991"/>
                    </a:ext>
                  </a:extLst>
                </a:gridCol>
                <a:gridCol w="1196267">
                  <a:extLst>
                    <a:ext uri="{9D8B030D-6E8A-4147-A177-3AD203B41FA5}">
                      <a16:colId xmlns:a16="http://schemas.microsoft.com/office/drawing/2014/main" val="3190689079"/>
                    </a:ext>
                  </a:extLst>
                </a:gridCol>
                <a:gridCol w="1196267">
                  <a:extLst>
                    <a:ext uri="{9D8B030D-6E8A-4147-A177-3AD203B41FA5}">
                      <a16:colId xmlns:a16="http://schemas.microsoft.com/office/drawing/2014/main" val="697956031"/>
                    </a:ext>
                  </a:extLst>
                </a:gridCol>
                <a:gridCol w="1196267">
                  <a:extLst>
                    <a:ext uri="{9D8B030D-6E8A-4147-A177-3AD203B41FA5}">
                      <a16:colId xmlns:a16="http://schemas.microsoft.com/office/drawing/2014/main" val="3930079964"/>
                    </a:ext>
                  </a:extLst>
                </a:gridCol>
                <a:gridCol w="1196267">
                  <a:extLst>
                    <a:ext uri="{9D8B030D-6E8A-4147-A177-3AD203B41FA5}">
                      <a16:colId xmlns:a16="http://schemas.microsoft.com/office/drawing/2014/main" val="4105525126"/>
                    </a:ext>
                  </a:extLst>
                </a:gridCol>
              </a:tblGrid>
              <a:tr h="283763">
                <a:tc>
                  <a:txBody>
                    <a:bodyPr/>
                    <a:lstStyle/>
                    <a:p>
                      <a:pPr marL="0" marR="0">
                        <a:buNone/>
                      </a:pPr>
                      <a:r>
                        <a:rPr lang="en-US" sz="1200">
                          <a:solidFill>
                            <a:schemeClr val="tx1">
                              <a:lumMod val="75000"/>
                              <a:lumOff val="25000"/>
                            </a:schemeClr>
                          </a:solidFill>
                          <a:effectLst/>
                        </a:rPr>
                        <a:t>Feature</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chemeClr val="accent1"/>
                    </a:solidFill>
                  </a:tcPr>
                </a:tc>
                <a:tc>
                  <a:txBody>
                    <a:bodyPr/>
                    <a:lstStyle/>
                    <a:p>
                      <a:pPr marL="0" marR="0">
                        <a:buNone/>
                      </a:pPr>
                      <a:r>
                        <a:rPr lang="en-US" sz="1200">
                          <a:solidFill>
                            <a:schemeClr val="tx1">
                              <a:lumMod val="75000"/>
                              <a:lumOff val="25000"/>
                            </a:schemeClr>
                          </a:solidFill>
                          <a:effectLst/>
                        </a:rPr>
                        <a:t>Hours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chemeClr val="accent1"/>
                    </a:solidFill>
                  </a:tcPr>
                </a:tc>
                <a:tc>
                  <a:txBody>
                    <a:bodyPr/>
                    <a:lstStyle/>
                    <a:p>
                      <a:pPr marL="0" marR="0">
                        <a:buNone/>
                      </a:pPr>
                      <a:r>
                        <a:rPr lang="en-US" sz="1200">
                          <a:solidFill>
                            <a:schemeClr val="tx1">
                              <a:lumMod val="75000"/>
                              <a:lumOff val="25000"/>
                            </a:schemeClr>
                          </a:solidFill>
                          <a:effectLst/>
                        </a:rPr>
                        <a:t>Cost</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chemeClr val="accent1"/>
                    </a:solidFill>
                  </a:tcPr>
                </a:tc>
                <a:tc>
                  <a:txBody>
                    <a:bodyPr/>
                    <a:lstStyle/>
                    <a:p>
                      <a:pPr marL="0" marR="0">
                        <a:buNone/>
                      </a:pPr>
                      <a:r>
                        <a:rPr lang="en-US" sz="1200">
                          <a:solidFill>
                            <a:schemeClr val="tx1">
                              <a:lumMod val="75000"/>
                              <a:lumOff val="25000"/>
                            </a:schemeClr>
                          </a:solidFill>
                          <a:effectLst/>
                        </a:rPr>
                        <a:t>Duration</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chemeClr val="accent1"/>
                    </a:solidFill>
                  </a:tcPr>
                </a:tc>
                <a:tc>
                  <a:txBody>
                    <a:bodyPr/>
                    <a:lstStyle/>
                    <a:p>
                      <a:pPr marL="0" marR="0">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solidFill>
                      <a:schemeClr val="accent1"/>
                    </a:solidFill>
                  </a:tcPr>
                </a:tc>
                <a:extLst>
                  <a:ext uri="{0D108BD9-81ED-4DB2-BD59-A6C34878D82A}">
                    <a16:rowId xmlns:a16="http://schemas.microsoft.com/office/drawing/2014/main" val="3736250182"/>
                  </a:ext>
                </a:extLst>
              </a:tr>
              <a:tr h="466182">
                <a:tc>
                  <a:txBody>
                    <a:bodyPr/>
                    <a:lstStyle/>
                    <a:p>
                      <a:pPr marL="0" marR="0">
                        <a:buNone/>
                      </a:pPr>
                      <a:r>
                        <a:rPr lang="en-US" sz="1200">
                          <a:solidFill>
                            <a:schemeClr val="tx1">
                              <a:lumMod val="75000"/>
                              <a:lumOff val="25000"/>
                            </a:schemeClr>
                          </a:solidFill>
                          <a:effectLst/>
                        </a:rPr>
                        <a:t>Simulation Framework</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247</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$49,411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 month</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3446450242"/>
                  </a:ext>
                </a:extLst>
              </a:tr>
              <a:tr h="466182">
                <a:tc>
                  <a:txBody>
                    <a:bodyPr/>
                    <a:lstStyle/>
                    <a:p>
                      <a:pPr marL="0" marR="0">
                        <a:buNone/>
                      </a:pPr>
                      <a:r>
                        <a:rPr lang="en-US" sz="1200">
                          <a:solidFill>
                            <a:schemeClr val="tx1">
                              <a:lumMod val="75000"/>
                              <a:lumOff val="25000"/>
                            </a:schemeClr>
                          </a:solidFill>
                          <a:effectLst/>
                        </a:rPr>
                        <a:t>VR Environment (base scene)</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445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$89,055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1.1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004272163"/>
                  </a:ext>
                </a:extLst>
              </a:tr>
              <a:tr h="283763">
                <a:tc>
                  <a:txBody>
                    <a:bodyPr/>
                    <a:lstStyle/>
                    <a:p>
                      <a:pPr marL="0" marR="0">
                        <a:buNone/>
                      </a:pPr>
                      <a:r>
                        <a:rPr lang="en-US" sz="1200">
                          <a:solidFill>
                            <a:schemeClr val="tx1">
                              <a:lumMod val="75000"/>
                              <a:lumOff val="25000"/>
                            </a:schemeClr>
                          </a:solidFill>
                          <a:effectLst/>
                        </a:rPr>
                        <a:t>  └ Base</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230</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$45,964</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0.6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4225305674"/>
                  </a:ext>
                </a:extLst>
              </a:tr>
              <a:tr h="466182">
                <a:tc>
                  <a:txBody>
                    <a:bodyPr/>
                    <a:lstStyle/>
                    <a:p>
                      <a:pPr marL="0" marR="0">
                        <a:buNone/>
                      </a:pPr>
                      <a:r>
                        <a:rPr lang="en-US" sz="1200">
                          <a:solidFill>
                            <a:schemeClr val="tx1">
                              <a:lumMod val="75000"/>
                              <a:lumOff val="25000"/>
                            </a:schemeClr>
                          </a:solidFill>
                          <a:effectLst/>
                        </a:rPr>
                        <a:t>  └ Medium Prop 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101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$20,109</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0.3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1746377545"/>
                  </a:ext>
                </a:extLst>
              </a:tr>
              <a:tr h="466182">
                <a:tc>
                  <a:txBody>
                    <a:bodyPr/>
                    <a:lstStyle/>
                    <a:p>
                      <a:pPr marL="0" marR="0">
                        <a:buNone/>
                      </a:pPr>
                      <a:r>
                        <a:rPr lang="en-US" sz="1200">
                          <a:solidFill>
                            <a:schemeClr val="tx1">
                              <a:lumMod val="75000"/>
                              <a:lumOff val="25000"/>
                            </a:schemeClr>
                          </a:solidFill>
                          <a:effectLst/>
                        </a:rPr>
                        <a:t>  └ Small Prop 10×</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115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$22,982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0.3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825302870"/>
                  </a:ext>
                </a:extLst>
              </a:tr>
              <a:tr h="466182">
                <a:tc>
                  <a:txBody>
                    <a:bodyPr/>
                    <a:lstStyle/>
                    <a:p>
                      <a:pPr marL="0" marR="0">
                        <a:buNone/>
                      </a:pPr>
                      <a:r>
                        <a:rPr lang="en-US" sz="1200">
                          <a:solidFill>
                            <a:schemeClr val="tx1">
                              <a:lumMod val="75000"/>
                              <a:lumOff val="25000"/>
                            </a:schemeClr>
                          </a:solidFill>
                          <a:effectLst/>
                        </a:rPr>
                        <a:t>Interactive Hotspot System</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162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$32,462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0.5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2349081823"/>
                  </a:ext>
                </a:extLst>
              </a:tr>
              <a:tr h="283763">
                <a:tc>
                  <a:txBody>
                    <a:bodyPr/>
                    <a:lstStyle/>
                    <a:p>
                      <a:pPr marL="0" marR="0">
                        <a:buNone/>
                      </a:pPr>
                      <a:r>
                        <a:rPr lang="en-US" sz="1200">
                          <a:solidFill>
                            <a:schemeClr val="tx1">
                              <a:lumMod val="75000"/>
                              <a:lumOff val="25000"/>
                            </a:schemeClr>
                          </a:solidFill>
                          <a:effectLst/>
                        </a:rPr>
                        <a:t>  └ Base</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62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$12,353</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0.3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7767907"/>
                  </a:ext>
                </a:extLst>
              </a:tr>
              <a:tr h="466182">
                <a:tc>
                  <a:txBody>
                    <a:bodyPr/>
                    <a:lstStyle/>
                    <a:p>
                      <a:pPr marL="0" marR="0">
                        <a:buNone/>
                      </a:pPr>
                      <a:r>
                        <a:rPr lang="en-US" sz="1200">
                          <a:solidFill>
                            <a:schemeClr val="tx1">
                              <a:lumMod val="75000"/>
                              <a:lumOff val="25000"/>
                            </a:schemeClr>
                          </a:solidFill>
                          <a:effectLst/>
                        </a:rPr>
                        <a:t>  └ Interactive Hot Spot 10×</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101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$20,109</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0.2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806038245"/>
                  </a:ext>
                </a:extLst>
              </a:tr>
              <a:tr h="648600">
                <a:tc>
                  <a:txBody>
                    <a:bodyPr/>
                    <a:lstStyle/>
                    <a:p>
                      <a:pPr marL="0" marR="0">
                        <a:buNone/>
                      </a:pPr>
                      <a:r>
                        <a:rPr lang="en-US" sz="1200">
                          <a:solidFill>
                            <a:schemeClr val="tx1">
                              <a:lumMod val="75000"/>
                              <a:lumOff val="25000"/>
                            </a:schemeClr>
                          </a:solidFill>
                          <a:effectLst/>
                        </a:rPr>
                        <a:t>Local Conversational AI</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247</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$49,411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 month</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tc>
                <a:extLst>
                  <a:ext uri="{0D108BD9-81ED-4DB2-BD59-A6C34878D82A}">
                    <a16:rowId xmlns:a16="http://schemas.microsoft.com/office/drawing/2014/main" val="859493049"/>
                  </a:ext>
                </a:extLst>
              </a:tr>
              <a:tr h="283763">
                <a:tc>
                  <a:txBody>
                    <a:bodyPr/>
                    <a:lstStyle/>
                    <a:p>
                      <a:pPr marL="0" marR="0">
                        <a:buNone/>
                      </a:pPr>
                      <a:r>
                        <a:rPr lang="en-US" sz="1200">
                          <a:solidFill>
                            <a:schemeClr val="tx1">
                              <a:lumMod val="75000"/>
                              <a:lumOff val="25000"/>
                            </a:schemeClr>
                          </a:solidFill>
                          <a:effectLst/>
                        </a:rPr>
                        <a:t>Total</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CC63E"/>
                    </a:solidFill>
                  </a:tcPr>
                </a:tc>
                <a:tc>
                  <a:txBody>
                    <a:bodyPr/>
                    <a:lstStyle/>
                    <a:p>
                      <a:pPr marL="0" marR="0" algn="r">
                        <a:buNone/>
                      </a:pPr>
                      <a:r>
                        <a:rPr lang="en-US" sz="1200">
                          <a:solidFill>
                            <a:schemeClr val="tx1">
                              <a:lumMod val="75000"/>
                              <a:lumOff val="25000"/>
                            </a:schemeClr>
                          </a:solidFill>
                          <a:effectLst/>
                        </a:rPr>
                        <a:t>1,102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CC63E"/>
                    </a:solidFill>
                  </a:tcPr>
                </a:tc>
                <a:tc>
                  <a:txBody>
                    <a:bodyPr/>
                    <a:lstStyle/>
                    <a:p>
                      <a:pPr marL="0" marR="0" algn="r">
                        <a:buNone/>
                      </a:pPr>
                      <a:r>
                        <a:rPr lang="en-US" sz="1200">
                          <a:solidFill>
                            <a:schemeClr val="tx1">
                              <a:lumMod val="75000"/>
                              <a:lumOff val="25000"/>
                            </a:schemeClr>
                          </a:solidFill>
                          <a:effectLst/>
                        </a:rPr>
                        <a:t>$220,340</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CC63E"/>
                    </a:solidFill>
                  </a:tcPr>
                </a:tc>
                <a:tc>
                  <a:txBody>
                    <a:bodyPr/>
                    <a:lstStyle/>
                    <a:p>
                      <a:pPr marL="0" marR="0" algn="r">
                        <a:buNone/>
                      </a:pPr>
                      <a:r>
                        <a:rPr lang="en-US" sz="1200">
                          <a:solidFill>
                            <a:schemeClr val="tx1">
                              <a:lumMod val="75000"/>
                              <a:lumOff val="25000"/>
                            </a:schemeClr>
                          </a:solidFill>
                          <a:effectLst/>
                        </a:rPr>
                        <a:t>3 months</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CC63E"/>
                    </a:solidFill>
                  </a:tcPr>
                </a:tc>
                <a:tc>
                  <a:txBody>
                    <a:bodyPr/>
                    <a:lstStyle/>
                    <a:p>
                      <a:pPr marL="0" marR="0" algn="r">
                        <a:buNone/>
                      </a:pPr>
                      <a:r>
                        <a:rPr lang="en-US" sz="1200">
                          <a:solidFill>
                            <a:schemeClr val="tx1">
                              <a:lumMod val="75000"/>
                              <a:lumOff val="25000"/>
                            </a:schemeClr>
                          </a:solidFill>
                          <a:effectLst/>
                        </a:rPr>
                        <a:t> </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6350" marR="6350" marT="0" marB="0">
                    <a:solidFill>
                      <a:srgbClr val="FCC63E"/>
                    </a:solidFill>
                  </a:tcPr>
                </a:tc>
                <a:extLst>
                  <a:ext uri="{0D108BD9-81ED-4DB2-BD59-A6C34878D82A}">
                    <a16:rowId xmlns:a16="http://schemas.microsoft.com/office/drawing/2014/main" val="3243230557"/>
                  </a:ext>
                </a:extLst>
              </a:tr>
            </a:tbl>
          </a:graphicData>
        </a:graphic>
      </p:graphicFrame>
      <p:graphicFrame>
        <p:nvGraphicFramePr>
          <p:cNvPr id="8" name="Table 7">
            <a:extLst>
              <a:ext uri="{FF2B5EF4-FFF2-40B4-BE49-F238E27FC236}">
                <a16:creationId xmlns:a16="http://schemas.microsoft.com/office/drawing/2014/main" id="{8C7223DD-2F0E-2EB2-0BE9-009706F8B09B}"/>
              </a:ext>
            </a:extLst>
          </p:cNvPr>
          <p:cNvGraphicFramePr>
            <a:graphicFrameLocks noGrp="1"/>
          </p:cNvGraphicFramePr>
          <p:nvPr>
            <p:extLst>
              <p:ext uri="{D42A27DB-BD31-4B8C-83A1-F6EECF244321}">
                <p14:modId xmlns:p14="http://schemas.microsoft.com/office/powerpoint/2010/main" val="3834064328"/>
              </p:ext>
            </p:extLst>
          </p:nvPr>
        </p:nvGraphicFramePr>
        <p:xfrm>
          <a:off x="480636" y="6672043"/>
          <a:ext cx="5986470" cy="1422400"/>
        </p:xfrm>
        <a:graphic>
          <a:graphicData uri="http://schemas.openxmlformats.org/drawingml/2006/table">
            <a:tbl>
              <a:tblPr>
                <a:tableStyleId>{5C22544A-7EE6-4342-B048-85BDC9FD1C3A}</a:tableStyleId>
              </a:tblPr>
              <a:tblGrid>
                <a:gridCol w="551951">
                  <a:extLst>
                    <a:ext uri="{9D8B030D-6E8A-4147-A177-3AD203B41FA5}">
                      <a16:colId xmlns:a16="http://schemas.microsoft.com/office/drawing/2014/main" val="2283642249"/>
                    </a:ext>
                  </a:extLst>
                </a:gridCol>
                <a:gridCol w="1238271">
                  <a:extLst>
                    <a:ext uri="{9D8B030D-6E8A-4147-A177-3AD203B41FA5}">
                      <a16:colId xmlns:a16="http://schemas.microsoft.com/office/drawing/2014/main" val="1091927996"/>
                    </a:ext>
                  </a:extLst>
                </a:gridCol>
                <a:gridCol w="886342">
                  <a:extLst>
                    <a:ext uri="{9D8B030D-6E8A-4147-A177-3AD203B41FA5}">
                      <a16:colId xmlns:a16="http://schemas.microsoft.com/office/drawing/2014/main" val="621025854"/>
                    </a:ext>
                  </a:extLst>
                </a:gridCol>
                <a:gridCol w="1420753">
                  <a:extLst>
                    <a:ext uri="{9D8B030D-6E8A-4147-A177-3AD203B41FA5}">
                      <a16:colId xmlns:a16="http://schemas.microsoft.com/office/drawing/2014/main" val="4205223635"/>
                    </a:ext>
                  </a:extLst>
                </a:gridCol>
                <a:gridCol w="1889153">
                  <a:extLst>
                    <a:ext uri="{9D8B030D-6E8A-4147-A177-3AD203B41FA5}">
                      <a16:colId xmlns:a16="http://schemas.microsoft.com/office/drawing/2014/main" val="3631429421"/>
                    </a:ext>
                  </a:extLst>
                </a:gridCol>
              </a:tblGrid>
              <a:tr h="283256">
                <a:tc>
                  <a:txBody>
                    <a:bodyPr/>
                    <a:lstStyle/>
                    <a:p>
                      <a:pPr marL="0" marR="0">
                        <a:buNone/>
                      </a:pPr>
                      <a:r>
                        <a:rPr lang="en-US" sz="1200">
                          <a:solidFill>
                            <a:schemeClr val="tx1">
                              <a:lumMod val="75000"/>
                              <a:lumOff val="25000"/>
                            </a:schemeClr>
                          </a:solidFill>
                          <a:effectLst/>
                        </a:rPr>
                        <a:t>#</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6B104"/>
                    </a:solidFill>
                  </a:tcPr>
                </a:tc>
                <a:tc>
                  <a:txBody>
                    <a:bodyPr/>
                    <a:lstStyle/>
                    <a:p>
                      <a:pPr marL="0" marR="0">
                        <a:buNone/>
                      </a:pPr>
                      <a:r>
                        <a:rPr lang="en-US" sz="1200">
                          <a:solidFill>
                            <a:schemeClr val="tx1">
                              <a:lumMod val="75000"/>
                              <a:lumOff val="25000"/>
                            </a:schemeClr>
                          </a:solidFill>
                          <a:effectLst/>
                        </a:rPr>
                        <a:t>Month</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6B104"/>
                    </a:solidFill>
                  </a:tcPr>
                </a:tc>
                <a:tc>
                  <a:txBody>
                    <a:bodyPr/>
                    <a:lstStyle/>
                    <a:p>
                      <a:pPr marL="0" marR="0">
                        <a:buNone/>
                      </a:pPr>
                      <a:r>
                        <a:rPr lang="en-US" sz="1200">
                          <a:solidFill>
                            <a:schemeClr val="tx1">
                              <a:lumMod val="75000"/>
                              <a:lumOff val="25000"/>
                            </a:schemeClr>
                          </a:solidFill>
                          <a:effectLst/>
                        </a:rPr>
                        <a:t>Type</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6B104"/>
                    </a:solidFill>
                  </a:tcPr>
                </a:tc>
                <a:tc>
                  <a:txBody>
                    <a:bodyPr/>
                    <a:lstStyle/>
                    <a:p>
                      <a:pPr marL="0" marR="0">
                        <a:buNone/>
                      </a:pPr>
                      <a:r>
                        <a:rPr lang="en-US" sz="1200">
                          <a:solidFill>
                            <a:schemeClr val="tx1">
                              <a:lumMod val="75000"/>
                              <a:lumOff val="25000"/>
                            </a:schemeClr>
                          </a:solidFill>
                          <a:effectLst/>
                        </a:rPr>
                        <a:t>Amount</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6B104"/>
                    </a:solidFill>
                  </a:tcPr>
                </a:tc>
                <a:tc>
                  <a:txBody>
                    <a:bodyPr/>
                    <a:lstStyle/>
                    <a:p>
                      <a:pPr marL="0" marR="0">
                        <a:buNone/>
                      </a:pPr>
                      <a:r>
                        <a:rPr lang="en-US" sz="1200">
                          <a:solidFill>
                            <a:schemeClr val="tx1">
                              <a:lumMod val="75000"/>
                              <a:lumOff val="25000"/>
                            </a:schemeClr>
                          </a:solidFill>
                          <a:effectLst/>
                        </a:rPr>
                        <a:t>Cumulative</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solidFill>
                      <a:srgbClr val="F6B104"/>
                    </a:solidFill>
                  </a:tcPr>
                </a:tc>
                <a:extLst>
                  <a:ext uri="{0D108BD9-81ED-4DB2-BD59-A6C34878D82A}">
                    <a16:rowId xmlns:a16="http://schemas.microsoft.com/office/drawing/2014/main" val="1676421724"/>
                  </a:ext>
                </a:extLst>
              </a:tr>
              <a:tr h="283256">
                <a:tc>
                  <a:txBody>
                    <a:bodyPr/>
                    <a:lstStyle/>
                    <a:p>
                      <a:pPr marL="0" marR="0">
                        <a:buNone/>
                      </a:pPr>
                      <a:r>
                        <a:rPr lang="en-US" sz="1200">
                          <a:solidFill>
                            <a:schemeClr val="tx1">
                              <a:lumMod val="75000"/>
                              <a:lumOff val="25000"/>
                            </a:schemeClr>
                          </a:solidFill>
                          <a:effectLst/>
                        </a:rPr>
                        <a:t>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Kickoff</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$55,085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$55,085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extLst>
                  <a:ext uri="{0D108BD9-81ED-4DB2-BD59-A6C34878D82A}">
                    <a16:rowId xmlns:a16="http://schemas.microsoft.com/office/drawing/2014/main" val="2754492098"/>
                  </a:ext>
                </a:extLst>
              </a:tr>
              <a:tr h="283256">
                <a:tc>
                  <a:txBody>
                    <a:bodyPr/>
                    <a:lstStyle/>
                    <a:p>
                      <a:pPr marL="0" marR="0">
                        <a:buNone/>
                      </a:pPr>
                      <a:r>
                        <a:rPr lang="en-US" sz="1200">
                          <a:solidFill>
                            <a:schemeClr val="tx1">
                              <a:lumMod val="75000"/>
                              <a:lumOff val="25000"/>
                            </a:schemeClr>
                          </a:solidFill>
                          <a:effectLst/>
                        </a:rPr>
                        <a:t>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Regular</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$55,085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$110,170</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extLst>
                  <a:ext uri="{0D108BD9-81ED-4DB2-BD59-A6C34878D82A}">
                    <a16:rowId xmlns:a16="http://schemas.microsoft.com/office/drawing/2014/main" val="1165692405"/>
                  </a:ext>
                </a:extLst>
              </a:tr>
              <a:tr h="283256">
                <a:tc>
                  <a:txBody>
                    <a:bodyPr/>
                    <a:lstStyle/>
                    <a:p>
                      <a:pPr marL="0" marR="0">
                        <a:buNone/>
                      </a:pPr>
                      <a:r>
                        <a:rPr lang="en-US" sz="1200">
                          <a:solidFill>
                            <a:schemeClr val="tx1">
                              <a:lumMod val="75000"/>
                              <a:lumOff val="25000"/>
                            </a:schemeClr>
                          </a:solidFill>
                          <a:effectLst/>
                        </a:rPr>
                        <a:t>3</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Regular</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$55,085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$165,255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extLst>
                  <a:ext uri="{0D108BD9-81ED-4DB2-BD59-A6C34878D82A}">
                    <a16:rowId xmlns:a16="http://schemas.microsoft.com/office/drawing/2014/main" val="1246384292"/>
                  </a:ext>
                </a:extLst>
              </a:tr>
              <a:tr h="283256">
                <a:tc>
                  <a:txBody>
                    <a:bodyPr/>
                    <a:lstStyle/>
                    <a:p>
                      <a:pPr marL="0" marR="0">
                        <a:buNone/>
                      </a:pPr>
                      <a:r>
                        <a:rPr lang="en-US" sz="1200">
                          <a:solidFill>
                            <a:schemeClr val="tx1">
                              <a:lumMod val="75000"/>
                              <a:lumOff val="25000"/>
                            </a:schemeClr>
                          </a:solidFill>
                          <a:effectLst/>
                        </a:rPr>
                        <a:t>4</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3</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Regular</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$55,085</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tc>
                  <a:txBody>
                    <a:bodyPr/>
                    <a:lstStyle/>
                    <a:p>
                      <a:pPr marL="0" marR="0" algn="r">
                        <a:buNone/>
                      </a:pPr>
                      <a:r>
                        <a:rPr lang="en-US" sz="1200">
                          <a:solidFill>
                            <a:schemeClr val="tx1">
                              <a:lumMod val="75000"/>
                              <a:lumOff val="25000"/>
                            </a:schemeClr>
                          </a:solidFill>
                          <a:effectLst/>
                        </a:rPr>
                        <a:t>$220,340</a:t>
                      </a:r>
                      <a:endParaRPr lang="en-US" sz="1000">
                        <a:solidFill>
                          <a:schemeClr val="tx1">
                            <a:lumMod val="75000"/>
                            <a:lumOff val="25000"/>
                          </a:schemeClr>
                        </a:solidFill>
                        <a:effectLst/>
                        <a:latin typeface="Times New Roman" panose="02020603050405020304" pitchFamily="18" charset="0"/>
                        <a:ea typeface="Times New Roman" panose="02020603050405020304" pitchFamily="18" charset="0"/>
                      </a:endParaRPr>
                    </a:p>
                  </a:txBody>
                  <a:tcPr marL="76200" marR="76200" marT="50800" marB="50800"/>
                </a:tc>
                <a:extLst>
                  <a:ext uri="{0D108BD9-81ED-4DB2-BD59-A6C34878D82A}">
                    <a16:rowId xmlns:a16="http://schemas.microsoft.com/office/drawing/2014/main" val="1257061029"/>
                  </a:ext>
                </a:extLst>
              </a:tr>
            </a:tbl>
          </a:graphicData>
        </a:graphic>
      </p:graphicFrame>
      <p:sp>
        <p:nvSpPr>
          <p:cNvPr id="9" name="TextBox 8">
            <a:extLst>
              <a:ext uri="{FF2B5EF4-FFF2-40B4-BE49-F238E27FC236}">
                <a16:creationId xmlns:a16="http://schemas.microsoft.com/office/drawing/2014/main" id="{7D2FB0DB-2846-AB7A-58B0-EBC40C83C666}"/>
              </a:ext>
            </a:extLst>
          </p:cNvPr>
          <p:cNvSpPr txBox="1"/>
          <p:nvPr/>
        </p:nvSpPr>
        <p:spPr>
          <a:xfrm>
            <a:off x="423787" y="6217366"/>
            <a:ext cx="5716655" cy="338554"/>
          </a:xfrm>
          <a:prstGeom prst="rect">
            <a:avLst/>
          </a:prstGeom>
          <a:noFill/>
        </p:spPr>
        <p:txBody>
          <a:bodyPr wrap="square" rtlCol="0">
            <a:spAutoFit/>
          </a:bodyPr>
          <a:lstStyle/>
          <a:p>
            <a:r>
              <a:rPr lang="en-US" sz="1600">
                <a:solidFill>
                  <a:schemeClr val="tx1">
                    <a:lumMod val="75000"/>
                    <a:lumOff val="25000"/>
                  </a:schemeClr>
                </a:solidFill>
              </a:rPr>
              <a:t>IS4S Container Training Invoicing Schedule</a:t>
            </a:r>
          </a:p>
        </p:txBody>
      </p:sp>
    </p:spTree>
    <p:extLst>
      <p:ext uri="{BB962C8B-B14F-4D97-AF65-F5344CB8AC3E}">
        <p14:creationId xmlns:p14="http://schemas.microsoft.com/office/powerpoint/2010/main" val="3086830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to develop and deliver a custom-built ____ training solution. The simulator will faithfully replicate ____. By_____, ForgeFX aims to provide an immersive and realistic training experience that enhances operator efficiency, productivity, and safety.</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a:t>
            </a:r>
            <a:r>
              <a:rPr lang="en-US" sz="1400" b="1">
                <a:solidFill>
                  <a:srgbClr val="C00000"/>
                </a:solidFill>
                <a:highlight>
                  <a:srgbClr val="FFFF00"/>
                </a:highlight>
                <a:latin typeface="Lato"/>
                <a:cs typeface="Calibri"/>
              </a:rPr>
              <a:t>COMPANY</a:t>
            </a:r>
            <a:r>
              <a:rPr lang="en-US" sz="1400" b="1">
                <a:solidFill>
                  <a:schemeClr val="tx1">
                    <a:lumMod val="65000"/>
                    <a:lumOff val="35000"/>
                  </a:schemeClr>
                </a:solidFill>
                <a:latin typeface="Lato"/>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pc="-10"/>
              <a:t>ForgeFX Simulations is excited to propose the development of the (</a:t>
            </a:r>
            <a:r>
              <a:rPr lang="en-US" spc="-10">
                <a:highlight>
                  <a:srgbClr val="FFFF00"/>
                </a:highlight>
              </a:rPr>
              <a:t>company name Operator and Maintenance) </a:t>
            </a:r>
            <a:r>
              <a:rPr lang="en-US" spc="-10"/>
              <a:t>Training Simulator. This simulator will transform MVTA’s approach to workforce development by providing a safe, scalable, and engaging training solution that supports recruitment and long-term skill growth.</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a:t>Immersive simulation of </a:t>
            </a:r>
            <a:r>
              <a:rPr lang="en-US">
                <a:highlight>
                  <a:srgbClr val="FFFF00"/>
                </a:highlight>
              </a:rPr>
              <a:t>(equipment) </a:t>
            </a:r>
            <a:r>
              <a:rPr lang="en-US"/>
              <a:t>operation and servicing within lifelike VR environments, delivering engaging hands-on interaction, intuitive controls, and enhanced spatial awareness</a:t>
            </a: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Scenario-based learning experiences that reflect specific job requirements, paired with built-in performance tracking to provide meaningful feedback and measurable progress.</a:t>
            </a:r>
          </a:p>
          <a:p>
            <a:pPr marL="171450" indent="-171450">
              <a:spcBef>
                <a:spcPts val="0"/>
              </a:spcBef>
              <a:spcAft>
                <a:spcPts val="400"/>
              </a:spcAft>
              <a:buClr>
                <a:srgbClr val="F6B104"/>
              </a:buClr>
              <a:buSzPct val="96000"/>
              <a:buFont typeface="Wingdings" panose="05000000000000000000" pitchFamily="2" charset="2"/>
              <a:buChar char="§"/>
              <a:defRPr/>
            </a:pPr>
            <a:r>
              <a:rPr lang="en-US"/>
              <a:t>Optional support for real-world control hardware and wireless headset-only deployments to suit different use cases.</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Scalable content architecture, enabling future growth through new scenarios, diagnostics modules, and lesson authoring tools.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a:t>ForgeFX will collaborate closely with </a:t>
            </a:r>
            <a:r>
              <a:rPr lang="en-US">
                <a:highlight>
                  <a:srgbClr val="FFFF00"/>
                </a:highlight>
              </a:rPr>
              <a:t>(Company) </a:t>
            </a:r>
            <a:r>
              <a:rPr lang="en-US"/>
              <a:t>to define key training objectives and identify the most relevant tasks for their operator and maintenance personnel. Built upon our trusted ForgeSIM™ framework and established development process, we will deliver a targeted prototype that supports </a:t>
            </a:r>
            <a:r>
              <a:rPr lang="en-US">
                <a:highlight>
                  <a:srgbClr val="FFFF00"/>
                </a:highlight>
              </a:rPr>
              <a:t>(Company) ‘s </a:t>
            </a:r>
            <a:r>
              <a:rPr lang="en-US"/>
              <a:t>training goals.</a:t>
            </a:r>
          </a:p>
          <a:p>
            <a:pPr>
              <a:lnSpc>
                <a:spcPct val="100000"/>
              </a:lnSpc>
              <a:spcBef>
                <a:spcPts val="400"/>
              </a:spcBef>
              <a:spcAft>
                <a:spcPts val="400"/>
              </a:spcAft>
            </a:pPr>
            <a:r>
              <a:rPr lang="en-US"/>
              <a:t>The result will be a flexible, future-oriented platform that strengthens </a:t>
            </a:r>
            <a:r>
              <a:rPr lang="en-US">
                <a:highlight>
                  <a:srgbClr val="FFFF00"/>
                </a:highlight>
              </a:rPr>
              <a:t>(company) </a:t>
            </a:r>
            <a:r>
              <a:rPr lang="en-US"/>
              <a:t>training infrastructure, improves safety, enhances workforce readiness, and lays a strong foundation for sustained operational excellence</a:t>
            </a:r>
            <a:r>
              <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50" b="0" i="0" u="none" strike="noStrike" kern="1200" cap="none" spc="0" normalizeH="0" baseline="0" noProof="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a:t> for training, gaming, and virtual tours, such as pilots simulating flights, soldiers training in virtual combat, and medical professionals practicing surgeries.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a:t> for scenarios requiring seamless interaction between real and virtual elements, such as engineers manipulating virtual prototypes and educators creating interactive learning experiences.</a:t>
            </a:r>
            <a:endPar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a:t> </a:t>
            </a:r>
            <a:r>
              <a:rPr lang="en-US" sz="1150"/>
              <a:t>overlays digital information onto the real world, enhancing the user's perception. It is often used in medical training with anatomical overlays and industrial settings where assembly instructions are displayed on machinery.</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t>Extended Reality (XR) </a:t>
            </a:r>
            <a:r>
              <a:rPr lang="en-US" sz="1150"/>
              <a:t>is an umbrella term for VR, AR, and MR, representing technologies that extend the user’s experience of reality. It encompasses comprehensive training programs and simulation solutions for all.</a:t>
            </a:r>
            <a:endParaRPr lang="en-US" sz="11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1"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a:t>
            </a:r>
            <a:r>
              <a:rPr lang="en-US">
                <a:highlight>
                  <a:srgbClr val="FFFF00"/>
                </a:highlight>
              </a:rPr>
              <a:t>warehouse</a:t>
            </a:r>
            <a:r>
              <a:rPr lang="en-US"/>
              <a:t> environment that mirrors the everyday spaces where forklift operations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a:latin typeface="Roboto Condensed" panose="02000000000000000000" pitchFamily="2" charset="0"/>
                <a:ea typeface="Roboto Condensed" panose="02000000000000000000" pitchFamily="2" charset="0"/>
              </a:rPr>
              <a:t>Warehouse S</a:t>
            </a: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a:latin typeface="Roboto Condensed" panose="02000000000000000000" pitchFamily="2" charset="0"/>
                <a:ea typeface="Roboto Condensed" panose="02000000000000000000" pitchFamily="2"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a:t>.</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a: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a:highlight>
                  <a:srgbClr val="FFFF00"/>
                </a:highlight>
              </a:rPr>
              <a:t>Harness Safety Routine (VR Scaffold)</a:t>
            </a:r>
            <a:r>
              <a:rPr lang="en-US" b="1">
                <a:highlight>
                  <a:srgbClr val="FFFF00"/>
                </a:highlight>
              </a:rPr>
              <a:t>:</a:t>
            </a:r>
            <a:r>
              <a:rPr lang="en-US">
                <a:highlight>
                  <a:srgbClr val="FFFF00"/>
                </a:highlight>
              </a:rPr>
              <a:t> </a:t>
            </a:r>
            <a:r>
              <a:rPr lang="en-US"/>
              <a:t>Using natural hand‑tracking, learners clip a virtual carabiner to a scaffold anchor, watch the lanyard tighten, and step forward only when the system confirms full tie‑off, building instinctive compliance at height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a:t> and proceed to follow the instructions to safely lift the selected box or choose an approved virtual tool to assist with moving the box</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a:t>the virtual</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a:t>, and are prompted with the same precautions as one would using the physical drill.</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a:t>interactions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4"/>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a:t>Lesson builder…?</a:t>
            </a:r>
          </a:p>
        </p:txBody>
      </p:sp>
    </p:spTree>
    <p:extLst>
      <p:ext uri="{BB962C8B-B14F-4D97-AF65-F5344CB8AC3E}">
        <p14:creationId xmlns:p14="http://schemas.microsoft.com/office/powerpoint/2010/main" val="3149712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a:t>trainin</a:t>
            </a:r>
            <a:r>
              <a:rPr lang="en-US" sz="1200"/>
              <a:t>g simulator curriculum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 process</a:t>
            </a:r>
            <a:r>
              <a:rPr lang="en-US"/>
              <a:t>).</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a:t>Lesson 3 – Module 1: </a:t>
            </a:r>
            <a:r>
              <a:rPr lang="en-US" sz="1400" b="1">
                <a:highlight>
                  <a:srgbClr val="FFFF00"/>
                </a:highlight>
              </a:rPr>
              <a:t>operational/procedural lesson</a:t>
            </a:r>
            <a:endParaRPr lang="en-US" sz="1400">
              <a:highlight>
                <a:srgbClr val="FFFF00"/>
              </a:highlight>
            </a:endParaRPr>
          </a:p>
          <a:p>
            <a:pPr marL="228600" lvl="1" indent="-228600">
              <a:spcBef>
                <a:spcPts val="0"/>
              </a:spcBef>
              <a:buFont typeface="+mj-lt"/>
              <a:buAutoNum type="arabicPeriod"/>
            </a:pPr>
            <a:r>
              <a:rPr lang="en-US" b="1"/>
              <a:t>Initiate the Training: </a:t>
            </a:r>
            <a:r>
              <a:rPr lang="en-US"/>
              <a:t>The trainee begins by putting on the VR headset and selecting the </a:t>
            </a:r>
            <a:r>
              <a:rPr lang="en-US">
                <a:highlight>
                  <a:srgbClr val="FFFF00"/>
                </a:highlight>
              </a:rPr>
              <a:t>“BASIC Operational” </a:t>
            </a:r>
            <a:r>
              <a:rPr lang="en-US"/>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a:t>Preparation and Step-by-Step Execution: </a:t>
            </a:r>
            <a:r>
              <a:rPr lang="en-US"/>
              <a:t>Each lesson is presented in a natural step sequence with strategic hints and intuitive flow. The trainee will engage in the lesson learning at their own pace, with the ability to repeat steps as needed</a:t>
            </a:r>
            <a:r>
              <a:rPr lang="en-US" b="1"/>
              <a:t>.</a:t>
            </a:r>
            <a:br>
              <a:rPr lang="en-US" b="1"/>
            </a:br>
            <a:r>
              <a:rPr lang="en-US" b="1">
                <a:highlight>
                  <a:srgbClr val="FFFF00"/>
                </a:highlight>
              </a:rPr>
              <a:t>Lesson Steps</a:t>
            </a:r>
            <a:r>
              <a:rPr lang="en-US" b="1"/>
              <a:t>:</a:t>
            </a:r>
            <a:endParaRPr lang="en-US"/>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Approach the Pallet.</a:t>
            </a:r>
          </a:p>
          <a:p>
            <a:pPr lvl="4">
              <a:spcBef>
                <a:spcPts val="0"/>
              </a:spcBef>
              <a:spcAft>
                <a:spcPts val="200"/>
              </a:spcAft>
              <a:buClr>
                <a:schemeClr val="tx1">
                  <a:lumMod val="65000"/>
                  <a:lumOff val="35000"/>
                </a:schemeClr>
              </a:buClr>
            </a:pPr>
            <a:r>
              <a:rPr lang="en-US"/>
              <a:t>Identify the pallet’s position.</a:t>
            </a:r>
          </a:p>
          <a:p>
            <a:pPr lvl="4">
              <a:spcBef>
                <a:spcPts val="0"/>
              </a:spcBef>
              <a:spcAft>
                <a:spcPts val="200"/>
              </a:spcAft>
              <a:buClr>
                <a:schemeClr val="tx1">
                  <a:lumMod val="65000"/>
                  <a:lumOff val="35000"/>
                </a:schemeClr>
              </a:buClr>
            </a:pPr>
            <a:r>
              <a:rPr lang="en-US"/>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Fork Adjustment and Insertion</a:t>
            </a:r>
            <a:r>
              <a:rPr lang="en-US"/>
              <a:t>.</a:t>
            </a:r>
          </a:p>
          <a:p>
            <a:pPr lvl="4">
              <a:spcBef>
                <a:spcPts val="0"/>
              </a:spcBef>
              <a:spcAft>
                <a:spcPts val="200"/>
              </a:spcAft>
              <a:buClr>
                <a:schemeClr val="tx1">
                  <a:lumMod val="65000"/>
                  <a:lumOff val="35000"/>
                </a:schemeClr>
              </a:buClr>
            </a:pPr>
            <a:r>
              <a:rPr lang="en-US"/>
              <a:t>Level and raise forks to proper height.</a:t>
            </a:r>
          </a:p>
          <a:p>
            <a:pPr lvl="4">
              <a:spcBef>
                <a:spcPts val="0"/>
              </a:spcBef>
              <a:spcAft>
                <a:spcPts val="200"/>
              </a:spcAft>
              <a:buClr>
                <a:schemeClr val="tx1">
                  <a:lumMod val="65000"/>
                  <a:lumOff val="35000"/>
                </a:schemeClr>
              </a:buClr>
            </a:pPr>
            <a:r>
              <a:rPr lang="en-US"/>
              <a:t>Insert forks fully beneath the pallet without shifting it.</a:t>
            </a:r>
          </a:p>
          <a:p>
            <a:pPr marL="341313" lvl="3" indent="0">
              <a:spcBef>
                <a:spcPts val="0"/>
              </a:spcBef>
              <a:spcAft>
                <a:spcPts val="200"/>
              </a:spcAft>
              <a:buClr>
                <a:schemeClr val="tx1">
                  <a:lumMod val="65000"/>
                  <a:lumOff val="35000"/>
                </a:schemeClr>
              </a:buClr>
              <a:buNone/>
            </a:pPr>
            <a:endParaRPr lang="en-US"/>
          </a:p>
          <a:p>
            <a:pPr>
              <a:spcBef>
                <a:spcPts val="0"/>
              </a:spcBef>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This VR training lesson introduces new</a:t>
            </a:r>
            <a:r>
              <a:rPr lang="en-US">
                <a:highlight>
                  <a:srgbClr val="FFFF00"/>
                </a:highlight>
              </a:rPr>
              <a:t> (machine) </a:t>
            </a:r>
            <a:r>
              <a:rPr lang="en-US"/>
              <a:t>operators to one of the most fundamental procedures, safely picking up and staging an unloaded pallet. Designed to simulate the full physicality and presence of real-world </a:t>
            </a:r>
            <a:r>
              <a:rPr lang="en-US">
                <a:highlight>
                  <a:srgbClr val="FFFF00"/>
                </a:highlight>
              </a:rPr>
              <a:t>(machine)</a:t>
            </a:r>
            <a:r>
              <a:rPr lang="en-US"/>
              <a:t> work, the lesson immerses the trainee inside a life-sized virtual warehouse, where they practice using an interactive virtual </a:t>
            </a:r>
            <a:r>
              <a:rPr lang="en-US">
                <a:highlight>
                  <a:srgbClr val="FFFF00"/>
                </a:highlight>
              </a:rPr>
              <a:t>(machine)</a:t>
            </a:r>
            <a:r>
              <a:rPr lang="en-US"/>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highlight>
                  <a:srgbClr val="FFFF00"/>
                </a:highlight>
              </a:rPr>
              <a:t>Preparation and Step-by-Step Execution: </a:t>
            </a:r>
            <a:r>
              <a:rPr lang="en-US">
                <a:highlight>
                  <a:srgbClr val="FFFF00"/>
                </a:highlight>
              </a:rPr>
              <a:t>Continued</a:t>
            </a:r>
          </a:p>
          <a:p>
            <a:pPr marL="0" lvl="1" indent="0">
              <a:spcBef>
                <a:spcPts val="0"/>
              </a:spcBef>
              <a:spcAft>
                <a:spcPts val="20"/>
              </a:spcAft>
              <a:buNone/>
            </a:pPr>
            <a:endParaRPr lang="en-US">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a:highlight>
                  <a:srgbClr val="FFFF00"/>
                </a:highlight>
              </a:rPr>
              <a:t>Lift and Check</a:t>
            </a:r>
            <a:r>
              <a:rPr lang="en-US"/>
              <a:t>.</a:t>
            </a:r>
          </a:p>
          <a:p>
            <a:pPr lvl="4">
              <a:spcBef>
                <a:spcPts val="0"/>
              </a:spcBef>
              <a:spcAft>
                <a:spcPts val="200"/>
              </a:spcAft>
              <a:buClr>
                <a:schemeClr val="tx1">
                  <a:lumMod val="65000"/>
                  <a:lumOff val="35000"/>
                </a:schemeClr>
              </a:buClr>
            </a:pPr>
            <a:r>
              <a:rPr lang="en-US"/>
              <a:t>Raise the pallet slightly for transport.</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a:t>Transport to Designated Area.</a:t>
            </a:r>
          </a:p>
          <a:p>
            <a:pPr lvl="4">
              <a:spcBef>
                <a:spcPts val="0"/>
              </a:spcBef>
              <a:spcAft>
                <a:spcPts val="200"/>
              </a:spcAft>
              <a:buClr>
                <a:schemeClr val="tx1">
                  <a:lumMod val="65000"/>
                  <a:lumOff val="35000"/>
                </a:schemeClr>
              </a:buClr>
            </a:pPr>
            <a:r>
              <a:rPr lang="en-US"/>
              <a:t>Navigate the pallet to the designated area using smooth, controlled movement.</a:t>
            </a:r>
          </a:p>
          <a:p>
            <a:pPr lvl="4">
              <a:spcBef>
                <a:spcPts val="0"/>
              </a:spcBef>
              <a:spcAft>
                <a:spcPts val="200"/>
              </a:spcAft>
              <a:buClr>
                <a:schemeClr val="tx1">
                  <a:lumMod val="65000"/>
                  <a:lumOff val="35000"/>
                </a:schemeClr>
              </a:buClr>
            </a:pPr>
            <a:r>
              <a:rPr lang="en-US"/>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a:t>Placement and Withdrawal.</a:t>
            </a:r>
          </a:p>
          <a:p>
            <a:pPr lvl="4">
              <a:spcBef>
                <a:spcPts val="0"/>
              </a:spcBef>
              <a:spcAft>
                <a:spcPts val="200"/>
              </a:spcAft>
              <a:buClr>
                <a:schemeClr val="tx1">
                  <a:lumMod val="65000"/>
                  <a:lumOff val="35000"/>
                </a:schemeClr>
              </a:buClr>
            </a:pPr>
            <a:r>
              <a:rPr lang="en-US"/>
              <a:t>Lower pallet to ground markers in the designated zone.</a:t>
            </a:r>
          </a:p>
          <a:p>
            <a:pPr lvl="4">
              <a:spcBef>
                <a:spcPts val="0"/>
              </a:spcBef>
              <a:spcAft>
                <a:spcPts val="300"/>
              </a:spcAft>
              <a:buClr>
                <a:schemeClr val="tx1">
                  <a:lumMod val="65000"/>
                  <a:lumOff val="35000"/>
                </a:schemeClr>
              </a:buClr>
            </a:pPr>
            <a:r>
              <a:rPr lang="en-US"/>
              <a:t>Back out the forks carefully and confirm correct alignment.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a:solidFill>
                            <a:schemeClr val="tx1">
                              <a:lumMod val="65000"/>
                              <a:lumOff val="35000"/>
                            </a:schemeClr>
                          </a:solidFill>
                          <a:latin typeface="+mn-lt"/>
                          <a:ea typeface="+mn-ea"/>
                          <a:cs typeface="+mn-cs"/>
                        </a:rPr>
                        <a:t>Simulation Framework</a:t>
                      </a:r>
                      <a:br>
                        <a:rPr lang="en-US" sz="10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a:solidFill>
                            <a:schemeClr val="bg1">
                              <a:lumMod val="50000"/>
                            </a:schemeClr>
                          </a:solidFill>
                          <a:latin typeface="+mn-lt"/>
                          <a:ea typeface="+mn-ea"/>
                          <a:cs typeface="+mn-cs"/>
                        </a:rPr>
                        <a:t>ForgeSIM™</a:t>
                      </a:r>
                      <a:r>
                        <a:rPr lang="en-US" sz="700" b="0" kern="1200" cap="small" baseline="30000">
                          <a:solidFill>
                            <a:schemeClr val="bg1">
                              <a:lumMod val="50000"/>
                            </a:schemeClr>
                          </a:solidFill>
                          <a:latin typeface="+mn-lt"/>
                          <a:ea typeface="+mn-ea"/>
                          <a:cs typeface="+mn-cs"/>
                        </a:rPr>
                        <a:t> </a:t>
                      </a:r>
                      <a:r>
                        <a:rPr lang="en-US" sz="7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a:solidFill>
                            <a:schemeClr val="tx1">
                              <a:lumMod val="65000"/>
                              <a:lumOff val="35000"/>
                            </a:schemeClr>
                          </a:solidFill>
                          <a:latin typeface="+mn-lt"/>
                          <a:ea typeface="+mn-ea"/>
                          <a:cs typeface="+mn-cs"/>
                        </a:rPr>
                        <a:t>Virtual Environment</a:t>
                      </a:r>
                      <a:br>
                        <a:rPr lang="en-US" sz="900" b="1" kern="1200">
                          <a:solidFill>
                            <a:schemeClr val="tx1">
                              <a:lumMod val="65000"/>
                              <a:lumOff val="35000"/>
                            </a:schemeClr>
                          </a:solidFill>
                          <a:latin typeface="+mn-lt"/>
                          <a:ea typeface="+mn-ea"/>
                          <a:cs typeface="+mn-cs"/>
                        </a:rPr>
                      </a:br>
                      <a:r>
                        <a:rPr lang="en-US" sz="7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Languages</a:t>
                      </a:r>
                      <a:br>
                        <a:rPr lang="en-US" sz="1050" b="1" kern="1200">
                          <a:solidFill>
                            <a:srgbClr val="595959"/>
                          </a:solidFill>
                          <a:latin typeface="+mn-lt"/>
                          <a:ea typeface="+mn-ea"/>
                          <a:cs typeface="+mn-cs"/>
                        </a:rPr>
                      </a:br>
                      <a:r>
                        <a:rPr lang="en-US" sz="7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Training Lessons scenarios</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$1.10M</a:t>
                      </a:r>
                      <a:endParaRPr lang="en-US" sz="105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7"/>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http://purl.org/dc/terms/"/>
    <ds:schemaRef ds:uri="ba64f991-e6fd-4bbc-ac0b-145dce244843"/>
    <ds:schemaRef ds:uri="http://schemas.microsoft.com/office/infopath/2007/PartnerControls"/>
    <ds:schemaRef ds:uri="http://purl.org/dc/dcmitype/"/>
    <ds:schemaRef ds:uri="http://www.w3.org/XML/1998/namespace"/>
    <ds:schemaRef ds:uri="http://purl.org/dc/elements/1.1/"/>
    <ds:schemaRef ds:uri="http://schemas.openxmlformats.org/package/2006/metadata/core-properties"/>
    <ds:schemaRef ds:uri="http://schemas.microsoft.com/office/2006/documentManagement/types"/>
    <ds:schemaRef ds:uri="http://schemas.microsoft.com/sharepoint/v3/fields"/>
    <ds:schemaRef ds:uri="e6f95391-37ae-4813-9d31-943f64a4fe25"/>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28344</Words>
  <Application>Microsoft Office PowerPoint</Application>
  <PresentationFormat>Letter Paper (8.5x11 in)</PresentationFormat>
  <Paragraphs>2160</Paragraphs>
  <Slides>155</Slides>
  <Notes>27</Notes>
  <HiddenSlides>0</HiddenSlides>
  <MMClips>1</MMClips>
  <ScaleCrop>false</ScaleCrop>
  <HeadingPairs>
    <vt:vector size="8" baseType="variant">
      <vt:variant>
        <vt:lpstr>Fonts Used</vt:lpstr>
      </vt:variant>
      <vt:variant>
        <vt:i4>22</vt:i4>
      </vt:variant>
      <vt:variant>
        <vt:lpstr>Theme</vt:lpstr>
      </vt:variant>
      <vt:variant>
        <vt:i4>1</vt:i4>
      </vt:variant>
      <vt:variant>
        <vt:lpstr>Embedded OLE Servers</vt:lpstr>
      </vt:variant>
      <vt:variant>
        <vt:i4>1</vt:i4>
      </vt:variant>
      <vt:variant>
        <vt:lpstr>Slide Titles</vt:lpstr>
      </vt:variant>
      <vt:variant>
        <vt:i4>155</vt:i4>
      </vt:variant>
    </vt:vector>
  </HeadingPairs>
  <TitlesOfParts>
    <vt:vector size="179" baseType="lpstr">
      <vt:lpstr>Lato Heavy</vt:lpstr>
      <vt:lpstr>Verdana Pro</vt:lpstr>
      <vt:lpstr>Top Secret</vt:lpstr>
      <vt:lpstr>Lato SemiBold</vt:lpstr>
      <vt:lpstr>Lato</vt:lpstr>
      <vt:lpstr>Arial</vt:lpstr>
      <vt:lpstr>Open Sans</vt:lpstr>
      <vt:lpstr>Roboto Black</vt:lpstr>
      <vt:lpstr>Wingdings</vt:lpstr>
      <vt:lpstr>Calibri</vt:lpstr>
      <vt:lpstr>Roboto Condensed</vt:lpstr>
      <vt:lpstr>Aptos Narrow</vt:lpstr>
      <vt:lpstr>Courier New</vt:lpstr>
      <vt:lpstr>Roboto Thin</vt:lpstr>
      <vt:lpstr>Lato ExtraBold</vt:lpstr>
      <vt:lpstr>Impact</vt:lpstr>
      <vt:lpstr>Times New Roman</vt:lpstr>
      <vt:lpstr>Lato Black</vt:lpstr>
      <vt:lpstr>Calibri Light</vt:lpstr>
      <vt:lpstr>Arial Narrow</vt:lpstr>
      <vt:lpstr>Cambria</vt:lpstr>
      <vt:lpstr>Segoe Print</vt:lpstr>
      <vt:lpstr>1_Office Theme</vt:lpstr>
      <vt:lpstr>Worksheet</vt:lpstr>
      <vt:lpstr>Container Suite Familiarization SIMULATOR  A Digital Familiarization and AI Knowledge Assistant Platform </vt:lpstr>
      <vt:lpstr>Project Summary INTERACTIVE CONTAINER FAMILIARIZATION SYSTEM </vt:lpstr>
      <vt:lpstr>PowerPoint Presentation</vt:lpstr>
      <vt:lpstr>END</vt:lpstr>
      <vt:lpstr>PowerPoint Presentation</vt:lpstr>
      <vt:lpstr>PowerPoint Presentation</vt:lpstr>
      <vt:lpstr>Contents</vt:lpstr>
      <vt:lpstr>PROJECT OVERVIEW</vt:lpstr>
      <vt:lpstr>Project Overview</vt:lpstr>
      <vt:lpstr>Why ForgeFX</vt:lpstr>
      <vt:lpstr>Why ForgeFX</vt:lpstr>
      <vt:lpstr>REDEFINING REALITY</vt:lpstr>
      <vt:lpstr>Redefining reality</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Let’s Get Started!</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dcterms:created xsi:type="dcterms:W3CDTF">2020-09-04T00:25:32Z</dcterms:created>
  <dcterms:modified xsi:type="dcterms:W3CDTF">2026-05-18T16:12:30Z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