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webextensions/webextension7.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modernComment_1490_5BFF60C8.xml" ContentType="application/vnd.ms-powerpoint.comments+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7" r:id="rId4"/>
  </p:sldMasterIdLst>
  <p:notesMasterIdLst>
    <p:notesMasterId r:id="rId160"/>
  </p:notesMasterIdLst>
  <p:handoutMasterIdLst>
    <p:handoutMasterId r:id="rId161"/>
  </p:handoutMasterIdLst>
  <p:sldIdLst>
    <p:sldId id="5141" r:id="rId5"/>
    <p:sldId id="5909" r:id="rId6"/>
    <p:sldId id="5908" r:id="rId7"/>
    <p:sldId id="5910" r:id="rId8"/>
    <p:sldId id="5911" r:id="rId9"/>
    <p:sldId id="5912" r:id="rId10"/>
    <p:sldId id="5913" r:id="rId11"/>
    <p:sldId id="5915" r:id="rId12"/>
    <p:sldId id="5914" r:id="rId13"/>
    <p:sldId id="5907" r:id="rId14"/>
    <p:sldId id="5144" r:id="rId15"/>
    <p:sldId id="5058" r:id="rId16"/>
    <p:sldId id="5787" r:id="rId17"/>
    <p:sldId id="5351" r:id="rId18"/>
    <p:sldId id="5775" r:id="rId19"/>
    <p:sldId id="5177" r:id="rId20"/>
    <p:sldId id="4956" r:id="rId21"/>
    <p:sldId id="5230" r:id="rId22"/>
    <p:sldId id="5180" r:id="rId23"/>
    <p:sldId id="5183" r:id="rId24"/>
    <p:sldId id="5252" r:id="rId25"/>
    <p:sldId id="5253" r:id="rId26"/>
    <p:sldId id="5068" r:id="rId27"/>
    <p:sldId id="5781" r:id="rId28"/>
    <p:sldId id="5900" r:id="rId29"/>
    <p:sldId id="5059" r:id="rId30"/>
    <p:sldId id="5902" r:id="rId31"/>
    <p:sldId id="5901" r:id="rId32"/>
    <p:sldId id="5069" r:id="rId33"/>
    <p:sldId id="5187" r:id="rId34"/>
    <p:sldId id="5060" r:id="rId35"/>
    <p:sldId id="5185" r:id="rId36"/>
    <p:sldId id="5150" r:id="rId37"/>
    <p:sldId id="5188" r:id="rId38"/>
    <p:sldId id="5223" r:id="rId39"/>
    <p:sldId id="5224" r:id="rId40"/>
    <p:sldId id="5122" r:id="rId41"/>
    <p:sldId id="5189" r:id="rId42"/>
    <p:sldId id="5121" r:id="rId43"/>
    <p:sldId id="5190" r:id="rId44"/>
    <p:sldId id="5120" r:id="rId45"/>
    <p:sldId id="5191" r:id="rId46"/>
    <p:sldId id="5063" r:id="rId47"/>
    <p:sldId id="5193" r:id="rId48"/>
    <p:sldId id="5064" r:id="rId49"/>
    <p:sldId id="5194" r:id="rId50"/>
    <p:sldId id="5124" r:id="rId51"/>
    <p:sldId id="5195" r:id="rId52"/>
    <p:sldId id="5061" r:id="rId53"/>
    <p:sldId id="5196" r:id="rId54"/>
    <p:sldId id="5314" r:id="rId55"/>
    <p:sldId id="5344" r:id="rId56"/>
    <p:sldId id="5276" r:id="rId57"/>
    <p:sldId id="5233" r:id="rId58"/>
    <p:sldId id="5151" r:id="rId59"/>
    <p:sldId id="5904" r:id="rId60"/>
    <p:sldId id="5903" r:id="rId61"/>
    <p:sldId id="5899" r:id="rId62"/>
    <p:sldId id="5318" r:id="rId63"/>
    <p:sldId id="5891" r:id="rId64"/>
    <p:sldId id="5892" r:id="rId65"/>
    <p:sldId id="5240" r:id="rId66"/>
    <p:sldId id="5250" r:id="rId67"/>
    <p:sldId id="5123" r:id="rId68"/>
    <p:sldId id="5274" r:id="rId69"/>
    <p:sldId id="5152" r:id="rId70"/>
    <p:sldId id="5197" r:id="rId71"/>
    <p:sldId id="5256" r:id="rId72"/>
    <p:sldId id="4191" r:id="rId73"/>
    <p:sldId id="5906" r:id="rId74"/>
    <p:sldId id="5782" r:id="rId75"/>
    <p:sldId id="5897" r:id="rId76"/>
    <p:sldId id="5320" r:id="rId77"/>
    <p:sldId id="5760" r:id="rId78"/>
    <p:sldId id="5175" r:id="rId79"/>
    <p:sldId id="5096" r:id="rId80"/>
    <p:sldId id="5097" r:id="rId81"/>
    <p:sldId id="5254" r:id="rId82"/>
    <p:sldId id="5255" r:id="rId83"/>
    <p:sldId id="5198" r:id="rId84"/>
    <p:sldId id="5202" r:id="rId85"/>
    <p:sldId id="5201" r:id="rId86"/>
    <p:sldId id="5203" r:id="rId87"/>
    <p:sldId id="5174" r:id="rId88"/>
    <p:sldId id="5204" r:id="rId89"/>
    <p:sldId id="4836" r:id="rId90"/>
    <p:sldId id="5205" r:id="rId91"/>
    <p:sldId id="4845" r:id="rId92"/>
    <p:sldId id="5108" r:id="rId93"/>
    <p:sldId id="5109" r:id="rId94"/>
    <p:sldId id="4841" r:id="rId95"/>
    <p:sldId id="4842" r:id="rId96"/>
    <p:sldId id="4367" r:id="rId97"/>
    <p:sldId id="5156" r:id="rId98"/>
    <p:sldId id="5157" r:id="rId99"/>
    <p:sldId id="5160" r:id="rId100"/>
    <p:sldId id="5161" r:id="rId101"/>
    <p:sldId id="5111" r:id="rId102"/>
    <p:sldId id="5162" r:id="rId103"/>
    <p:sldId id="5225" r:id="rId104"/>
    <p:sldId id="5155" r:id="rId105"/>
    <p:sldId id="5164" r:id="rId106"/>
    <p:sldId id="5110" r:id="rId107"/>
    <p:sldId id="5165" r:id="rId108"/>
    <p:sldId id="5166" r:id="rId109"/>
    <p:sldId id="5227" r:id="rId110"/>
    <p:sldId id="5168" r:id="rId111"/>
    <p:sldId id="5169" r:id="rId112"/>
    <p:sldId id="5212" r:id="rId113"/>
    <p:sldId id="5213" r:id="rId114"/>
    <p:sldId id="5112" r:id="rId115"/>
    <p:sldId id="5321" r:id="rId116"/>
    <p:sldId id="5219" r:id="rId117"/>
    <p:sldId id="4848" r:id="rId118"/>
    <p:sldId id="1231" r:id="rId119"/>
    <p:sldId id="1232" r:id="rId120"/>
    <p:sldId id="1233" r:id="rId121"/>
    <p:sldId id="1234" r:id="rId122"/>
    <p:sldId id="1235" r:id="rId123"/>
    <p:sldId id="1237" r:id="rId124"/>
    <p:sldId id="1238" r:id="rId125"/>
    <p:sldId id="5216" r:id="rId126"/>
    <p:sldId id="5217" r:id="rId127"/>
    <p:sldId id="5215" r:id="rId128"/>
    <p:sldId id="5336" r:id="rId129"/>
    <p:sldId id="5154" r:id="rId130"/>
    <p:sldId id="5251" r:id="rId131"/>
    <p:sldId id="5905" r:id="rId132"/>
    <p:sldId id="5257" r:id="rId133"/>
    <p:sldId id="5271" r:id="rId134"/>
    <p:sldId id="5262" r:id="rId135"/>
    <p:sldId id="5210" r:id="rId136"/>
    <p:sldId id="5179" r:id="rId137"/>
    <p:sldId id="5192" r:id="rId138"/>
    <p:sldId id="5272" r:id="rId139"/>
    <p:sldId id="5273" r:id="rId140"/>
    <p:sldId id="5184" r:id="rId141"/>
    <p:sldId id="5263" r:id="rId142"/>
    <p:sldId id="5264" r:id="rId143"/>
    <p:sldId id="5259" r:id="rId144"/>
    <p:sldId id="5260" r:id="rId145"/>
    <p:sldId id="5261" r:id="rId146"/>
    <p:sldId id="5702" r:id="rId147"/>
    <p:sldId id="5703" r:id="rId148"/>
    <p:sldId id="5704" r:id="rId149"/>
    <p:sldId id="5084" r:id="rId150"/>
    <p:sldId id="4866" r:id="rId151"/>
    <p:sldId id="5207" r:id="rId152"/>
    <p:sldId id="5350" r:id="rId153"/>
    <p:sldId id="5082" r:id="rId154"/>
    <p:sldId id="5119" r:id="rId155"/>
    <p:sldId id="5199" r:id="rId156"/>
    <p:sldId id="5284" r:id="rId157"/>
    <p:sldId id="4970" r:id="rId158"/>
    <p:sldId id="5232" r:id="rId159"/>
  </p:sldIdLst>
  <p:sldSz cx="6858000" cy="9144000" type="letter"/>
  <p:notesSz cx="6858000" cy="9144000"/>
  <p:embeddedFontLst>
    <p:embeddedFont>
      <p:font typeface="Aptos Narrow" panose="020B0604020202020204" charset="0"/>
      <p:regular r:id="rId162"/>
      <p:bold r:id="rId163"/>
      <p:italic r:id="rId164"/>
      <p:boldItalic r:id="rId165"/>
    </p:embeddedFont>
    <p:embeddedFont>
      <p:font typeface="Arial Narrow" panose="020B0604020202020204" charset="0"/>
      <p:regular r:id="rId166"/>
      <p:bold r:id="rId167"/>
      <p:italic r:id="rId168"/>
      <p:boldItalic r:id="rId169"/>
    </p:embeddedFont>
    <p:embeddedFont>
      <p:font typeface="Cambria" panose="02040503050406030204" pitchFamily="18" charset="0"/>
      <p:regular r:id="rId170"/>
      <p:bold r:id="rId171"/>
      <p:italic r:id="rId172"/>
      <p:boldItalic r:id="rId173"/>
    </p:embeddedFont>
    <p:embeddedFont>
      <p:font typeface="Impact" panose="020B0806030902050204" pitchFamily="34" charset="0"/>
      <p:regular r:id="rId174"/>
    </p:embeddedFont>
    <p:embeddedFont>
      <p:font typeface="Lato" panose="020B0604020202020204" charset="0"/>
      <p:regular r:id="rId175"/>
      <p:bold r:id="rId176"/>
      <p:italic r:id="rId177"/>
      <p:boldItalic r:id="rId178"/>
    </p:embeddedFont>
    <p:embeddedFont>
      <p:font typeface="Lato Black" panose="020B0604020202020204" charset="0"/>
      <p:bold r:id="rId179"/>
      <p:boldItalic r:id="rId180"/>
    </p:embeddedFont>
    <p:embeddedFont>
      <p:font typeface="Lato Heavy" panose="020B0604020202020204" charset="0"/>
      <p:bold r:id="rId181"/>
      <p:italic r:id="rId182"/>
      <p:boldItalic r:id="rId183"/>
    </p:embeddedFont>
    <p:embeddedFont>
      <p:font typeface="Lato SemiBold" panose="020B0604020202020204" charset="0"/>
      <p:bold r:id="rId184"/>
      <p:boldItalic r:id="rId185"/>
    </p:embeddedFont>
    <p:embeddedFont>
      <p:font typeface="Open Sans" panose="020B0604020202020204" charset="0"/>
      <p:regular r:id="rId186"/>
      <p:bold r:id="rId187"/>
      <p:italic r:id="rId188"/>
      <p:boldItalic r:id="rId189"/>
    </p:embeddedFont>
    <p:embeddedFont>
      <p:font typeface="Roboto Black" panose="020B0604020202020204" charset="0"/>
      <p:bold r:id="rId190"/>
      <p:boldItalic r:id="rId191"/>
    </p:embeddedFont>
    <p:embeddedFont>
      <p:font typeface="Roboto Condensed" panose="020B0604020202020204" charset="0"/>
      <p:regular r:id="rId192"/>
      <p:bold r:id="rId193"/>
      <p:italic r:id="rId194"/>
      <p:boldItalic r:id="rId195"/>
    </p:embeddedFont>
    <p:embeddedFont>
      <p:font typeface="Roboto Thin" panose="020B0604020202020204" charset="0"/>
      <p:regular r:id="rId196"/>
      <p:italic r:id="rId197"/>
    </p:embeddedFont>
    <p:embeddedFont>
      <p:font typeface="Segoe Print" panose="02000600000000000000" pitchFamily="2" charset="0"/>
      <p:regular r:id="rId198"/>
      <p:bold r:id="rId199"/>
    </p:embeddedFont>
    <p:embeddedFont>
      <p:font typeface="Top Secret" panose="020B0604020202020204" charset="0"/>
      <p:regular r:id="rId200"/>
      <p:bold r:id="rId201"/>
    </p:embeddedFont>
    <p:embeddedFont>
      <p:font typeface="Verdana Pro" panose="020B0604020202020204" charset="0"/>
      <p:regular r:id="rId202"/>
      <p:bold r:id="rId203"/>
      <p:italic r:id="rId204"/>
      <p:boldItalic r:id="rId20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879897B-89E9-47A7-9130-26E9C323B72E}">
          <p14:sldIdLst>
            <p14:sldId id="5141"/>
            <p14:sldId id="5909"/>
            <p14:sldId id="5908"/>
            <p14:sldId id="5910"/>
            <p14:sldId id="5911"/>
            <p14:sldId id="5912"/>
            <p14:sldId id="5913"/>
            <p14:sldId id="5915"/>
            <p14:sldId id="5914"/>
          </p14:sldIdLst>
        </p14:section>
        <p14:section name="Phase 1" id="{39A61D44-0846-48A2-A4CE-85B2D5E98BD7}">
          <p14:sldIdLst/>
        </p14:section>
        <p14:section name="END" id="{6961B9CF-58C5-4B0C-AB0C-0EF23E958855}">
          <p14:sldIdLst>
            <p14:sldId id="5907"/>
            <p14:sldId id="5144"/>
          </p14:sldIdLst>
        </p14:section>
        <p14:section name="Features" id="{DE8E3186-B6F2-4D3E-93FE-D2AAD3427389}">
          <p14:sldIdLst>
            <p14:sldId id="5058"/>
            <p14:sldId id="5787"/>
            <p14:sldId id="5351"/>
            <p14:sldId id="5775"/>
            <p14:sldId id="5177"/>
            <p14:sldId id="4956"/>
            <p14:sldId id="5230"/>
            <p14:sldId id="5180"/>
            <p14:sldId id="5183"/>
            <p14:sldId id="5252"/>
            <p14:sldId id="5253"/>
            <p14:sldId id="5068"/>
            <p14:sldId id="5781"/>
            <p14:sldId id="5900"/>
            <p14:sldId id="5059"/>
            <p14:sldId id="5902"/>
            <p14:sldId id="5901"/>
            <p14:sldId id="5069"/>
            <p14:sldId id="5187"/>
            <p14:sldId id="5060"/>
            <p14:sldId id="5185"/>
            <p14:sldId id="5150"/>
            <p14:sldId id="5188"/>
            <p14:sldId id="5223"/>
            <p14:sldId id="5224"/>
            <p14:sldId id="5122"/>
            <p14:sldId id="5189"/>
            <p14:sldId id="5121"/>
            <p14:sldId id="5190"/>
            <p14:sldId id="5120"/>
            <p14:sldId id="5191"/>
          </p14:sldIdLst>
        </p14:section>
        <p14:section name="Custom features" id="{95AE546F-1687-4F0D-A360-59CD43D8BF43}">
          <p14:sldIdLst>
            <p14:sldId id="5063"/>
            <p14:sldId id="5193"/>
            <p14:sldId id="5064"/>
            <p14:sldId id="5194"/>
            <p14:sldId id="5124"/>
            <p14:sldId id="5195"/>
            <p14:sldId id="5061"/>
            <p14:sldId id="5196"/>
            <p14:sldId id="5314"/>
            <p14:sldId id="5344"/>
            <p14:sldId id="5276"/>
            <p14:sldId id="5233"/>
          </p14:sldIdLst>
        </p14:section>
        <p14:section name="Lessons" id="{448BC550-A27F-49A5-8540-E66AE38AB696}">
          <p14:sldIdLst>
            <p14:sldId id="5151"/>
            <p14:sldId id="5904"/>
            <p14:sldId id="5903"/>
            <p14:sldId id="5899"/>
            <p14:sldId id="5318"/>
            <p14:sldId id="5891"/>
            <p14:sldId id="5892"/>
            <p14:sldId id="5240"/>
            <p14:sldId id="5250"/>
            <p14:sldId id="5123"/>
            <p14:sldId id="5274"/>
          </p14:sldIdLst>
        </p14:section>
        <p14:section name="Price Options" id="{BDDF0F04-6197-43DB-BE59-E59AAEA6B030}">
          <p14:sldIdLst>
            <p14:sldId id="5152"/>
            <p14:sldId id="5197"/>
            <p14:sldId id="5256"/>
            <p14:sldId id="4191"/>
            <p14:sldId id="5906"/>
            <p14:sldId id="5782"/>
            <p14:sldId id="5897"/>
            <p14:sldId id="5320"/>
            <p14:sldId id="5760"/>
          </p14:sldIdLst>
        </p14:section>
        <p14:section name="." id="{E0BD3D95-3584-40D5-B0D9-3C1E96EE5592}">
          <p14:sldIdLst/>
        </p14:section>
        <p14:section name="Development Process" id="{0C4C0CD0-7397-43B9-B293-EDC4A64058E0}">
          <p14:sldIdLst>
            <p14:sldId id="5175"/>
            <p14:sldId id="5096"/>
            <p14:sldId id="5097"/>
            <p14:sldId id="5254"/>
            <p14:sldId id="5255"/>
            <p14:sldId id="5198"/>
            <p14:sldId id="5202"/>
            <p14:sldId id="5201"/>
            <p14:sldId id="5203"/>
          </p14:sldIdLst>
        </p14:section>
        <p14:section name="Conclusion" id="{6B40304D-9DD6-4878-82EB-2A5E0403B467}">
          <p14:sldIdLst>
            <p14:sldId id="5174"/>
            <p14:sldId id="5204"/>
          </p14:sldIdLst>
        </p14:section>
        <p14:section name="Appendix A: About ForgeFX" id="{7B19905F-4E8E-4FD9-8EE3-F8DACF044E48}">
          <p14:sldIdLst>
            <p14:sldId id="4836"/>
            <p14:sldId id="5205"/>
            <p14:sldId id="4845"/>
            <p14:sldId id="5108"/>
            <p14:sldId id="5109"/>
            <p14:sldId id="4841"/>
          </p14:sldIdLst>
        </p14:section>
        <p14:section name="Appendix B: Recent Projects" id="{A89BE57D-B6CB-4137-AED6-F66F7B72D28D}">
          <p14:sldIdLst>
            <p14:sldId id="4842"/>
            <p14:sldId id="4367"/>
            <p14:sldId id="5156"/>
            <p14:sldId id="5157"/>
            <p14:sldId id="5160"/>
            <p14:sldId id="5161"/>
            <p14:sldId id="5111"/>
            <p14:sldId id="5162"/>
            <p14:sldId id="5225"/>
            <p14:sldId id="5155"/>
            <p14:sldId id="5164"/>
            <p14:sldId id="5110"/>
            <p14:sldId id="5165"/>
            <p14:sldId id="5166"/>
            <p14:sldId id="5227"/>
            <p14:sldId id="5168"/>
            <p14:sldId id="5169"/>
          </p14:sldIdLst>
        </p14:section>
        <p14:section name="Scope and Cost Details" id="{155A7BA8-454B-4294-B020-52CDCEDFEAD1}">
          <p14:sldIdLst>
            <p14:sldId id="5212"/>
            <p14:sldId id="5213"/>
            <p14:sldId id="5112"/>
            <p14:sldId id="5321"/>
          </p14:sldIdLst>
        </p14:section>
        <p14:section name="End" id="{705A8FFD-CFD6-47BB-9166-D26E88883C2B}">
          <p14:sldIdLst>
            <p14:sldId id="5219"/>
          </p14:sldIdLst>
        </p14:section>
        <p14:section name="Development Agreement" id="{34F8F145-D3E2-44A8-8A39-2C3BE72F03B6}">
          <p14:sldIdLst>
            <p14:sldId id="4848"/>
            <p14:sldId id="1231"/>
            <p14:sldId id="1232"/>
            <p14:sldId id="1233"/>
            <p14:sldId id="1234"/>
            <p14:sldId id="1235"/>
            <p14:sldId id="1237"/>
            <p14:sldId id="1238"/>
            <p14:sldId id="5216"/>
            <p14:sldId id="5217"/>
            <p14:sldId id="5215"/>
            <p14:sldId id="5336"/>
            <p14:sldId id="5154"/>
          </p14:sldIdLst>
        </p14:section>
        <p14:section name="Alternates" id="{269A4494-25D1-4A4B-ABA8-61CE04D0FF85}">
          <p14:sldIdLst>
            <p14:sldId id="5251"/>
            <p14:sldId id="5905"/>
            <p14:sldId id="5257"/>
            <p14:sldId id="5271"/>
          </p14:sldIdLst>
        </p14:section>
        <p14:section name="alternates" id="{FFFB52B2-A41C-430A-910D-6B0308A0CD8D}">
          <p14:sldIdLst>
            <p14:sldId id="5262"/>
            <p14:sldId id="5210"/>
            <p14:sldId id="5179"/>
            <p14:sldId id="5192"/>
            <p14:sldId id="5272"/>
            <p14:sldId id="5273"/>
            <p14:sldId id="5184"/>
            <p14:sldId id="5263"/>
            <p14:sldId id="5264"/>
            <p14:sldId id="5259"/>
            <p14:sldId id="5260"/>
            <p14:sldId id="5261"/>
            <p14:sldId id="5702"/>
            <p14:sldId id="5703"/>
            <p14:sldId id="5704"/>
            <p14:sldId id="5084"/>
          </p14:sldIdLst>
        </p14:section>
        <p14:section name="Extras" id="{514B049A-7207-41D1-9DB1-6FCB360B4038}">
          <p14:sldIdLst>
            <p14:sldId id="4866"/>
          </p14:sldIdLst>
        </p14:section>
        <p14:section name="." id="{26D60B9B-987F-4DDA-88CB-F649D5DB5B42}">
          <p14:sldIdLst>
            <p14:sldId id="5207"/>
            <p14:sldId id="5350"/>
          </p14:sldIdLst>
        </p14:section>
        <p14:section name="." id="{FDECA715-2E18-4456-8D61-6ED4D4B1D068}">
          <p14:sldIdLst>
            <p14:sldId id="5082"/>
            <p14:sldId id="5119"/>
          </p14:sldIdLst>
        </p14:section>
        <p14:section name="Old Version" id="{4A459290-58F5-490C-B9AD-D6F2E3CF72B9}">
          <p14:sldIdLst>
            <p14:sldId id="5199"/>
            <p14:sldId id="5284"/>
            <p14:sldId id="4970"/>
            <p14:sldId id="5232"/>
          </p14:sldIdLst>
        </p14:section>
      </p14:sectionLst>
    </p:ext>
    <p:ext uri="{EFAFB233-063F-42B5-8137-9DF3F51BA10A}">
      <p15:sldGuideLst xmlns:p15="http://schemas.microsoft.com/office/powerpoint/2012/main">
        <p15:guide id="18" pos="288" userDrawn="1">
          <p15:clr>
            <a:srgbClr val="A4A3A4"/>
          </p15:clr>
        </p15:guide>
        <p15:guide id="19" pos="3336" userDrawn="1">
          <p15:clr>
            <a:srgbClr val="A4A3A4"/>
          </p15:clr>
        </p15:guide>
        <p15:guide id="20" pos="1440" userDrawn="1">
          <p15:clr>
            <a:srgbClr val="A4A3A4"/>
          </p15:clr>
        </p15:guide>
        <p15:guide id="22" orient="horz" pos="4800" userDrawn="1">
          <p15:clr>
            <a:srgbClr val="A4A3A4"/>
          </p15:clr>
        </p15:guide>
        <p15:guide id="23" orient="horz" pos="220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0F115-9186-1C03-F323-5977F826E001}" name="Mary Pierce" initials="MP" userId="S::Mary.Pierce@forgefx.com::b5ea70a5-0033-44de-b2aa-771bba254844" providerId="AD"/>
  <p188:author id="{7BE6777C-2F0B-957F-FF7C-695D57FA2674}" name="Sara Golling" initials="SG" userId="S::Sara.Golling@forgefx.com::5c194b56-a3ad-4ed5-aea4-b535be0c4b07" providerId="AD"/>
  <p188:author id="{D1DB8981-2591-E1CD-D812-0107A0A87CF8}" name="Gen Moore" initials="GM" userId="S::Gen.Moore@forgefx.com::7344d1be-7da3-4dca-94bf-ce3e7094989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 Kane" initials="AK" lastIdx="17" clrIdx="0">
    <p:extLst>
      <p:ext uri="{19B8F6BF-5375-455C-9EA6-DF929625EA0E}">
        <p15:presenceInfo xmlns:p15="http://schemas.microsoft.com/office/powerpoint/2012/main" userId="Adam Kane" providerId="None"/>
      </p:ext>
    </p:extLst>
  </p:cmAuthor>
  <p:cmAuthor id="2" name="Gen Moore" initials="GM" lastIdx="6" clrIdx="1">
    <p:extLst>
      <p:ext uri="{19B8F6BF-5375-455C-9EA6-DF929625EA0E}">
        <p15:presenceInfo xmlns:p15="http://schemas.microsoft.com/office/powerpoint/2012/main" userId="Gen Mo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C63E"/>
    <a:srgbClr val="F6B104"/>
    <a:srgbClr val="D1A401"/>
    <a:srgbClr val="AD7C03"/>
    <a:srgbClr val="E4B101"/>
    <a:srgbClr val="684F00"/>
    <a:srgbClr val="0070C0"/>
    <a:srgbClr val="0D0D0D"/>
    <a:srgbClr val="FBFBFB"/>
    <a:srgbClr val="595959"/>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664BF6-97F3-4AB2-A80B-039F01BBA573}" v="5" dt="2026-07-10T00:12:51.257"/>
    <p1510:client id="{B784161E-D1E9-496E-88FF-3E0BFE236123}" v="330" dt="2026-07-10T17:49:43.7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288"/>
        <p:guide pos="3336"/>
        <p:guide pos="1440"/>
        <p:guide orient="horz" pos="4800"/>
        <p:guide orient="horz" pos="2208"/>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font" Target="fonts/font9.fntdata"/><Relationship Id="rId191" Type="http://schemas.openxmlformats.org/officeDocument/2006/relationships/font" Target="fonts/font30.fntdata"/><Relationship Id="rId205" Type="http://schemas.openxmlformats.org/officeDocument/2006/relationships/font" Target="fonts/font44.fntdata"/><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notesMaster" Target="notesMasters/notesMaster1.xml"/><Relationship Id="rId181" Type="http://schemas.openxmlformats.org/officeDocument/2006/relationships/font" Target="fonts/font20.fntdata"/><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font" Target="fonts/font10.fntdata"/><Relationship Id="rId192" Type="http://schemas.openxmlformats.org/officeDocument/2006/relationships/font" Target="fonts/font31.fntdata"/><Relationship Id="rId206" Type="http://schemas.openxmlformats.org/officeDocument/2006/relationships/commentAuthors" Target="commentAuthors.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handoutMaster" Target="handoutMasters/handoutMaster1.xml"/><Relationship Id="rId182" Type="http://schemas.openxmlformats.org/officeDocument/2006/relationships/font" Target="fonts/font21.fntdata"/><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font" Target="fonts/font11.fntdata"/><Relationship Id="rId193" Type="http://schemas.openxmlformats.org/officeDocument/2006/relationships/font" Target="fonts/font32.fntdata"/><Relationship Id="rId207" Type="http://schemas.openxmlformats.org/officeDocument/2006/relationships/presProps" Target="presProps.xml"/><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font" Target="fonts/font1.fntdata"/><Relationship Id="rId183" Type="http://schemas.openxmlformats.org/officeDocument/2006/relationships/font" Target="fonts/font22.fntdata"/><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152" Type="http://schemas.openxmlformats.org/officeDocument/2006/relationships/slide" Target="slides/slide148.xml"/><Relationship Id="rId173" Type="http://schemas.openxmlformats.org/officeDocument/2006/relationships/font" Target="fonts/font12.fntdata"/><Relationship Id="rId194" Type="http://schemas.openxmlformats.org/officeDocument/2006/relationships/font" Target="fonts/font33.fntdata"/><Relationship Id="rId208"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font" Target="fonts/font7.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font" Target="fonts/font2.fntdata"/><Relationship Id="rId184" Type="http://schemas.openxmlformats.org/officeDocument/2006/relationships/font" Target="fonts/font23.fntdata"/><Relationship Id="rId189" Type="http://schemas.openxmlformats.org/officeDocument/2006/relationships/font" Target="fonts/font28.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font" Target="fonts/font13.fntdata"/><Relationship Id="rId179" Type="http://schemas.openxmlformats.org/officeDocument/2006/relationships/font" Target="fonts/font18.fntdata"/><Relationship Id="rId195" Type="http://schemas.openxmlformats.org/officeDocument/2006/relationships/font" Target="fonts/font34.fntdata"/><Relationship Id="rId209" Type="http://schemas.openxmlformats.org/officeDocument/2006/relationships/theme" Target="theme/theme1.xml"/><Relationship Id="rId190" Type="http://schemas.openxmlformats.org/officeDocument/2006/relationships/font" Target="fonts/font29.fntdata"/><Relationship Id="rId204" Type="http://schemas.openxmlformats.org/officeDocument/2006/relationships/font" Target="fonts/font43.fntdata"/><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font" Target="fonts/font3.fntdata"/><Relationship Id="rId169" Type="http://schemas.openxmlformats.org/officeDocument/2006/relationships/font" Target="fonts/font8.fntdata"/><Relationship Id="rId185" Type="http://schemas.openxmlformats.org/officeDocument/2006/relationships/font" Target="fonts/font24.fntdata"/><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font" Target="fonts/font19.fntdata"/><Relationship Id="rId210" Type="http://schemas.openxmlformats.org/officeDocument/2006/relationships/tableStyles" Target="tableStyles.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font" Target="fonts/font14.fntdata"/><Relationship Id="rId196" Type="http://schemas.openxmlformats.org/officeDocument/2006/relationships/font" Target="fonts/font35.fntdata"/><Relationship Id="rId200" Type="http://schemas.openxmlformats.org/officeDocument/2006/relationships/font" Target="fonts/font39.fntdata"/><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font" Target="fonts/font4.fntdata"/><Relationship Id="rId186" Type="http://schemas.openxmlformats.org/officeDocument/2006/relationships/font" Target="fonts/font25.fntdata"/><Relationship Id="rId211" Type="http://schemas.microsoft.com/office/2016/11/relationships/changesInfo" Target="changesInfos/changesInfo1.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font" Target="fonts/font15.fntdata"/><Relationship Id="rId197" Type="http://schemas.openxmlformats.org/officeDocument/2006/relationships/font" Target="fonts/font36.fntdata"/><Relationship Id="rId201" Type="http://schemas.openxmlformats.org/officeDocument/2006/relationships/font" Target="fonts/font40.fntdata"/><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font" Target="fonts/font5.fntdata"/><Relationship Id="rId187" Type="http://schemas.openxmlformats.org/officeDocument/2006/relationships/font" Target="fonts/font26.fntdata"/><Relationship Id="rId1" Type="http://schemas.openxmlformats.org/officeDocument/2006/relationships/customXml" Target="../customXml/item1.xml"/><Relationship Id="rId212" Type="http://schemas.microsoft.com/office/2015/10/relationships/revisionInfo" Target="revisionInfo.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font" Target="fonts/font16.fntdata"/><Relationship Id="rId198" Type="http://schemas.openxmlformats.org/officeDocument/2006/relationships/font" Target="fonts/font37.fntdata"/><Relationship Id="rId202" Type="http://schemas.openxmlformats.org/officeDocument/2006/relationships/font" Target="fonts/font41.fntdata"/><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font" Target="fonts/font6.fntdata"/><Relationship Id="rId188" Type="http://schemas.openxmlformats.org/officeDocument/2006/relationships/font" Target="fonts/font27.fntdata"/><Relationship Id="rId71" Type="http://schemas.openxmlformats.org/officeDocument/2006/relationships/slide" Target="slides/slide67.xml"/><Relationship Id="rId92" Type="http://schemas.openxmlformats.org/officeDocument/2006/relationships/slide" Target="slides/slide88.xml"/><Relationship Id="rId213" Type="http://schemas.microsoft.com/office/2018/10/relationships/authors" Target="authors.xml"/><Relationship Id="rId2" Type="http://schemas.openxmlformats.org/officeDocument/2006/relationships/customXml" Target="../customXml/item2.xml"/><Relationship Id="rId29" Type="http://schemas.openxmlformats.org/officeDocument/2006/relationships/slide" Target="slides/slide25.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font" Target="fonts/font17.fntdata"/><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font" Target="fonts/font38.fntdata"/><Relationship Id="rId203" Type="http://schemas.openxmlformats.org/officeDocument/2006/relationships/font" Target="fonts/font4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 Golling" userId="5c194b56-a3ad-4ed5-aea4-b535be0c4b07" providerId="ADAL" clId="{6E042076-6565-42FA-B260-34940750F498}"/>
    <pc:docChg chg="undo redo custSel addSld delSld modSld sldOrd addSection delSection modSection">
      <pc:chgData name="Sara Golling" userId="5c194b56-a3ad-4ed5-aea4-b535be0c4b07" providerId="ADAL" clId="{6E042076-6565-42FA-B260-34940750F498}" dt="2026-07-10T00:20:46.161" v="1049" actId="1076"/>
      <pc:docMkLst>
        <pc:docMk/>
      </pc:docMkLst>
      <pc:sldChg chg="modSp mod">
        <pc:chgData name="Sara Golling" userId="5c194b56-a3ad-4ed5-aea4-b535be0c4b07" providerId="ADAL" clId="{6E042076-6565-42FA-B260-34940750F498}" dt="2026-07-01T03:20:03.508" v="295" actId="26606"/>
        <pc:sldMkLst>
          <pc:docMk/>
          <pc:sldMk cId="149108637" sldId="4367"/>
        </pc:sldMkLst>
        <pc:picChg chg="mod">
          <ac:chgData name="Sara Golling" userId="5c194b56-a3ad-4ed5-aea4-b535be0c4b07" providerId="ADAL" clId="{6E042076-6565-42FA-B260-34940750F498}" dt="2026-07-01T03:20:03.508" v="295" actId="26606"/>
          <ac:picMkLst>
            <pc:docMk/>
            <pc:sldMk cId="149108637" sldId="4367"/>
            <ac:picMk id="75" creationId="{D226E043-2758-46FD-8F29-973A7D53FA6A}"/>
          </ac:picMkLst>
        </pc:picChg>
      </pc:sldChg>
      <pc:sldChg chg="ord">
        <pc:chgData name="Sara Golling" userId="5c194b56-a3ad-4ed5-aea4-b535be0c4b07" providerId="ADAL" clId="{6E042076-6565-42FA-B260-34940750F498}" dt="2026-07-01T02:39:48.396" v="27"/>
        <pc:sldMkLst>
          <pc:docMk/>
          <pc:sldMk cId="1149488894" sldId="5058"/>
        </pc:sldMkLst>
      </pc:sldChg>
      <pc:sldChg chg="modSp mod">
        <pc:chgData name="Sara Golling" userId="5c194b56-a3ad-4ed5-aea4-b535be0c4b07" providerId="ADAL" clId="{6E042076-6565-42FA-B260-34940750F498}" dt="2026-07-10T00:14:08.543" v="1033" actId="20577"/>
        <pc:sldMkLst>
          <pc:docMk/>
          <pc:sldMk cId="2191203005" sldId="5141"/>
        </pc:sldMkLst>
        <pc:spChg chg="mod">
          <ac:chgData name="Sara Golling" userId="5c194b56-a3ad-4ed5-aea4-b535be0c4b07" providerId="ADAL" clId="{6E042076-6565-42FA-B260-34940750F498}" dt="2026-07-10T00:14:08.543" v="1033" actId="20577"/>
          <ac:spMkLst>
            <pc:docMk/>
            <pc:sldMk cId="2191203005" sldId="5141"/>
            <ac:spMk id="6" creationId="{6AB5968D-3DF3-7756-BE8B-2ECE9F940DED}"/>
          </ac:spMkLst>
        </pc:spChg>
      </pc:sldChg>
      <pc:sldChg chg="modSp mod ord">
        <pc:chgData name="Sara Golling" userId="5c194b56-a3ad-4ed5-aea4-b535be0c4b07" providerId="ADAL" clId="{6E042076-6565-42FA-B260-34940750F498}" dt="2026-07-02T14:26:54.734" v="748"/>
        <pc:sldMkLst>
          <pc:docMk/>
          <pc:sldMk cId="1230131286" sldId="5144"/>
        </pc:sldMkLst>
        <pc:picChg chg="mod">
          <ac:chgData name="Sara Golling" userId="5c194b56-a3ad-4ed5-aea4-b535be0c4b07" providerId="ADAL" clId="{6E042076-6565-42FA-B260-34940750F498}" dt="2026-07-01T03:20:03.508" v="295" actId="26606"/>
          <ac:picMkLst>
            <pc:docMk/>
            <pc:sldMk cId="1230131286" sldId="5144"/>
            <ac:picMk id="15" creationId="{D96C7EDB-1C04-4370-AF7B-FB2C4731A724}"/>
          </ac:picMkLst>
        </pc:picChg>
        <pc:picChg chg="mod">
          <ac:chgData name="Sara Golling" userId="5c194b56-a3ad-4ed5-aea4-b535be0c4b07" providerId="ADAL" clId="{6E042076-6565-42FA-B260-34940750F498}" dt="2026-07-01T03:20:03.508" v="295" actId="26606"/>
          <ac:picMkLst>
            <pc:docMk/>
            <pc:sldMk cId="1230131286" sldId="5144"/>
            <ac:picMk id="17" creationId="{EE099352-8B38-4FFE-BAEB-2D396C15E753}"/>
          </ac:picMkLst>
        </pc:picChg>
        <pc:picChg chg="mod">
          <ac:chgData name="Sara Golling" userId="5c194b56-a3ad-4ed5-aea4-b535be0c4b07" providerId="ADAL" clId="{6E042076-6565-42FA-B260-34940750F498}" dt="2026-07-01T03:20:03.508" v="295" actId="26606"/>
          <ac:picMkLst>
            <pc:docMk/>
            <pc:sldMk cId="1230131286" sldId="5144"/>
            <ac:picMk id="19" creationId="{72FAE651-0A56-4B35-AEBB-0EAB5C4A91CB}"/>
          </ac:picMkLst>
        </pc:picChg>
        <pc:picChg chg="mod">
          <ac:chgData name="Sara Golling" userId="5c194b56-a3ad-4ed5-aea4-b535be0c4b07" providerId="ADAL" clId="{6E042076-6565-42FA-B260-34940750F498}" dt="2026-07-01T03:20:03.508" v="295" actId="26606"/>
          <ac:picMkLst>
            <pc:docMk/>
            <pc:sldMk cId="1230131286" sldId="5144"/>
            <ac:picMk id="21" creationId="{279F09B7-F4D2-402A-B892-BBF4290A472E}"/>
          </ac:picMkLst>
        </pc:picChg>
        <pc:picChg chg="mod">
          <ac:chgData name="Sara Golling" userId="5c194b56-a3ad-4ed5-aea4-b535be0c4b07" providerId="ADAL" clId="{6E042076-6565-42FA-B260-34940750F498}" dt="2026-07-01T03:20:03.508" v="295" actId="26606"/>
          <ac:picMkLst>
            <pc:docMk/>
            <pc:sldMk cId="1230131286" sldId="5144"/>
            <ac:picMk id="23" creationId="{C5B822DE-A094-4067-ADDA-9FBEE0A008FD}"/>
          </ac:picMkLst>
        </pc:picChg>
        <pc:picChg chg="mod">
          <ac:chgData name="Sara Golling" userId="5c194b56-a3ad-4ed5-aea4-b535be0c4b07" providerId="ADAL" clId="{6E042076-6565-42FA-B260-34940750F498}" dt="2026-07-01T03:20:03.508" v="295" actId="26606"/>
          <ac:picMkLst>
            <pc:docMk/>
            <pc:sldMk cId="1230131286" sldId="5144"/>
            <ac:picMk id="27" creationId="{068F913E-E667-47F0-8EC1-FEE7BF7B9BE5}"/>
          </ac:picMkLst>
        </pc:picChg>
        <pc:picChg chg="mod">
          <ac:chgData name="Sara Golling" userId="5c194b56-a3ad-4ed5-aea4-b535be0c4b07" providerId="ADAL" clId="{6E042076-6565-42FA-B260-34940750F498}" dt="2026-07-01T03:20:03.508" v="295" actId="26606"/>
          <ac:picMkLst>
            <pc:docMk/>
            <pc:sldMk cId="1230131286" sldId="5144"/>
            <ac:picMk id="29" creationId="{9219510D-C1F0-4BF0-8225-916609EDC86F}"/>
          </ac:picMkLst>
        </pc:picChg>
        <pc:picChg chg="mod">
          <ac:chgData name="Sara Golling" userId="5c194b56-a3ad-4ed5-aea4-b535be0c4b07" providerId="ADAL" clId="{6E042076-6565-42FA-B260-34940750F498}" dt="2026-07-01T03:20:03.508" v="295" actId="26606"/>
          <ac:picMkLst>
            <pc:docMk/>
            <pc:sldMk cId="1230131286" sldId="5144"/>
            <ac:picMk id="94" creationId="{D45BF8BA-FB91-4ADA-B73F-4B97A3D2F1A1}"/>
          </ac:picMkLst>
        </pc:picChg>
      </pc:sldChg>
      <pc:sldChg chg="modSp mod">
        <pc:chgData name="Sara Golling" userId="5c194b56-a3ad-4ed5-aea4-b535be0c4b07" providerId="ADAL" clId="{6E042076-6565-42FA-B260-34940750F498}" dt="2026-07-01T03:20:03.508" v="295" actId="26606"/>
        <pc:sldMkLst>
          <pc:docMk/>
          <pc:sldMk cId="1351458686" sldId="5164"/>
        </pc:sldMkLst>
        <pc:picChg chg="mod">
          <ac:chgData name="Sara Golling" userId="5c194b56-a3ad-4ed5-aea4-b535be0c4b07" providerId="ADAL" clId="{6E042076-6565-42FA-B260-34940750F498}" dt="2026-07-01T03:20:03.508" v="295" actId="26606"/>
          <ac:picMkLst>
            <pc:docMk/>
            <pc:sldMk cId="1351458686" sldId="5164"/>
            <ac:picMk id="22" creationId="{33872BDB-7F72-4605-A598-7688E974AA7B}"/>
          </ac:picMkLst>
        </pc:picChg>
      </pc:sldChg>
      <pc:sldChg chg="ord">
        <pc:chgData name="Sara Golling" userId="5c194b56-a3ad-4ed5-aea4-b535be0c4b07" providerId="ADAL" clId="{6E042076-6565-42FA-B260-34940750F498}" dt="2026-07-01T02:39:39.202" v="25"/>
        <pc:sldMkLst>
          <pc:docMk/>
          <pc:sldMk cId="222665793" sldId="5177"/>
        </pc:sldMkLst>
      </pc:sldChg>
      <pc:sldChg chg="modSp mod">
        <pc:chgData name="Sara Golling" userId="5c194b56-a3ad-4ed5-aea4-b535be0c4b07" providerId="ADAL" clId="{6E042076-6565-42FA-B260-34940750F498}" dt="2026-07-01T03:20:03.508" v="295" actId="26606"/>
        <pc:sldMkLst>
          <pc:docMk/>
          <pc:sldMk cId="3324929566" sldId="5274"/>
        </pc:sldMkLst>
        <pc:picChg chg="mod">
          <ac:chgData name="Sara Golling" userId="5c194b56-a3ad-4ed5-aea4-b535be0c4b07" providerId="ADAL" clId="{6E042076-6565-42FA-B260-34940750F498}" dt="2026-07-01T03:20:03.508" v="295" actId="26606"/>
          <ac:picMkLst>
            <pc:docMk/>
            <pc:sldMk cId="3324929566" sldId="5274"/>
            <ac:picMk id="7" creationId="{34440FA9-ED91-C553-2E4B-B38E3837F3BD}"/>
          </ac:picMkLst>
        </pc:picChg>
      </pc:sldChg>
      <pc:sldChg chg="ord">
        <pc:chgData name="Sara Golling" userId="5c194b56-a3ad-4ed5-aea4-b535be0c4b07" providerId="ADAL" clId="{6E042076-6565-42FA-B260-34940750F498}" dt="2026-07-01T02:39:48.396" v="27"/>
        <pc:sldMkLst>
          <pc:docMk/>
          <pc:sldMk cId="2512857857" sldId="5351"/>
        </pc:sldMkLst>
      </pc:sldChg>
      <pc:sldChg chg="ord">
        <pc:chgData name="Sara Golling" userId="5c194b56-a3ad-4ed5-aea4-b535be0c4b07" providerId="ADAL" clId="{6E042076-6565-42FA-B260-34940750F498}" dt="2026-07-01T02:39:48.396" v="27"/>
        <pc:sldMkLst>
          <pc:docMk/>
          <pc:sldMk cId="2181778456" sldId="5775"/>
        </pc:sldMkLst>
      </pc:sldChg>
      <pc:sldChg chg="ord">
        <pc:chgData name="Sara Golling" userId="5c194b56-a3ad-4ed5-aea4-b535be0c4b07" providerId="ADAL" clId="{6E042076-6565-42FA-B260-34940750F498}" dt="2026-07-01T02:39:48.396" v="27"/>
        <pc:sldMkLst>
          <pc:docMk/>
          <pc:sldMk cId="402693875" sldId="5787"/>
        </pc:sldMkLst>
      </pc:sldChg>
      <pc:sldChg chg="add ord">
        <pc:chgData name="Sara Golling" userId="5c194b56-a3ad-4ed5-aea4-b535be0c4b07" providerId="ADAL" clId="{6E042076-6565-42FA-B260-34940750F498}" dt="2026-07-01T02:39:23.189" v="21"/>
        <pc:sldMkLst>
          <pc:docMk/>
          <pc:sldMk cId="3161904654" sldId="5907"/>
        </pc:sldMkLst>
      </pc:sldChg>
      <pc:sldChg chg="addSp modSp add del mod ord">
        <pc:chgData name="Sara Golling" userId="5c194b56-a3ad-4ed5-aea4-b535be0c4b07" providerId="ADAL" clId="{6E042076-6565-42FA-B260-34940750F498}" dt="2026-07-02T15:45:09.433" v="926" actId="1076"/>
        <pc:sldMkLst>
          <pc:docMk/>
          <pc:sldMk cId="1120815836" sldId="5908"/>
        </pc:sldMkLst>
        <pc:spChg chg="mod">
          <ac:chgData name="Sara Golling" userId="5c194b56-a3ad-4ed5-aea4-b535be0c4b07" providerId="ADAL" clId="{6E042076-6565-42FA-B260-34940750F498}" dt="2026-07-02T14:23:47.681" v="707"/>
          <ac:spMkLst>
            <pc:docMk/>
            <pc:sldMk cId="1120815836" sldId="5908"/>
            <ac:spMk id="2" creationId="{CE59EAAF-F12B-C9B8-0339-2B36A75E3384}"/>
          </ac:spMkLst>
        </pc:spChg>
        <pc:spChg chg="mod">
          <ac:chgData name="Sara Golling" userId="5c194b56-a3ad-4ed5-aea4-b535be0c4b07" providerId="ADAL" clId="{6E042076-6565-42FA-B260-34940750F498}" dt="2026-07-02T15:45:02.193" v="925" actId="404"/>
          <ac:spMkLst>
            <pc:docMk/>
            <pc:sldMk cId="1120815836" sldId="5908"/>
            <ac:spMk id="15" creationId="{32B9BA1C-44C8-990F-5D84-29731910CB1C}"/>
          </ac:spMkLst>
        </pc:spChg>
        <pc:spChg chg="mod">
          <ac:chgData name="Sara Golling" userId="5c194b56-a3ad-4ed5-aea4-b535be0c4b07" providerId="ADAL" clId="{6E042076-6565-42FA-B260-34940750F498}" dt="2026-07-01T03:34:36.656" v="297" actId="26606"/>
          <ac:spMkLst>
            <pc:docMk/>
            <pc:sldMk cId="1120815836" sldId="5908"/>
            <ac:spMk id="27" creationId="{F7A27A0A-E1B3-C840-099A-00F9C4C0322C}"/>
          </ac:spMkLst>
        </pc:spChg>
        <pc:cxnChg chg="add mod">
          <ac:chgData name="Sara Golling" userId="5c194b56-a3ad-4ed5-aea4-b535be0c4b07" providerId="ADAL" clId="{6E042076-6565-42FA-B260-34940750F498}" dt="2026-07-02T14:52:40.888" v="848" actId="1076"/>
          <ac:cxnSpMkLst>
            <pc:docMk/>
            <pc:sldMk cId="1120815836" sldId="5908"/>
            <ac:cxnSpMk id="4" creationId="{7B6D41F1-CBCB-1483-1E69-51BEE6A51E39}"/>
          </ac:cxnSpMkLst>
        </pc:cxnChg>
        <pc:cxnChg chg="add mod">
          <ac:chgData name="Sara Golling" userId="5c194b56-a3ad-4ed5-aea4-b535be0c4b07" providerId="ADAL" clId="{6E042076-6565-42FA-B260-34940750F498}" dt="2026-07-02T15:44:43.778" v="922" actId="1076"/>
          <ac:cxnSpMkLst>
            <pc:docMk/>
            <pc:sldMk cId="1120815836" sldId="5908"/>
            <ac:cxnSpMk id="40" creationId="{00000000-0000-0000-0000-000000000000}"/>
          </ac:cxnSpMkLst>
        </pc:cxnChg>
        <pc:cxnChg chg="add mod">
          <ac:chgData name="Sara Golling" userId="5c194b56-a3ad-4ed5-aea4-b535be0c4b07" providerId="ADAL" clId="{6E042076-6565-42FA-B260-34940750F498}" dt="2026-07-02T15:45:09.433" v="926" actId="1076"/>
          <ac:cxnSpMkLst>
            <pc:docMk/>
            <pc:sldMk cId="1120815836" sldId="5908"/>
            <ac:cxnSpMk id="41" creationId="{00000000-0000-0000-0000-000000000000}"/>
          </ac:cxnSpMkLst>
        </pc:cxnChg>
        <pc:cxnChg chg="add mod">
          <ac:chgData name="Sara Golling" userId="5c194b56-a3ad-4ed5-aea4-b535be0c4b07" providerId="ADAL" clId="{6E042076-6565-42FA-B260-34940750F498}" dt="2026-07-02T14:52:17.734" v="845" actId="1076"/>
          <ac:cxnSpMkLst>
            <pc:docMk/>
            <pc:sldMk cId="1120815836" sldId="5908"/>
            <ac:cxnSpMk id="42" creationId="{00000000-0000-0000-0000-000000000000}"/>
          </ac:cxnSpMkLst>
        </pc:cxnChg>
      </pc:sldChg>
      <pc:sldChg chg="delSp modSp add mod ord setBg">
        <pc:chgData name="Sara Golling" userId="5c194b56-a3ad-4ed5-aea4-b535be0c4b07" providerId="ADAL" clId="{6E042076-6565-42FA-B260-34940750F498}" dt="2026-07-02T15:28:26.844" v="918" actId="26606"/>
        <pc:sldMkLst>
          <pc:docMk/>
          <pc:sldMk cId="1398576214" sldId="5909"/>
        </pc:sldMkLst>
        <pc:spChg chg="mod modVis">
          <ac:chgData name="Sara Golling" userId="5c194b56-a3ad-4ed5-aea4-b535be0c4b07" providerId="ADAL" clId="{6E042076-6565-42FA-B260-34940750F498}" dt="2026-07-01T02:52:44.190" v="166" actId="1076"/>
          <ac:spMkLst>
            <pc:docMk/>
            <pc:sldMk cId="1398576214" sldId="5909"/>
            <ac:spMk id="3" creationId="{78E87F54-757A-B1DC-3950-FFDD2D182F00}"/>
          </ac:spMkLst>
        </pc:spChg>
        <pc:spChg chg="mod">
          <ac:chgData name="Sara Golling" userId="5c194b56-a3ad-4ed5-aea4-b535be0c4b07" providerId="ADAL" clId="{6E042076-6565-42FA-B260-34940750F498}" dt="2026-07-02T15:28:26.844" v="918" actId="26606"/>
          <ac:spMkLst>
            <pc:docMk/>
            <pc:sldMk cId="1398576214" sldId="5909"/>
            <ac:spMk id="6" creationId="{3EEC4611-C6CD-77D9-62E1-232ED9F84C1B}"/>
          </ac:spMkLst>
        </pc:spChg>
        <pc:spChg chg="mod modVis">
          <ac:chgData name="Sara Golling" userId="5c194b56-a3ad-4ed5-aea4-b535be0c4b07" providerId="ADAL" clId="{6E042076-6565-42FA-B260-34940750F498}" dt="2026-07-01T02:52:29.655" v="165" actId="207"/>
          <ac:spMkLst>
            <pc:docMk/>
            <pc:sldMk cId="1398576214" sldId="5909"/>
            <ac:spMk id="7" creationId="{E60273C0-DB44-4F94-DD0B-7B3F7516DE90}"/>
          </ac:spMkLst>
        </pc:spChg>
        <pc:spChg chg="mod">
          <ac:chgData name="Sara Golling" userId="5c194b56-a3ad-4ed5-aea4-b535be0c4b07" providerId="ADAL" clId="{6E042076-6565-42FA-B260-34940750F498}" dt="2026-07-02T14:27:06.343" v="751" actId="20577"/>
          <ac:spMkLst>
            <pc:docMk/>
            <pc:sldMk cId="1398576214" sldId="5909"/>
            <ac:spMk id="12" creationId="{75616E6E-76B2-E995-DB29-AACAC8DA1F3F}"/>
          </ac:spMkLst>
        </pc:spChg>
        <pc:picChg chg="mod">
          <ac:chgData name="Sara Golling" userId="5c194b56-a3ad-4ed5-aea4-b535be0c4b07" providerId="ADAL" clId="{6E042076-6565-42FA-B260-34940750F498}" dt="2026-07-01T02:49:21.089" v="59" actId="14100"/>
          <ac:picMkLst>
            <pc:docMk/>
            <pc:sldMk cId="1398576214" sldId="5909"/>
            <ac:picMk id="8" creationId="{B6AC90F6-3092-C14B-6D48-3E53B6181D53}"/>
          </ac:picMkLst>
        </pc:picChg>
      </pc:sldChg>
      <pc:sldChg chg="modSp add mod">
        <pc:chgData name="Sara Golling" userId="5c194b56-a3ad-4ed5-aea4-b535be0c4b07" providerId="ADAL" clId="{6E042076-6565-42FA-B260-34940750F498}" dt="2026-07-02T15:45:42.369" v="933" actId="6549"/>
        <pc:sldMkLst>
          <pc:docMk/>
          <pc:sldMk cId="4035903097" sldId="5910"/>
        </pc:sldMkLst>
        <pc:spChg chg="mod">
          <ac:chgData name="Sara Golling" userId="5c194b56-a3ad-4ed5-aea4-b535be0c4b07" providerId="ADAL" clId="{6E042076-6565-42FA-B260-34940750F498}" dt="2026-07-02T14:23:37.607" v="706" actId="20577"/>
          <ac:spMkLst>
            <pc:docMk/>
            <pc:sldMk cId="4035903097" sldId="5910"/>
            <ac:spMk id="2" creationId="{AD274CC8-7C88-E79B-7DC1-79DA9B2BDC38}"/>
          </ac:spMkLst>
        </pc:spChg>
        <pc:spChg chg="mod">
          <ac:chgData name="Sara Golling" userId="5c194b56-a3ad-4ed5-aea4-b535be0c4b07" providerId="ADAL" clId="{6E042076-6565-42FA-B260-34940750F498}" dt="2026-07-02T15:45:42.369" v="933" actId="6549"/>
          <ac:spMkLst>
            <pc:docMk/>
            <pc:sldMk cId="4035903097" sldId="5910"/>
            <ac:spMk id="15" creationId="{F1A81E5F-4F9D-81BD-F6E1-434F9E30CC18}"/>
          </ac:spMkLst>
        </pc:spChg>
        <pc:spChg chg="mod">
          <ac:chgData name="Sara Golling" userId="5c194b56-a3ad-4ed5-aea4-b535be0c4b07" providerId="ADAL" clId="{6E042076-6565-42FA-B260-34940750F498}" dt="2026-07-01T04:09:42.448" v="342" actId="6549"/>
          <ac:spMkLst>
            <pc:docMk/>
            <pc:sldMk cId="4035903097" sldId="5910"/>
            <ac:spMk id="27" creationId="{79CE30C6-E2DA-6783-E70C-60BC86890580}"/>
          </ac:spMkLst>
        </pc:spChg>
      </pc:sldChg>
      <pc:sldChg chg="modSp add mod">
        <pc:chgData name="Sara Golling" userId="5c194b56-a3ad-4ed5-aea4-b535be0c4b07" providerId="ADAL" clId="{6E042076-6565-42FA-B260-34940750F498}" dt="2026-07-02T15:28:26.844" v="918" actId="26606"/>
        <pc:sldMkLst>
          <pc:docMk/>
          <pc:sldMk cId="54287690" sldId="5911"/>
        </pc:sldMkLst>
        <pc:spChg chg="mod">
          <ac:chgData name="Sara Golling" userId="5c194b56-a3ad-4ed5-aea4-b535be0c4b07" providerId="ADAL" clId="{6E042076-6565-42FA-B260-34940750F498}" dt="2026-07-02T14:23:56.742" v="708"/>
          <ac:spMkLst>
            <pc:docMk/>
            <pc:sldMk cId="54287690" sldId="5911"/>
            <ac:spMk id="2" creationId="{B8341DDA-FC78-E1FE-1E46-981D2B47398C}"/>
          </ac:spMkLst>
        </pc:spChg>
        <pc:spChg chg="mod">
          <ac:chgData name="Sara Golling" userId="5c194b56-a3ad-4ed5-aea4-b535be0c4b07" providerId="ADAL" clId="{6E042076-6565-42FA-B260-34940750F498}" dt="2026-07-02T15:28:26.844" v="918" actId="26606"/>
          <ac:spMkLst>
            <pc:docMk/>
            <pc:sldMk cId="54287690" sldId="5911"/>
            <ac:spMk id="15" creationId="{C30F1410-2614-BE1E-6187-52BFA7B78415}"/>
          </ac:spMkLst>
        </pc:spChg>
      </pc:sldChg>
      <pc:sldChg chg="modSp add mod ord">
        <pc:chgData name="Sara Golling" userId="5c194b56-a3ad-4ed5-aea4-b535be0c4b07" providerId="ADAL" clId="{6E042076-6565-42FA-B260-34940750F498}" dt="2026-07-02T15:28:26.844" v="918" actId="26606"/>
        <pc:sldMkLst>
          <pc:docMk/>
          <pc:sldMk cId="3832314518" sldId="5912"/>
        </pc:sldMkLst>
        <pc:spChg chg="mod">
          <ac:chgData name="Sara Golling" userId="5c194b56-a3ad-4ed5-aea4-b535be0c4b07" providerId="ADAL" clId="{6E042076-6565-42FA-B260-34940750F498}" dt="2026-07-02T14:24:02.171" v="709"/>
          <ac:spMkLst>
            <pc:docMk/>
            <pc:sldMk cId="3832314518" sldId="5912"/>
            <ac:spMk id="2" creationId="{EC1B87FB-5770-510B-36E0-54BA9E595328}"/>
          </ac:spMkLst>
        </pc:spChg>
        <pc:spChg chg="mod">
          <ac:chgData name="Sara Golling" userId="5c194b56-a3ad-4ed5-aea4-b535be0c4b07" providerId="ADAL" clId="{6E042076-6565-42FA-B260-34940750F498}" dt="2026-07-02T15:28:26.844" v="918" actId="26606"/>
          <ac:spMkLst>
            <pc:docMk/>
            <pc:sldMk cId="3832314518" sldId="5912"/>
            <ac:spMk id="15" creationId="{0891B4E4-4A1E-37D2-19D1-137D662D6A12}"/>
          </ac:spMkLst>
        </pc:spChg>
        <pc:spChg chg="mod">
          <ac:chgData name="Sara Golling" userId="5c194b56-a3ad-4ed5-aea4-b535be0c4b07" providerId="ADAL" clId="{6E042076-6565-42FA-B260-34940750F498}" dt="2026-07-02T14:13:23.651" v="386"/>
          <ac:spMkLst>
            <pc:docMk/>
            <pc:sldMk cId="3832314518" sldId="5912"/>
            <ac:spMk id="27" creationId="{9D46093B-B264-EF57-5B94-F02184C61F7E}"/>
          </ac:spMkLst>
        </pc:spChg>
      </pc:sldChg>
      <pc:sldChg chg="addSp modSp add mod">
        <pc:chgData name="Sara Golling" userId="5c194b56-a3ad-4ed5-aea4-b535be0c4b07" providerId="ADAL" clId="{6E042076-6565-42FA-B260-34940750F498}" dt="2026-07-02T15:46:14.008" v="935" actId="1076"/>
        <pc:sldMkLst>
          <pc:docMk/>
          <pc:sldMk cId="949838104" sldId="5913"/>
        </pc:sldMkLst>
        <pc:spChg chg="mod">
          <ac:chgData name="Sara Golling" userId="5c194b56-a3ad-4ed5-aea4-b535be0c4b07" providerId="ADAL" clId="{6E042076-6565-42FA-B260-34940750F498}" dt="2026-07-02T14:24:09.911" v="710"/>
          <ac:spMkLst>
            <pc:docMk/>
            <pc:sldMk cId="949838104" sldId="5913"/>
            <ac:spMk id="2" creationId="{659276D3-7EEB-A074-3F77-B7AB3AFC1909}"/>
          </ac:spMkLst>
        </pc:spChg>
        <pc:spChg chg="mod">
          <ac:chgData name="Sara Golling" userId="5c194b56-a3ad-4ed5-aea4-b535be0c4b07" providerId="ADAL" clId="{6E042076-6565-42FA-B260-34940750F498}" dt="2026-07-02T15:28:26.844" v="918" actId="26606"/>
          <ac:spMkLst>
            <pc:docMk/>
            <pc:sldMk cId="949838104" sldId="5913"/>
            <ac:spMk id="15" creationId="{03E45D51-24B4-D57F-3447-9FB392870B06}"/>
          </ac:spMkLst>
        </pc:spChg>
        <pc:spChg chg="mod">
          <ac:chgData name="Sara Golling" userId="5c194b56-a3ad-4ed5-aea4-b535be0c4b07" providerId="ADAL" clId="{6E042076-6565-42FA-B260-34940750F498}" dt="2026-07-02T14:26:48.922" v="746" actId="20577"/>
          <ac:spMkLst>
            <pc:docMk/>
            <pc:sldMk cId="949838104" sldId="5913"/>
            <ac:spMk id="27" creationId="{29C61EE2-9F8A-3C47-D593-69BE3F81CF03}"/>
          </ac:spMkLst>
        </pc:spChg>
        <pc:cxnChg chg="add mod">
          <ac:chgData name="Sara Golling" userId="5c194b56-a3ad-4ed5-aea4-b535be0c4b07" providerId="ADAL" clId="{6E042076-6565-42FA-B260-34940750F498}" dt="2026-07-02T14:56:06.676" v="869" actId="1076"/>
          <ac:cxnSpMkLst>
            <pc:docMk/>
            <pc:sldMk cId="949838104" sldId="5913"/>
            <ac:cxnSpMk id="4" creationId="{D490CFBE-29F0-2CE6-80F5-928BF27962F6}"/>
          </ac:cxnSpMkLst>
        </pc:cxnChg>
        <pc:cxnChg chg="add mod">
          <ac:chgData name="Sara Golling" userId="5c194b56-a3ad-4ed5-aea4-b535be0c4b07" providerId="ADAL" clId="{6E042076-6565-42FA-B260-34940750F498}" dt="2026-07-02T15:46:14.008" v="935" actId="1076"/>
          <ac:cxnSpMkLst>
            <pc:docMk/>
            <pc:sldMk cId="949838104" sldId="5913"/>
            <ac:cxnSpMk id="5" creationId="{E7112A53-63DE-FF97-F375-6341200EED06}"/>
          </ac:cxnSpMkLst>
        </pc:cxnChg>
      </pc:sldChg>
      <pc:sldChg chg="modSp mod">
        <pc:chgData name="Sara Golling" userId="5c194b56-a3ad-4ed5-aea4-b535be0c4b07" providerId="ADAL" clId="{6E042076-6565-42FA-B260-34940750F498}" dt="2026-07-10T00:12:57.293" v="1012" actId="404"/>
        <pc:sldMkLst>
          <pc:docMk/>
          <pc:sldMk cId="2547055739" sldId="5914"/>
        </pc:sldMkLst>
        <pc:spChg chg="mod">
          <ac:chgData name="Sara Golling" userId="5c194b56-a3ad-4ed5-aea4-b535be0c4b07" providerId="ADAL" clId="{6E042076-6565-42FA-B260-34940750F498}" dt="2026-07-10T00:12:51.257" v="1009"/>
          <ac:spMkLst>
            <pc:docMk/>
            <pc:sldMk cId="2547055739" sldId="5914"/>
            <ac:spMk id="4" creationId="{00000000-0000-0000-0000-000000000000}"/>
          </ac:spMkLst>
        </pc:spChg>
        <pc:spChg chg="mod">
          <ac:chgData name="Sara Golling" userId="5c194b56-a3ad-4ed5-aea4-b535be0c4b07" providerId="ADAL" clId="{6E042076-6565-42FA-B260-34940750F498}" dt="2026-07-10T00:12:51.257" v="1009"/>
          <ac:spMkLst>
            <pc:docMk/>
            <pc:sldMk cId="2547055739" sldId="5914"/>
            <ac:spMk id="5" creationId="{00000000-0000-0000-0000-000000000000}"/>
          </ac:spMkLst>
        </pc:spChg>
        <pc:spChg chg="mod">
          <ac:chgData name="Sara Golling" userId="5c194b56-a3ad-4ed5-aea4-b535be0c4b07" providerId="ADAL" clId="{6E042076-6565-42FA-B260-34940750F498}" dt="2026-07-10T00:12:57.293" v="1012" actId="404"/>
          <ac:spMkLst>
            <pc:docMk/>
            <pc:sldMk cId="2547055739" sldId="5914"/>
            <ac:spMk id="6" creationId="{00000000-0000-0000-0000-000000000000}"/>
          </ac:spMkLst>
        </pc:spChg>
        <pc:spChg chg="mod">
          <ac:chgData name="Sara Golling" userId="5c194b56-a3ad-4ed5-aea4-b535be0c4b07" providerId="ADAL" clId="{6E042076-6565-42FA-B260-34940750F498}" dt="2026-07-10T00:12:51.257" v="1009"/>
          <ac:spMkLst>
            <pc:docMk/>
            <pc:sldMk cId="2547055739" sldId="5914"/>
            <ac:spMk id="36" creationId="{00000000-0000-0000-0000-000000000000}"/>
          </ac:spMkLst>
        </pc:spChg>
        <pc:spChg chg="mod">
          <ac:chgData name="Sara Golling" userId="5c194b56-a3ad-4ed5-aea4-b535be0c4b07" providerId="ADAL" clId="{6E042076-6565-42FA-B260-34940750F498}" dt="2026-07-10T00:12:22.704" v="1007"/>
          <ac:spMkLst>
            <pc:docMk/>
            <pc:sldMk cId="2547055739" sldId="5914"/>
            <ac:spMk id="55" creationId="{53A3CDF4-CFDC-4B73-8BAB-FC7D1E4AFDCC}"/>
          </ac:spMkLst>
        </pc:spChg>
        <pc:grpChg chg="mod">
          <ac:chgData name="Sara Golling" userId="5c194b56-a3ad-4ed5-aea4-b535be0c4b07" providerId="ADAL" clId="{6E042076-6565-42FA-B260-34940750F498}" dt="2026-07-10T00:12:51.257" v="1009"/>
          <ac:grpSpMkLst>
            <pc:docMk/>
            <pc:sldMk cId="2547055739" sldId="5914"/>
            <ac:grpSpMk id="8" creationId="{387A355B-3A3B-7334-C1FF-25122067DDA3}"/>
          </ac:grpSpMkLst>
        </pc:grpChg>
      </pc:sldChg>
      <pc:sldChg chg="modSp mod">
        <pc:chgData name="Sara Golling" userId="5c194b56-a3ad-4ed5-aea4-b535be0c4b07" providerId="ADAL" clId="{6E042076-6565-42FA-B260-34940750F498}" dt="2026-07-10T00:20:46.161" v="1049" actId="1076"/>
        <pc:sldMkLst>
          <pc:docMk/>
          <pc:sldMk cId="3127228949" sldId="5915"/>
        </pc:sldMkLst>
        <pc:spChg chg="mod">
          <ac:chgData name="Sara Golling" userId="5c194b56-a3ad-4ed5-aea4-b535be0c4b07" providerId="ADAL" clId="{6E042076-6565-42FA-B260-34940750F498}" dt="2026-07-10T00:20:32.770" v="1047" actId="1076"/>
          <ac:spMkLst>
            <pc:docMk/>
            <pc:sldMk cId="3127228949" sldId="5915"/>
            <ac:spMk id="8" creationId="{8352D65C-D2F1-6DC0-844F-9A824395F9BE}"/>
          </ac:spMkLst>
        </pc:spChg>
        <pc:spChg chg="mod">
          <ac:chgData name="Sara Golling" userId="5c194b56-a3ad-4ed5-aea4-b535be0c4b07" providerId="ADAL" clId="{6E042076-6565-42FA-B260-34940750F498}" dt="2026-07-10T00:20:00.354" v="1044" actId="404"/>
          <ac:spMkLst>
            <pc:docMk/>
            <pc:sldMk cId="3127228949" sldId="5915"/>
            <ac:spMk id="15" creationId="{7809BFC2-F718-4701-35E6-6ECF0DC9AD26}"/>
          </ac:spMkLst>
        </pc:spChg>
        <pc:graphicFrameChg chg="mod modGraphic">
          <ac:chgData name="Sara Golling" userId="5c194b56-a3ad-4ed5-aea4-b535be0c4b07" providerId="ADAL" clId="{6E042076-6565-42FA-B260-34940750F498}" dt="2026-07-10T00:20:16.448" v="1045" actId="1076"/>
          <ac:graphicFrameMkLst>
            <pc:docMk/>
            <pc:sldMk cId="3127228949" sldId="5915"/>
            <ac:graphicFrameMk id="3" creationId="{63DF6258-A518-B028-D43A-5DAF88109023}"/>
          </ac:graphicFrameMkLst>
        </pc:graphicFrameChg>
        <pc:cxnChg chg="mod">
          <ac:chgData name="Sara Golling" userId="5c194b56-a3ad-4ed5-aea4-b535be0c4b07" providerId="ADAL" clId="{6E042076-6565-42FA-B260-34940750F498}" dt="2026-07-10T00:20:40.684" v="1048" actId="1076"/>
          <ac:cxnSpMkLst>
            <pc:docMk/>
            <pc:sldMk cId="3127228949" sldId="5915"/>
            <ac:cxnSpMk id="5" creationId="{14D64CA9-9943-374F-F049-307D1F39BF78}"/>
          </ac:cxnSpMkLst>
        </pc:cxnChg>
        <pc:cxnChg chg="mod">
          <ac:chgData name="Sara Golling" userId="5c194b56-a3ad-4ed5-aea4-b535be0c4b07" providerId="ADAL" clId="{6E042076-6565-42FA-B260-34940750F498}" dt="2026-07-10T00:20:46.161" v="1049" actId="1076"/>
          <ac:cxnSpMkLst>
            <pc:docMk/>
            <pc:sldMk cId="3127228949" sldId="5915"/>
            <ac:cxnSpMk id="6" creationId="{089A9702-7834-C04A-55EE-1009570D9322}"/>
          </ac:cxnSpMkLst>
        </pc:cxnChg>
      </pc:sldChg>
    </pc:docChg>
  </pc:docChgLst>
  <pc:docChgLst>
    <pc:chgData name="Gen Moore" userId="7344d1be-7da3-4dca-94bf-ce3e70949899" providerId="ADAL" clId="{65E8449C-59C8-45AA-816F-220F4629EEF2}"/>
    <pc:docChg chg="modSld">
      <pc:chgData name="Gen Moore" userId="7344d1be-7da3-4dca-94bf-ce3e70949899" providerId="ADAL" clId="{65E8449C-59C8-45AA-816F-220F4629EEF2}" dt="2026-07-02T17:27:02.925" v="118" actId="1076"/>
      <pc:docMkLst>
        <pc:docMk/>
      </pc:docMkLst>
      <pc:sldChg chg="addSp modSp mod">
        <pc:chgData name="Gen Moore" userId="7344d1be-7da3-4dca-94bf-ce3e70949899" providerId="ADAL" clId="{65E8449C-59C8-45AA-816F-220F4629EEF2}" dt="2026-07-02T17:12:24.173" v="110" actId="207"/>
        <pc:sldMkLst>
          <pc:docMk/>
          <pc:sldMk cId="2191203005" sldId="5141"/>
        </pc:sldMkLst>
        <pc:spChg chg="mod">
          <ac:chgData name="Gen Moore" userId="7344d1be-7da3-4dca-94bf-ce3e70949899" providerId="ADAL" clId="{65E8449C-59C8-45AA-816F-220F4629EEF2}" dt="2026-07-02T17:12:24.173" v="110" actId="207"/>
          <ac:spMkLst>
            <pc:docMk/>
            <pc:sldMk cId="2191203005" sldId="5141"/>
            <ac:spMk id="10" creationId="{49BDE37D-A321-901B-3F2D-52866F979642}"/>
          </ac:spMkLst>
        </pc:spChg>
        <pc:picChg chg="mod">
          <ac:chgData name="Gen Moore" userId="7344d1be-7da3-4dca-94bf-ce3e70949899" providerId="ADAL" clId="{65E8449C-59C8-45AA-816F-220F4629EEF2}" dt="2026-07-02T17:11:44.453" v="92" actId="14826"/>
          <ac:picMkLst>
            <pc:docMk/>
            <pc:sldMk cId="2191203005" sldId="5141"/>
            <ac:picMk id="3" creationId="{AF5765CA-828F-EE7F-0DB0-F20DF5C01B69}"/>
          </ac:picMkLst>
        </pc:picChg>
        <pc:picChg chg="add mod">
          <ac:chgData name="Gen Moore" userId="7344d1be-7da3-4dca-94bf-ce3e70949899" providerId="ADAL" clId="{65E8449C-59C8-45AA-816F-220F4629EEF2}" dt="2026-07-02T17:11:59.257" v="93" actId="1076"/>
          <ac:picMkLst>
            <pc:docMk/>
            <pc:sldMk cId="2191203005" sldId="5141"/>
            <ac:picMk id="7" creationId="{0DC7A0E9-E42E-6488-0179-D169B60921B8}"/>
          </ac:picMkLst>
        </pc:picChg>
        <pc:picChg chg="mod modVis">
          <ac:chgData name="Gen Moore" userId="7344d1be-7da3-4dca-94bf-ce3e70949899" providerId="ADAL" clId="{65E8449C-59C8-45AA-816F-220F4629EEF2}" dt="2026-07-02T17:00:55.814" v="3" actId="14430"/>
          <ac:picMkLst>
            <pc:docMk/>
            <pc:sldMk cId="2191203005" sldId="5141"/>
            <ac:picMk id="9" creationId="{D3770293-6B04-4605-DF04-B34609CB28F3}"/>
          </ac:picMkLst>
        </pc:picChg>
      </pc:sldChg>
      <pc:sldChg chg="modSp mod">
        <pc:chgData name="Gen Moore" userId="7344d1be-7da3-4dca-94bf-ce3e70949899" providerId="ADAL" clId="{65E8449C-59C8-45AA-816F-220F4629EEF2}" dt="2026-07-02T17:27:02.925" v="118" actId="1076"/>
        <pc:sldMkLst>
          <pc:docMk/>
          <pc:sldMk cId="1398576214" sldId="5909"/>
        </pc:sldMkLst>
        <pc:spChg chg="mod">
          <ac:chgData name="Gen Moore" userId="7344d1be-7da3-4dca-94bf-ce3e70949899" providerId="ADAL" clId="{65E8449C-59C8-45AA-816F-220F4629EEF2}" dt="2026-07-02T17:27:02.925" v="118" actId="1076"/>
          <ac:spMkLst>
            <pc:docMk/>
            <pc:sldMk cId="1398576214" sldId="5909"/>
            <ac:spMk id="3" creationId="{78E87F54-757A-B1DC-3950-FFDD2D182F00}"/>
          </ac:spMkLst>
        </pc:spChg>
        <pc:spChg chg="mod">
          <ac:chgData name="Gen Moore" userId="7344d1be-7da3-4dca-94bf-ce3e70949899" providerId="ADAL" clId="{65E8449C-59C8-45AA-816F-220F4629EEF2}" dt="2026-07-02T17:05:12.408" v="91" actId="207"/>
          <ac:spMkLst>
            <pc:docMk/>
            <pc:sldMk cId="1398576214" sldId="5909"/>
            <ac:spMk id="7" creationId="{E60273C0-DB44-4F94-DD0B-7B3F7516DE90}"/>
          </ac:spMkLst>
        </pc:spChg>
        <pc:picChg chg="mod modCrop">
          <ac:chgData name="Gen Moore" userId="7344d1be-7da3-4dca-94bf-ce3e70949899" providerId="ADAL" clId="{65E8449C-59C8-45AA-816F-220F4629EEF2}" dt="2026-07-02T17:26:45.064" v="117" actId="18131"/>
          <ac:picMkLst>
            <pc:docMk/>
            <pc:sldMk cId="1398576214" sldId="5909"/>
            <ac:picMk id="8" creationId="{B6AC90F6-3092-C14B-6D48-3E53B6181D53}"/>
          </ac:picMkLst>
        </pc:picChg>
      </pc:sldChg>
    </pc:docChg>
  </pc:docChgLst>
  <pc:docChgLst>
    <pc:chgData name="Mary Pierce" userId="b5ea70a5-0033-44de-b2aa-771bba254844" providerId="ADAL" clId="{E3C54D84-2AB7-4E15-8FE1-5BDA988396A4}"/>
    <pc:docChg chg="undo custSel addSld modSld modSection">
      <pc:chgData name="Mary Pierce" userId="b5ea70a5-0033-44de-b2aa-771bba254844" providerId="ADAL" clId="{E3C54D84-2AB7-4E15-8FE1-5BDA988396A4}" dt="2026-07-10T17:49:43.750" v="395" actId="1076"/>
      <pc:docMkLst>
        <pc:docMk/>
      </pc:docMkLst>
      <pc:sldChg chg="modSp mod">
        <pc:chgData name="Mary Pierce" userId="b5ea70a5-0033-44de-b2aa-771bba254844" providerId="ADAL" clId="{E3C54D84-2AB7-4E15-8FE1-5BDA988396A4}" dt="2026-07-10T17:49:43.750" v="395" actId="1076"/>
        <pc:sldMkLst>
          <pc:docMk/>
          <pc:sldMk cId="1120815836" sldId="5908"/>
        </pc:sldMkLst>
        <pc:spChg chg="mod">
          <ac:chgData name="Mary Pierce" userId="b5ea70a5-0033-44de-b2aa-771bba254844" providerId="ADAL" clId="{E3C54D84-2AB7-4E15-8FE1-5BDA988396A4}" dt="2026-07-10T17:45:52.718" v="383" actId="1076"/>
          <ac:spMkLst>
            <pc:docMk/>
            <pc:sldMk cId="1120815836" sldId="5908"/>
            <ac:spMk id="15" creationId="{32B9BA1C-44C8-990F-5D84-29731910CB1C}"/>
          </ac:spMkLst>
        </pc:spChg>
        <pc:cxnChg chg="mod">
          <ac:chgData name="Mary Pierce" userId="b5ea70a5-0033-44de-b2aa-771bba254844" providerId="ADAL" clId="{E3C54D84-2AB7-4E15-8FE1-5BDA988396A4}" dt="2026-07-10T17:49:39.024" v="393" actId="1076"/>
          <ac:cxnSpMkLst>
            <pc:docMk/>
            <pc:sldMk cId="1120815836" sldId="5908"/>
            <ac:cxnSpMk id="4" creationId="{7B6D41F1-CBCB-1483-1E69-51BEE6A51E39}"/>
          </ac:cxnSpMkLst>
        </pc:cxnChg>
        <pc:cxnChg chg="mod">
          <ac:chgData name="Mary Pierce" userId="b5ea70a5-0033-44de-b2aa-771bba254844" providerId="ADAL" clId="{E3C54D84-2AB7-4E15-8FE1-5BDA988396A4}" dt="2026-07-10T17:49:40.820" v="394" actId="1076"/>
          <ac:cxnSpMkLst>
            <pc:docMk/>
            <pc:sldMk cId="1120815836" sldId="5908"/>
            <ac:cxnSpMk id="40" creationId="{00000000-0000-0000-0000-000000000000}"/>
          </ac:cxnSpMkLst>
        </pc:cxnChg>
        <pc:cxnChg chg="mod">
          <ac:chgData name="Mary Pierce" userId="b5ea70a5-0033-44de-b2aa-771bba254844" providerId="ADAL" clId="{E3C54D84-2AB7-4E15-8FE1-5BDA988396A4}" dt="2026-07-10T17:49:43.750" v="395" actId="1076"/>
          <ac:cxnSpMkLst>
            <pc:docMk/>
            <pc:sldMk cId="1120815836" sldId="5908"/>
            <ac:cxnSpMk id="41" creationId="{00000000-0000-0000-0000-000000000000}"/>
          </ac:cxnSpMkLst>
        </pc:cxnChg>
      </pc:sldChg>
      <pc:sldChg chg="modSp mod">
        <pc:chgData name="Mary Pierce" userId="b5ea70a5-0033-44de-b2aa-771bba254844" providerId="ADAL" clId="{E3C54D84-2AB7-4E15-8FE1-5BDA988396A4}" dt="2026-07-10T17:45:58.057" v="384" actId="1076"/>
        <pc:sldMkLst>
          <pc:docMk/>
          <pc:sldMk cId="4035903097" sldId="5910"/>
        </pc:sldMkLst>
        <pc:spChg chg="mod">
          <ac:chgData name="Mary Pierce" userId="b5ea70a5-0033-44de-b2aa-771bba254844" providerId="ADAL" clId="{E3C54D84-2AB7-4E15-8FE1-5BDA988396A4}" dt="2026-07-10T17:45:58.057" v="384" actId="1076"/>
          <ac:spMkLst>
            <pc:docMk/>
            <pc:sldMk cId="4035903097" sldId="5910"/>
            <ac:spMk id="15" creationId="{F1A81E5F-4F9D-81BD-F6E1-434F9E30CC18}"/>
          </ac:spMkLst>
        </pc:spChg>
        <pc:spChg chg="mod">
          <ac:chgData name="Mary Pierce" userId="b5ea70a5-0033-44de-b2aa-771bba254844" providerId="ADAL" clId="{E3C54D84-2AB7-4E15-8FE1-5BDA988396A4}" dt="2026-07-02T16:04:33.741" v="1" actId="20577"/>
          <ac:spMkLst>
            <pc:docMk/>
            <pc:sldMk cId="4035903097" sldId="5910"/>
            <ac:spMk id="27" creationId="{79CE30C6-E2DA-6783-E70C-60BC86890580}"/>
          </ac:spMkLst>
        </pc:spChg>
      </pc:sldChg>
      <pc:sldChg chg="modSp mod">
        <pc:chgData name="Mary Pierce" userId="b5ea70a5-0033-44de-b2aa-771bba254844" providerId="ADAL" clId="{E3C54D84-2AB7-4E15-8FE1-5BDA988396A4}" dt="2026-07-07T18:29:26.802" v="67" actId="27636"/>
        <pc:sldMkLst>
          <pc:docMk/>
          <pc:sldMk cId="54287690" sldId="5911"/>
        </pc:sldMkLst>
        <pc:spChg chg="mod">
          <ac:chgData name="Mary Pierce" userId="b5ea70a5-0033-44de-b2aa-771bba254844" providerId="ADAL" clId="{E3C54D84-2AB7-4E15-8FE1-5BDA988396A4}" dt="2026-07-07T18:29:26.802" v="67" actId="27636"/>
          <ac:spMkLst>
            <pc:docMk/>
            <pc:sldMk cId="54287690" sldId="5911"/>
            <ac:spMk id="15" creationId="{C30F1410-2614-BE1E-6187-52BFA7B78415}"/>
          </ac:spMkLst>
        </pc:spChg>
        <pc:spChg chg="mod">
          <ac:chgData name="Mary Pierce" userId="b5ea70a5-0033-44de-b2aa-771bba254844" providerId="ADAL" clId="{E3C54D84-2AB7-4E15-8FE1-5BDA988396A4}" dt="2026-07-02T16:04:57.833" v="3" actId="20577"/>
          <ac:spMkLst>
            <pc:docMk/>
            <pc:sldMk cId="54287690" sldId="5911"/>
            <ac:spMk id="27" creationId="{DA5D50DB-DAD2-EB15-7434-B88CDB609D8E}"/>
          </ac:spMkLst>
        </pc:spChg>
      </pc:sldChg>
      <pc:sldChg chg="modSp mod">
        <pc:chgData name="Mary Pierce" userId="b5ea70a5-0033-44de-b2aa-771bba254844" providerId="ADAL" clId="{E3C54D84-2AB7-4E15-8FE1-5BDA988396A4}" dt="2026-07-07T18:24:21.964" v="57" actId="20577"/>
        <pc:sldMkLst>
          <pc:docMk/>
          <pc:sldMk cId="3832314518" sldId="5912"/>
        </pc:sldMkLst>
        <pc:spChg chg="mod">
          <ac:chgData name="Mary Pierce" userId="b5ea70a5-0033-44de-b2aa-771bba254844" providerId="ADAL" clId="{E3C54D84-2AB7-4E15-8FE1-5BDA988396A4}" dt="2026-07-07T18:24:21.964" v="57" actId="20577"/>
          <ac:spMkLst>
            <pc:docMk/>
            <pc:sldMk cId="3832314518" sldId="5912"/>
            <ac:spMk id="27" creationId="{9D46093B-B264-EF57-5B94-F02184C61F7E}"/>
          </ac:spMkLst>
        </pc:spChg>
      </pc:sldChg>
      <pc:sldChg chg="delSp modSp mod">
        <pc:chgData name="Mary Pierce" userId="b5ea70a5-0033-44de-b2aa-771bba254844" providerId="ADAL" clId="{E3C54D84-2AB7-4E15-8FE1-5BDA988396A4}" dt="2026-07-09T14:07:24.711" v="73" actId="20577"/>
        <pc:sldMkLst>
          <pc:docMk/>
          <pc:sldMk cId="949838104" sldId="5913"/>
        </pc:sldMkLst>
        <pc:spChg chg="mod">
          <ac:chgData name="Mary Pierce" userId="b5ea70a5-0033-44de-b2aa-771bba254844" providerId="ADAL" clId="{E3C54D84-2AB7-4E15-8FE1-5BDA988396A4}" dt="2026-07-09T14:07:24.711" v="73" actId="20577"/>
          <ac:spMkLst>
            <pc:docMk/>
            <pc:sldMk cId="949838104" sldId="5913"/>
            <ac:spMk id="15" creationId="{03E45D51-24B4-D57F-3447-9FB392870B06}"/>
          </ac:spMkLst>
        </pc:spChg>
        <pc:spChg chg="mod">
          <ac:chgData name="Mary Pierce" userId="b5ea70a5-0033-44de-b2aa-771bba254844" providerId="ADAL" clId="{E3C54D84-2AB7-4E15-8FE1-5BDA988396A4}" dt="2026-07-02T16:05:28.039" v="11" actId="20577"/>
          <ac:spMkLst>
            <pc:docMk/>
            <pc:sldMk cId="949838104" sldId="5913"/>
            <ac:spMk id="27" creationId="{29C61EE2-9F8A-3C47-D593-69BE3F81CF03}"/>
          </ac:spMkLst>
        </pc:spChg>
        <pc:graphicFrameChg chg="del mod modGraphic">
          <ac:chgData name="Mary Pierce" userId="b5ea70a5-0033-44de-b2aa-771bba254844" providerId="ADAL" clId="{E3C54D84-2AB7-4E15-8FE1-5BDA988396A4}" dt="2026-07-09T14:07:17.901" v="70" actId="478"/>
          <ac:graphicFrameMkLst>
            <pc:docMk/>
            <pc:sldMk cId="949838104" sldId="5913"/>
            <ac:graphicFrameMk id="3" creationId="{0E46F4FC-BC10-A5BC-616D-1D93A90FFF1D}"/>
          </ac:graphicFrameMkLst>
        </pc:graphicFrameChg>
      </pc:sldChg>
      <pc:sldChg chg="addSp delSp modSp add mod">
        <pc:chgData name="Mary Pierce" userId="b5ea70a5-0033-44de-b2aa-771bba254844" providerId="ADAL" clId="{E3C54D84-2AB7-4E15-8FE1-5BDA988396A4}" dt="2026-07-10T17:47:01.241" v="392" actId="255"/>
        <pc:sldMkLst>
          <pc:docMk/>
          <pc:sldMk cId="3127228949" sldId="5915"/>
        </pc:sldMkLst>
        <pc:spChg chg="add mod">
          <ac:chgData name="Mary Pierce" userId="b5ea70a5-0033-44de-b2aa-771bba254844" providerId="ADAL" clId="{E3C54D84-2AB7-4E15-8FE1-5BDA988396A4}" dt="2026-07-09T14:17:04.080" v="382" actId="1076"/>
          <ac:spMkLst>
            <pc:docMk/>
            <pc:sldMk cId="3127228949" sldId="5915"/>
            <ac:spMk id="8" creationId="{8352D65C-D2F1-6DC0-844F-9A824395F9BE}"/>
          </ac:spMkLst>
        </pc:spChg>
        <pc:spChg chg="mod">
          <ac:chgData name="Mary Pierce" userId="b5ea70a5-0033-44de-b2aa-771bba254844" providerId="ADAL" clId="{E3C54D84-2AB7-4E15-8FE1-5BDA988396A4}" dt="2026-07-10T17:47:01.241" v="392" actId="255"/>
          <ac:spMkLst>
            <pc:docMk/>
            <pc:sldMk cId="3127228949" sldId="5915"/>
            <ac:spMk id="15" creationId="{7809BFC2-F718-4701-35E6-6ECF0DC9AD26}"/>
          </ac:spMkLst>
        </pc:spChg>
        <pc:spChg chg="mod">
          <ac:chgData name="Mary Pierce" userId="b5ea70a5-0033-44de-b2aa-771bba254844" providerId="ADAL" clId="{E3C54D84-2AB7-4E15-8FE1-5BDA988396A4}" dt="2026-07-09T14:13:17.178" v="258" actId="20577"/>
          <ac:spMkLst>
            <pc:docMk/>
            <pc:sldMk cId="3127228949" sldId="5915"/>
            <ac:spMk id="27" creationId="{B9A3FF18-A4D0-BC99-7AC5-AEA490D6E722}"/>
          </ac:spMkLst>
        </pc:spChg>
        <pc:graphicFrameChg chg="mod modGraphic">
          <ac:chgData name="Mary Pierce" userId="b5ea70a5-0033-44de-b2aa-771bba254844" providerId="ADAL" clId="{E3C54D84-2AB7-4E15-8FE1-5BDA988396A4}" dt="2026-07-09T14:17:00.650" v="381" actId="1076"/>
          <ac:graphicFrameMkLst>
            <pc:docMk/>
            <pc:sldMk cId="3127228949" sldId="5915"/>
            <ac:graphicFrameMk id="3" creationId="{63DF6258-A518-B028-D43A-5DAF88109023}"/>
          </ac:graphicFrameMkLst>
        </pc:graphicFrameChg>
        <pc:cxnChg chg="del mod">
          <ac:chgData name="Mary Pierce" userId="b5ea70a5-0033-44de-b2aa-771bba254844" providerId="ADAL" clId="{E3C54D84-2AB7-4E15-8FE1-5BDA988396A4}" dt="2026-07-09T14:13:31.157" v="259" actId="478"/>
          <ac:cxnSpMkLst>
            <pc:docMk/>
            <pc:sldMk cId="3127228949" sldId="5915"/>
            <ac:cxnSpMk id="4" creationId="{22346323-6800-3BBD-67B4-D460B6C27EF2}"/>
          </ac:cxnSpMkLst>
        </pc:cxnChg>
        <pc:cxnChg chg="mod">
          <ac:chgData name="Mary Pierce" userId="b5ea70a5-0033-44de-b2aa-771bba254844" providerId="ADAL" clId="{E3C54D84-2AB7-4E15-8FE1-5BDA988396A4}" dt="2026-07-10T17:46:53.833" v="390" actId="1076"/>
          <ac:cxnSpMkLst>
            <pc:docMk/>
            <pc:sldMk cId="3127228949" sldId="5915"/>
            <ac:cxnSpMk id="5" creationId="{14D64CA9-9943-374F-F049-307D1F39BF78}"/>
          </ac:cxnSpMkLst>
        </pc:cxnChg>
        <pc:cxnChg chg="add mod">
          <ac:chgData name="Mary Pierce" userId="b5ea70a5-0033-44de-b2aa-771bba254844" providerId="ADAL" clId="{E3C54D84-2AB7-4E15-8FE1-5BDA988396A4}" dt="2026-07-10T17:46:56.454" v="391" actId="1076"/>
          <ac:cxnSpMkLst>
            <pc:docMk/>
            <pc:sldMk cId="3127228949" sldId="5915"/>
            <ac:cxnSpMk id="6" creationId="{089A9702-7834-C04A-55EE-1009570D9322}"/>
          </ac:cxnSpMkLst>
        </pc:cxnChg>
      </pc:sldChg>
    </pc:docChg>
  </pc:docChgLst>
  <pc:docChgLst>
    <pc:chgData name="Mary Pierce" userId="S::mary.pierce@forgefx.com::b5ea70a5-0033-44de-b2aa-771bba254844" providerId="AD" clId="Web-{2957F465-EB49-6FCC-62A7-F91EEBC3623F}"/>
    <pc:docChg chg="addSld delSld modSld modSection">
      <pc:chgData name="Mary Pierce" userId="S::mary.pierce@forgefx.com::b5ea70a5-0033-44de-b2aa-771bba254844" providerId="AD" clId="Web-{2957F465-EB49-6FCC-62A7-F91EEBC3623F}" dt="2026-07-09T13:53:41.669" v="3" actId="20577"/>
      <pc:docMkLst>
        <pc:docMk/>
      </pc:docMkLst>
      <pc:sldChg chg="del">
        <pc:chgData name="Mary Pierce" userId="S::mary.pierce@forgefx.com::b5ea70a5-0033-44de-b2aa-771bba254844" providerId="AD" clId="Web-{2957F465-EB49-6FCC-62A7-F91EEBC3623F}" dt="2026-07-09T13:53:31.575" v="0"/>
        <pc:sldMkLst>
          <pc:docMk/>
          <pc:sldMk cId="2547055739" sldId="5214"/>
        </pc:sldMkLst>
      </pc:sldChg>
      <pc:sldChg chg="modSp add">
        <pc:chgData name="Mary Pierce" userId="S::mary.pierce@forgefx.com::b5ea70a5-0033-44de-b2aa-771bba254844" providerId="AD" clId="Web-{2957F465-EB49-6FCC-62A7-F91EEBC3623F}" dt="2026-07-09T13:53:41.669" v="3" actId="20577"/>
        <pc:sldMkLst>
          <pc:docMk/>
          <pc:sldMk cId="2547055739" sldId="5914"/>
        </pc:sldMkLst>
        <pc:spChg chg="mod">
          <ac:chgData name="Mary Pierce" userId="S::mary.pierce@forgefx.com::b5ea70a5-0033-44de-b2aa-771bba254844" providerId="AD" clId="Web-{2957F465-EB49-6FCC-62A7-F91EEBC3623F}" dt="2026-07-09T13:53:41.669" v="3" actId="20577"/>
          <ac:spMkLst>
            <pc:docMk/>
            <pc:sldMk cId="2547055739" sldId="5914"/>
            <ac:spMk id="48" creationId="{9A457EB7-D3AD-456A-9549-CE68B340CFB4}"/>
          </ac:spMkLst>
        </pc:spChg>
      </pc:sldChg>
    </pc:docChg>
  </pc:docChgLst>
</pc:chgInfo>
</file>

<file path=ppt/comments/modernComment_1490_5BFF60C8.xml><?xml version="1.0" encoding="utf-8"?>
<p188:cmLst xmlns:a="http://schemas.openxmlformats.org/drawingml/2006/main" xmlns:r="http://schemas.openxmlformats.org/officeDocument/2006/relationships" xmlns:p188="http://schemas.microsoft.com/office/powerpoint/2018/8/main">
  <p188:cm id="{96AB2CF9-C394-4C70-B859-A57E853A5934}" authorId="{7BE6777C-2F0B-957F-FF7C-695D57FA2674}" created="2024-06-23T16:52:48.809">
    <pc:sldMkLst xmlns:pc="http://schemas.microsoft.com/office/powerpoint/2013/main/command">
      <pc:docMk/>
      <pc:sldMk cId="3543230415" sldId="5186"/>
    </pc:sldMkLst>
    <p188:txBody>
      <a:bodyPr/>
      <a:lstStyle/>
      <a:p>
        <a:r>
          <a:rPr lang="en-US"/>
          <a:t>I think this would also work better with one of our more delicate and refined simulator  case studies</a:t>
        </a:r>
      </a:p>
    </p188:txBody>
  </p188:cm>
</p188:cmLst>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59F249-3FC1-4F5D-98B4-4AF578899B2B}" type="doc">
      <dgm:prSet loTypeId="urn:microsoft.com/office/officeart/2005/8/layout/cycle2" loCatId="cycle" qsTypeId="urn:microsoft.com/office/officeart/2005/8/quickstyle/3d1" qsCatId="3D" csTypeId="urn:microsoft.com/office/officeart/2005/8/colors/colorful3" csCatId="colorful" phldr="1"/>
      <dgm:spPr/>
      <dgm:t>
        <a:bodyPr/>
        <a:lstStyle/>
        <a:p>
          <a:endParaRPr lang="en-US"/>
        </a:p>
      </dgm:t>
    </dgm:pt>
    <dgm:pt modelId="{8CDFE3FD-3AC7-44B4-B71A-64C69901C742}">
      <dgm:prSet phldrT="[Text]" custT="1"/>
      <dgm:spPr>
        <a:xfrm>
          <a:off x="1912038" y="481"/>
          <a:ext cx="876828" cy="876828"/>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 Planning</a:t>
          </a:r>
        </a:p>
      </dgm:t>
    </dgm:pt>
    <dgm:pt modelId="{56D2236B-96C4-4D92-8A96-F00A6F75A36C}" type="parTrans" cxnId="{D48CCADD-5C9E-4A15-B7D8-F7E58935DFF7}">
      <dgm:prSet/>
      <dgm:spPr/>
      <dgm:t>
        <a:bodyPr/>
        <a:lstStyle/>
        <a:p>
          <a:endParaRPr lang="en-US" b="1"/>
        </a:p>
      </dgm:t>
    </dgm:pt>
    <dgm:pt modelId="{1705DDA2-F3CF-4440-B762-431A565A5BCC}" type="sibTrans" cxnId="{D48CCADD-5C9E-4A15-B7D8-F7E58935DFF7}">
      <dgm:prSet/>
      <dgm:spPr>
        <a:xfrm rot="2700000">
          <a:off x="2694857" y="752284"/>
          <a:ext cx="233897" cy="295929"/>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2CC1F9EC-079A-465B-AAF1-8533F0AC849C}">
      <dgm:prSet phldrT="[Text]" custT="1"/>
      <dgm:spPr>
        <a:xfrm>
          <a:off x="2844106" y="932550"/>
          <a:ext cx="876828" cy="876828"/>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050" b="0" spc="-20" baseline="0">
              <a:solidFill>
                <a:sysClr val="window" lastClr="FFFFFF"/>
              </a:solidFill>
              <a:latin typeface="Calibri"/>
              <a:ea typeface="+mn-ea"/>
              <a:cs typeface="+mn-cs"/>
            </a:rPr>
            <a:t>(2 weeks</a:t>
          </a:r>
          <a:r>
            <a:rPr lang="en-US" sz="1050" b="0">
              <a:solidFill>
                <a:sysClr val="window" lastClr="FFFFFF"/>
              </a:solidFill>
              <a:latin typeface="Calibri"/>
              <a:ea typeface="+mn-ea"/>
              <a:cs typeface="+mn-cs"/>
            </a:rPr>
            <a:t>)</a:t>
          </a:r>
          <a:endParaRPr lang="en-US" sz="1100" b="0">
            <a:solidFill>
              <a:sysClr val="window" lastClr="FFFFFF"/>
            </a:solidFill>
            <a:latin typeface="Calibri"/>
            <a:ea typeface="+mn-ea"/>
            <a:cs typeface="+mn-cs"/>
          </a:endParaRPr>
        </a:p>
      </dgm:t>
    </dgm:pt>
    <dgm:pt modelId="{AC48E854-81F4-439C-92B7-3B13C00FB6BE}" type="parTrans" cxnId="{900ED474-A0F6-409A-BA69-63CC6F29D6AF}">
      <dgm:prSet/>
      <dgm:spPr/>
      <dgm:t>
        <a:bodyPr/>
        <a:lstStyle/>
        <a:p>
          <a:endParaRPr lang="en-US" b="1"/>
        </a:p>
      </dgm:t>
    </dgm:pt>
    <dgm:pt modelId="{6F008A45-6184-4657-828E-0125FB6DF7FE}" type="sibTrans" cxnId="{900ED474-A0F6-409A-BA69-63CC6F29D6AF}">
      <dgm:prSet/>
      <dgm:spPr>
        <a:xfrm rot="8100000">
          <a:off x="2704219" y="1684353"/>
          <a:ext cx="233897" cy="295929"/>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8E7E0AA5-363D-4B88-8E70-4808D1933A26}">
      <dgm:prSet phldrT="[Text]" custT="1"/>
      <dgm:spPr>
        <a:xfrm>
          <a:off x="1912038" y="1864619"/>
          <a:ext cx="876828" cy="876828"/>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100" b="1">
              <a:solidFill>
                <a:sysClr val="window" lastClr="FFFFFF"/>
              </a:solidFill>
              <a:latin typeface="Calibri"/>
              <a:ea typeface="+mn-ea"/>
              <a:cs typeface="+mn-cs"/>
            </a:rPr>
            <a:t>Delivery</a:t>
          </a:r>
        </a:p>
      </dgm:t>
    </dgm:pt>
    <dgm:pt modelId="{F011CA19-919C-43A9-B2C1-D8E40DB01161}" type="parTrans" cxnId="{197A8E42-8B05-4263-AC18-6862D5B09E70}">
      <dgm:prSet/>
      <dgm:spPr/>
      <dgm:t>
        <a:bodyPr/>
        <a:lstStyle/>
        <a:p>
          <a:endParaRPr lang="en-US" b="1"/>
        </a:p>
      </dgm:t>
    </dgm:pt>
    <dgm:pt modelId="{4CFD0871-1FE7-4234-8F31-F8D0BD0AED62}" type="sibTrans" cxnId="{197A8E42-8B05-4263-AC18-6862D5B09E70}">
      <dgm:prSet/>
      <dgm:spPr>
        <a:xfrm rot="13500000">
          <a:off x="1772150" y="1693715"/>
          <a:ext cx="233897" cy="295929"/>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14065D75-AC43-4DE0-B9F6-F918BCB8041A}">
      <dgm:prSet phldrT="[Text]" custT="1"/>
      <dgm:spPr>
        <a:xfrm>
          <a:off x="979969" y="932550"/>
          <a:ext cx="876828" cy="876828"/>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80000"/>
            </a:lnSpc>
            <a:buNone/>
          </a:pPr>
          <a:r>
            <a:rPr lang="en-US" sz="1100" b="1">
              <a:solidFill>
                <a:sysClr val="window" lastClr="FFFFFF"/>
              </a:solidFill>
              <a:latin typeface="Calibri"/>
              <a:ea typeface="+mn-ea"/>
              <a:cs typeface="+mn-cs"/>
            </a:rPr>
            <a:t>Sprint Review Meeting</a:t>
          </a:r>
        </a:p>
      </dgm:t>
    </dgm:pt>
    <dgm:pt modelId="{8F209166-511A-4959-9975-F0C584EA7F99}" type="parTrans" cxnId="{EA5CEDF4-EDB8-47BA-8C26-AA6D615BE385}">
      <dgm:prSet/>
      <dgm:spPr/>
      <dgm:t>
        <a:bodyPr/>
        <a:lstStyle/>
        <a:p>
          <a:endParaRPr lang="en-US" b="1"/>
        </a:p>
      </dgm:t>
    </dgm:pt>
    <dgm:pt modelId="{32EB3A38-C83D-4299-A4CD-D36472F77523}" type="sibTrans" cxnId="{EA5CEDF4-EDB8-47BA-8C26-AA6D615BE385}">
      <dgm:prSet/>
      <dgm:spPr>
        <a:xfrm rot="18900000">
          <a:off x="1762788" y="761646"/>
          <a:ext cx="233897" cy="295929"/>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730A68C9-82EB-4B81-8ECB-7C0C5A506E79}" type="pres">
      <dgm:prSet presAssocID="{B059F249-3FC1-4F5D-98B4-4AF578899B2B}" presName="cycle" presStyleCnt="0">
        <dgm:presLayoutVars>
          <dgm:dir/>
          <dgm:resizeHandles val="exact"/>
        </dgm:presLayoutVars>
      </dgm:prSet>
      <dgm:spPr/>
    </dgm:pt>
    <dgm:pt modelId="{C8DB4297-6FED-4D76-97D8-8E25B470821B}" type="pres">
      <dgm:prSet presAssocID="{8CDFE3FD-3AC7-44B4-B71A-64C69901C742}" presName="node" presStyleLbl="node1" presStyleIdx="0" presStyleCnt="4">
        <dgm:presLayoutVars>
          <dgm:bulletEnabled val="1"/>
        </dgm:presLayoutVars>
      </dgm:prSet>
      <dgm:spPr/>
    </dgm:pt>
    <dgm:pt modelId="{5DD66261-E10B-409E-96F3-D85B96A887CC}" type="pres">
      <dgm:prSet presAssocID="{1705DDA2-F3CF-4440-B762-431A565A5BCC}" presName="sibTrans" presStyleLbl="sibTrans2D1" presStyleIdx="0" presStyleCnt="4"/>
      <dgm:spPr/>
    </dgm:pt>
    <dgm:pt modelId="{82B9E67B-5D56-4C1A-92D7-9355EE46F6F0}" type="pres">
      <dgm:prSet presAssocID="{1705DDA2-F3CF-4440-B762-431A565A5BCC}" presName="connectorText" presStyleLbl="sibTrans2D1" presStyleIdx="0" presStyleCnt="4"/>
      <dgm:spPr/>
    </dgm:pt>
    <dgm:pt modelId="{01EE89E1-80A0-4880-9750-46AAC581E7F2}" type="pres">
      <dgm:prSet presAssocID="{2CC1F9EC-079A-465B-AAF1-8533F0AC849C}" presName="node" presStyleLbl="node1" presStyleIdx="1" presStyleCnt="4">
        <dgm:presLayoutVars>
          <dgm:bulletEnabled val="1"/>
        </dgm:presLayoutVars>
      </dgm:prSet>
      <dgm:spPr/>
    </dgm:pt>
    <dgm:pt modelId="{9CE53913-5FEC-4E8D-8635-0688EC181774}" type="pres">
      <dgm:prSet presAssocID="{6F008A45-6184-4657-828E-0125FB6DF7FE}" presName="sibTrans" presStyleLbl="sibTrans2D1" presStyleIdx="1" presStyleCnt="4"/>
      <dgm:spPr/>
    </dgm:pt>
    <dgm:pt modelId="{7CC726A4-1D31-40B5-8E61-EAC6DE12E07A}" type="pres">
      <dgm:prSet presAssocID="{6F008A45-6184-4657-828E-0125FB6DF7FE}" presName="connectorText" presStyleLbl="sibTrans2D1" presStyleIdx="1" presStyleCnt="4"/>
      <dgm:spPr/>
    </dgm:pt>
    <dgm:pt modelId="{8999CEA0-90B3-449B-919F-8A75DDFD28F9}" type="pres">
      <dgm:prSet presAssocID="{8E7E0AA5-363D-4B88-8E70-4808D1933A26}" presName="node" presStyleLbl="node1" presStyleIdx="2" presStyleCnt="4">
        <dgm:presLayoutVars>
          <dgm:bulletEnabled val="1"/>
        </dgm:presLayoutVars>
      </dgm:prSet>
      <dgm:spPr/>
    </dgm:pt>
    <dgm:pt modelId="{1B5DA5A7-F999-4852-B4B5-DFA6CBFB743B}" type="pres">
      <dgm:prSet presAssocID="{4CFD0871-1FE7-4234-8F31-F8D0BD0AED62}" presName="sibTrans" presStyleLbl="sibTrans2D1" presStyleIdx="2" presStyleCnt="4"/>
      <dgm:spPr/>
    </dgm:pt>
    <dgm:pt modelId="{7E7E5580-F872-41A8-8BE3-1BBF78CE3405}" type="pres">
      <dgm:prSet presAssocID="{4CFD0871-1FE7-4234-8F31-F8D0BD0AED62}" presName="connectorText" presStyleLbl="sibTrans2D1" presStyleIdx="2" presStyleCnt="4"/>
      <dgm:spPr/>
    </dgm:pt>
    <dgm:pt modelId="{FE6FE798-629A-4674-BCFF-B5DB16BF5C00}" type="pres">
      <dgm:prSet presAssocID="{14065D75-AC43-4DE0-B9F6-F918BCB8041A}" presName="node" presStyleLbl="node1" presStyleIdx="3" presStyleCnt="4">
        <dgm:presLayoutVars>
          <dgm:bulletEnabled val="1"/>
        </dgm:presLayoutVars>
      </dgm:prSet>
      <dgm:spPr/>
    </dgm:pt>
    <dgm:pt modelId="{01CD99D7-835A-40CD-A8D4-13474474B4E2}" type="pres">
      <dgm:prSet presAssocID="{32EB3A38-C83D-4299-A4CD-D36472F77523}" presName="sibTrans" presStyleLbl="sibTrans2D1" presStyleIdx="3" presStyleCnt="4"/>
      <dgm:spPr/>
    </dgm:pt>
    <dgm:pt modelId="{FEC42DA0-0AB3-46DA-B4C4-DF3D7999B529}" type="pres">
      <dgm:prSet presAssocID="{32EB3A38-C83D-4299-A4CD-D36472F77523}" presName="connectorText" presStyleLbl="sibTrans2D1" presStyleIdx="3" presStyleCnt="4"/>
      <dgm:spPr/>
    </dgm:pt>
  </dgm:ptLst>
  <dgm:cxnLst>
    <dgm:cxn modelId="{CAFBEC0B-8EE0-41CB-8883-95EAAABE2439}" type="presOf" srcId="{14065D75-AC43-4DE0-B9F6-F918BCB8041A}" destId="{FE6FE798-629A-4674-BCFF-B5DB16BF5C00}" srcOrd="0" destOrd="0" presId="urn:microsoft.com/office/officeart/2005/8/layout/cycle2"/>
    <dgm:cxn modelId="{197A8E42-8B05-4263-AC18-6862D5B09E70}" srcId="{B059F249-3FC1-4F5D-98B4-4AF578899B2B}" destId="{8E7E0AA5-363D-4B88-8E70-4808D1933A26}" srcOrd="2" destOrd="0" parTransId="{F011CA19-919C-43A9-B2C1-D8E40DB01161}" sibTransId="{4CFD0871-1FE7-4234-8F31-F8D0BD0AED62}"/>
    <dgm:cxn modelId="{24539D66-A87B-4A7D-A1B4-CD44F78F53B4}" type="presOf" srcId="{8E7E0AA5-363D-4B88-8E70-4808D1933A26}" destId="{8999CEA0-90B3-449B-919F-8A75DDFD28F9}" srcOrd="0" destOrd="0" presId="urn:microsoft.com/office/officeart/2005/8/layout/cycle2"/>
    <dgm:cxn modelId="{900ED474-A0F6-409A-BA69-63CC6F29D6AF}" srcId="{B059F249-3FC1-4F5D-98B4-4AF578899B2B}" destId="{2CC1F9EC-079A-465B-AAF1-8533F0AC849C}" srcOrd="1" destOrd="0" parTransId="{AC48E854-81F4-439C-92B7-3B13C00FB6BE}" sibTransId="{6F008A45-6184-4657-828E-0125FB6DF7FE}"/>
    <dgm:cxn modelId="{81C67577-4B90-41F2-8616-E36D0FAE864A}" type="presOf" srcId="{4CFD0871-1FE7-4234-8F31-F8D0BD0AED62}" destId="{7E7E5580-F872-41A8-8BE3-1BBF78CE3405}" srcOrd="1" destOrd="0" presId="urn:microsoft.com/office/officeart/2005/8/layout/cycle2"/>
    <dgm:cxn modelId="{588C1482-F38C-4D1C-A709-C2AB417739CE}" type="presOf" srcId="{1705DDA2-F3CF-4440-B762-431A565A5BCC}" destId="{5DD66261-E10B-409E-96F3-D85B96A887CC}" srcOrd="0" destOrd="0" presId="urn:microsoft.com/office/officeart/2005/8/layout/cycle2"/>
    <dgm:cxn modelId="{40085194-DA84-4C62-BF21-9D0BBF02D609}" type="presOf" srcId="{4CFD0871-1FE7-4234-8F31-F8D0BD0AED62}" destId="{1B5DA5A7-F999-4852-B4B5-DFA6CBFB743B}" srcOrd="0" destOrd="0" presId="urn:microsoft.com/office/officeart/2005/8/layout/cycle2"/>
    <dgm:cxn modelId="{43DB84A2-BE10-4731-8142-38E01802CF24}" type="presOf" srcId="{8CDFE3FD-3AC7-44B4-B71A-64C69901C742}" destId="{C8DB4297-6FED-4D76-97D8-8E25B470821B}" srcOrd="0" destOrd="0" presId="urn:microsoft.com/office/officeart/2005/8/layout/cycle2"/>
    <dgm:cxn modelId="{F2312DC2-A4BE-4D74-B070-86C2F6C9907E}" type="presOf" srcId="{32EB3A38-C83D-4299-A4CD-D36472F77523}" destId="{01CD99D7-835A-40CD-A8D4-13474474B4E2}" srcOrd="0" destOrd="0" presId="urn:microsoft.com/office/officeart/2005/8/layout/cycle2"/>
    <dgm:cxn modelId="{3A0397C2-300A-46C7-A92F-6D85BE1AFD0C}" type="presOf" srcId="{B059F249-3FC1-4F5D-98B4-4AF578899B2B}" destId="{730A68C9-82EB-4B81-8ECB-7C0C5A506E79}" srcOrd="0" destOrd="0" presId="urn:microsoft.com/office/officeart/2005/8/layout/cycle2"/>
    <dgm:cxn modelId="{C8211DD6-98E2-4194-93AF-7AD44DE07C5A}" type="presOf" srcId="{6F008A45-6184-4657-828E-0125FB6DF7FE}" destId="{7CC726A4-1D31-40B5-8E61-EAC6DE12E07A}" srcOrd="1" destOrd="0" presId="urn:microsoft.com/office/officeart/2005/8/layout/cycle2"/>
    <dgm:cxn modelId="{D48CCADD-5C9E-4A15-B7D8-F7E58935DFF7}" srcId="{B059F249-3FC1-4F5D-98B4-4AF578899B2B}" destId="{8CDFE3FD-3AC7-44B4-B71A-64C69901C742}" srcOrd="0" destOrd="0" parTransId="{56D2236B-96C4-4D92-8A96-F00A6F75A36C}" sibTransId="{1705DDA2-F3CF-4440-B762-431A565A5BCC}"/>
    <dgm:cxn modelId="{FA5153E8-B5A4-4CBD-A4E7-110E69C193AF}" type="presOf" srcId="{6F008A45-6184-4657-828E-0125FB6DF7FE}" destId="{9CE53913-5FEC-4E8D-8635-0688EC181774}" srcOrd="0" destOrd="0" presId="urn:microsoft.com/office/officeart/2005/8/layout/cycle2"/>
    <dgm:cxn modelId="{9DBBDBEB-CCAE-407E-8E0C-05F839C7A2FA}" type="presOf" srcId="{1705DDA2-F3CF-4440-B762-431A565A5BCC}" destId="{82B9E67B-5D56-4C1A-92D7-9355EE46F6F0}" srcOrd="1" destOrd="0" presId="urn:microsoft.com/office/officeart/2005/8/layout/cycle2"/>
    <dgm:cxn modelId="{EA5CEDF4-EDB8-47BA-8C26-AA6D615BE385}" srcId="{B059F249-3FC1-4F5D-98B4-4AF578899B2B}" destId="{14065D75-AC43-4DE0-B9F6-F918BCB8041A}" srcOrd="3" destOrd="0" parTransId="{8F209166-511A-4959-9975-F0C584EA7F99}" sibTransId="{32EB3A38-C83D-4299-A4CD-D36472F77523}"/>
    <dgm:cxn modelId="{755C91F5-C617-4B22-B460-C7B533A15B9E}" type="presOf" srcId="{2CC1F9EC-079A-465B-AAF1-8533F0AC849C}" destId="{01EE89E1-80A0-4880-9750-46AAC581E7F2}" srcOrd="0" destOrd="0" presId="urn:microsoft.com/office/officeart/2005/8/layout/cycle2"/>
    <dgm:cxn modelId="{85A48DFE-F74A-43EC-9C89-19EC7D33DC3E}" type="presOf" srcId="{32EB3A38-C83D-4299-A4CD-D36472F77523}" destId="{FEC42DA0-0AB3-46DA-B4C4-DF3D7999B529}" srcOrd="1" destOrd="0" presId="urn:microsoft.com/office/officeart/2005/8/layout/cycle2"/>
    <dgm:cxn modelId="{A0BC95E9-94B9-4F4F-BB5E-FD5C532A2811}" type="presParOf" srcId="{730A68C9-82EB-4B81-8ECB-7C0C5A506E79}" destId="{C8DB4297-6FED-4D76-97D8-8E25B470821B}" srcOrd="0" destOrd="0" presId="urn:microsoft.com/office/officeart/2005/8/layout/cycle2"/>
    <dgm:cxn modelId="{23B5C296-9042-474C-BEA1-B7D0153C13E1}" type="presParOf" srcId="{730A68C9-82EB-4B81-8ECB-7C0C5A506E79}" destId="{5DD66261-E10B-409E-96F3-D85B96A887CC}" srcOrd="1" destOrd="0" presId="urn:microsoft.com/office/officeart/2005/8/layout/cycle2"/>
    <dgm:cxn modelId="{1EEE0035-23EE-4255-9DB4-8EA3FF31C306}" type="presParOf" srcId="{5DD66261-E10B-409E-96F3-D85B96A887CC}" destId="{82B9E67B-5D56-4C1A-92D7-9355EE46F6F0}" srcOrd="0" destOrd="0" presId="urn:microsoft.com/office/officeart/2005/8/layout/cycle2"/>
    <dgm:cxn modelId="{C49EA784-437F-47B3-8AA0-9A14DA81BC31}" type="presParOf" srcId="{730A68C9-82EB-4B81-8ECB-7C0C5A506E79}" destId="{01EE89E1-80A0-4880-9750-46AAC581E7F2}" srcOrd="2" destOrd="0" presId="urn:microsoft.com/office/officeart/2005/8/layout/cycle2"/>
    <dgm:cxn modelId="{F43DA006-F2A3-4EC7-94BA-ACB693C5EE44}" type="presParOf" srcId="{730A68C9-82EB-4B81-8ECB-7C0C5A506E79}" destId="{9CE53913-5FEC-4E8D-8635-0688EC181774}" srcOrd="3" destOrd="0" presId="urn:microsoft.com/office/officeart/2005/8/layout/cycle2"/>
    <dgm:cxn modelId="{ABE19D21-4F86-40FA-A61E-70038E62125D}" type="presParOf" srcId="{9CE53913-5FEC-4E8D-8635-0688EC181774}" destId="{7CC726A4-1D31-40B5-8E61-EAC6DE12E07A}" srcOrd="0" destOrd="0" presId="urn:microsoft.com/office/officeart/2005/8/layout/cycle2"/>
    <dgm:cxn modelId="{AE047AD2-95E4-432F-B483-CD8C65E7539D}" type="presParOf" srcId="{730A68C9-82EB-4B81-8ECB-7C0C5A506E79}" destId="{8999CEA0-90B3-449B-919F-8A75DDFD28F9}" srcOrd="4" destOrd="0" presId="urn:microsoft.com/office/officeart/2005/8/layout/cycle2"/>
    <dgm:cxn modelId="{39B3A9F2-FB87-431D-AD32-F30A061F4BB9}" type="presParOf" srcId="{730A68C9-82EB-4B81-8ECB-7C0C5A506E79}" destId="{1B5DA5A7-F999-4852-B4B5-DFA6CBFB743B}" srcOrd="5" destOrd="0" presId="urn:microsoft.com/office/officeart/2005/8/layout/cycle2"/>
    <dgm:cxn modelId="{B7F5CB8C-3C7E-4C1D-808C-82E5C455CC34}" type="presParOf" srcId="{1B5DA5A7-F999-4852-B4B5-DFA6CBFB743B}" destId="{7E7E5580-F872-41A8-8BE3-1BBF78CE3405}" srcOrd="0" destOrd="0" presId="urn:microsoft.com/office/officeart/2005/8/layout/cycle2"/>
    <dgm:cxn modelId="{42530CC5-FECC-4E11-885E-FF5D6C42AECE}" type="presParOf" srcId="{730A68C9-82EB-4B81-8ECB-7C0C5A506E79}" destId="{FE6FE798-629A-4674-BCFF-B5DB16BF5C00}" srcOrd="6" destOrd="0" presId="urn:microsoft.com/office/officeart/2005/8/layout/cycle2"/>
    <dgm:cxn modelId="{736894E5-5583-4812-99E5-8856C19D21C5}" type="presParOf" srcId="{730A68C9-82EB-4B81-8ECB-7C0C5A506E79}" destId="{01CD99D7-835A-40CD-A8D4-13474474B4E2}" srcOrd="7" destOrd="0" presId="urn:microsoft.com/office/officeart/2005/8/layout/cycle2"/>
    <dgm:cxn modelId="{0545FEFF-07EB-4A36-9CBD-012606DDA5F7}" type="presParOf" srcId="{01CD99D7-835A-40CD-A8D4-13474474B4E2}" destId="{FEC42DA0-0AB3-46DA-B4C4-DF3D7999B529}" srcOrd="0" destOrd="0" presId="urn:microsoft.com/office/officeart/2005/8/layout/cycle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B4297-6FED-4D76-97D8-8E25B470821B}">
      <dsp:nvSpPr>
        <dsp:cNvPr id="0" name=""/>
        <dsp:cNvSpPr/>
      </dsp:nvSpPr>
      <dsp:spPr>
        <a:xfrm>
          <a:off x="1044621" y="168"/>
          <a:ext cx="797916" cy="797916"/>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 Planning</a:t>
          </a:r>
        </a:p>
      </dsp:txBody>
      <dsp:txXfrm>
        <a:off x="1161473" y="117020"/>
        <a:ext cx="564212" cy="564212"/>
      </dsp:txXfrm>
    </dsp:sp>
    <dsp:sp modelId="{5DD66261-E10B-409E-96F3-D85B96A887CC}">
      <dsp:nvSpPr>
        <dsp:cNvPr id="0" name=""/>
        <dsp:cNvSpPr/>
      </dsp:nvSpPr>
      <dsp:spPr>
        <a:xfrm rot="2700000">
          <a:off x="1756905" y="683945"/>
          <a:ext cx="212282" cy="269296"/>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1766231" y="715288"/>
        <a:ext cx="148597" cy="161578"/>
      </dsp:txXfrm>
    </dsp:sp>
    <dsp:sp modelId="{01EE89E1-80A0-4880-9750-46AAC581E7F2}">
      <dsp:nvSpPr>
        <dsp:cNvPr id="0" name=""/>
        <dsp:cNvSpPr/>
      </dsp:nvSpPr>
      <dsp:spPr>
        <a:xfrm>
          <a:off x="1892053" y="847600"/>
          <a:ext cx="797916" cy="797916"/>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050" b="0" kern="1200" spc="-20" baseline="0">
              <a:solidFill>
                <a:sysClr val="window" lastClr="FFFFFF"/>
              </a:solidFill>
              <a:latin typeface="Calibri"/>
              <a:ea typeface="+mn-ea"/>
              <a:cs typeface="+mn-cs"/>
            </a:rPr>
            <a:t>(2 weeks</a:t>
          </a:r>
          <a:r>
            <a:rPr lang="en-US" sz="1050" b="0" kern="1200">
              <a:solidFill>
                <a:sysClr val="window" lastClr="FFFFFF"/>
              </a:solidFill>
              <a:latin typeface="Calibri"/>
              <a:ea typeface="+mn-ea"/>
              <a:cs typeface="+mn-cs"/>
            </a:rPr>
            <a:t>)</a:t>
          </a:r>
          <a:endParaRPr lang="en-US" sz="1100" b="0" kern="1200">
            <a:solidFill>
              <a:sysClr val="window" lastClr="FFFFFF"/>
            </a:solidFill>
            <a:latin typeface="Calibri"/>
            <a:ea typeface="+mn-ea"/>
            <a:cs typeface="+mn-cs"/>
          </a:endParaRPr>
        </a:p>
      </dsp:txBody>
      <dsp:txXfrm>
        <a:off x="2008905" y="964452"/>
        <a:ext cx="564212" cy="564212"/>
      </dsp:txXfrm>
    </dsp:sp>
    <dsp:sp modelId="{9CE53913-5FEC-4E8D-8635-0688EC181774}">
      <dsp:nvSpPr>
        <dsp:cNvPr id="0" name=""/>
        <dsp:cNvSpPr/>
      </dsp:nvSpPr>
      <dsp:spPr>
        <a:xfrm rot="8100000">
          <a:off x="1765402" y="1531377"/>
          <a:ext cx="212282" cy="269296"/>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1819761" y="1562720"/>
        <a:ext cx="148597" cy="161578"/>
      </dsp:txXfrm>
    </dsp:sp>
    <dsp:sp modelId="{8999CEA0-90B3-449B-919F-8A75DDFD28F9}">
      <dsp:nvSpPr>
        <dsp:cNvPr id="0" name=""/>
        <dsp:cNvSpPr/>
      </dsp:nvSpPr>
      <dsp:spPr>
        <a:xfrm>
          <a:off x="1044621" y="1695032"/>
          <a:ext cx="797916" cy="797916"/>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100" b="1" kern="1200">
              <a:solidFill>
                <a:sysClr val="window" lastClr="FFFFFF"/>
              </a:solidFill>
              <a:latin typeface="Calibri"/>
              <a:ea typeface="+mn-ea"/>
              <a:cs typeface="+mn-cs"/>
            </a:rPr>
            <a:t>Delivery</a:t>
          </a:r>
        </a:p>
      </dsp:txBody>
      <dsp:txXfrm>
        <a:off x="1161473" y="1811884"/>
        <a:ext cx="564212" cy="564212"/>
      </dsp:txXfrm>
    </dsp:sp>
    <dsp:sp modelId="{1B5DA5A7-F999-4852-B4B5-DFA6CBFB743B}">
      <dsp:nvSpPr>
        <dsp:cNvPr id="0" name=""/>
        <dsp:cNvSpPr/>
      </dsp:nvSpPr>
      <dsp:spPr>
        <a:xfrm rot="13500000">
          <a:off x="917970" y="1539874"/>
          <a:ext cx="212282" cy="269296"/>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972329" y="1616249"/>
        <a:ext cx="148597" cy="161578"/>
      </dsp:txXfrm>
    </dsp:sp>
    <dsp:sp modelId="{FE6FE798-629A-4674-BCFF-B5DB16BF5C00}">
      <dsp:nvSpPr>
        <dsp:cNvPr id="0" name=""/>
        <dsp:cNvSpPr/>
      </dsp:nvSpPr>
      <dsp:spPr>
        <a:xfrm>
          <a:off x="197189" y="847600"/>
          <a:ext cx="797916" cy="797916"/>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80000"/>
            </a:lnSpc>
            <a:spcBef>
              <a:spcPct val="0"/>
            </a:spcBef>
            <a:spcAft>
              <a:spcPct val="35000"/>
            </a:spcAft>
            <a:buNone/>
          </a:pPr>
          <a:r>
            <a:rPr lang="en-US" sz="1100" b="1" kern="1200">
              <a:solidFill>
                <a:sysClr val="window" lastClr="FFFFFF"/>
              </a:solidFill>
              <a:latin typeface="Calibri"/>
              <a:ea typeface="+mn-ea"/>
              <a:cs typeface="+mn-cs"/>
            </a:rPr>
            <a:t>Sprint Review Meeting</a:t>
          </a:r>
        </a:p>
      </dsp:txBody>
      <dsp:txXfrm>
        <a:off x="314041" y="964452"/>
        <a:ext cx="564212" cy="564212"/>
      </dsp:txXfrm>
    </dsp:sp>
    <dsp:sp modelId="{01CD99D7-835A-40CD-A8D4-13474474B4E2}">
      <dsp:nvSpPr>
        <dsp:cNvPr id="0" name=""/>
        <dsp:cNvSpPr/>
      </dsp:nvSpPr>
      <dsp:spPr>
        <a:xfrm rot="18900000">
          <a:off x="909473" y="692442"/>
          <a:ext cx="212282" cy="269296"/>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918799" y="768817"/>
        <a:ext cx="148597" cy="16157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628994-FAE4-4375-AC2B-9E562AD77AF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EEA58D-A3F6-4E72-86DE-2F48CDF639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BDFDF7-D036-4E66-93D0-E0A3939158D7}" type="datetimeFigureOut">
              <a:rPr lang="en-US" smtClean="0"/>
              <a:t>7/10/2026</a:t>
            </a:fld>
            <a:endParaRPr lang="en-US"/>
          </a:p>
        </p:txBody>
      </p:sp>
      <p:sp>
        <p:nvSpPr>
          <p:cNvPr id="4" name="Footer Placeholder 3">
            <a:extLst>
              <a:ext uri="{FF2B5EF4-FFF2-40B4-BE49-F238E27FC236}">
                <a16:creationId xmlns:a16="http://schemas.microsoft.com/office/drawing/2014/main" id="{4D43087F-C1F5-44A0-9CA2-ACBE9EF889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30A1BD-BB42-4FF4-B80D-3489BBA91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DFF832-BAE4-4B62-A1F6-9C42E0000890}" type="slidenum">
              <a:rPr lang="en-US" smtClean="0"/>
              <a:t>‹#›</a:t>
            </a:fld>
            <a:endParaRPr lang="en-US"/>
          </a:p>
        </p:txBody>
      </p:sp>
    </p:spTree>
    <p:extLst>
      <p:ext uri="{BB962C8B-B14F-4D97-AF65-F5344CB8AC3E}">
        <p14:creationId xmlns:p14="http://schemas.microsoft.com/office/powerpoint/2010/main" val="176154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58C27-8383-4263-A92E-7233D10876F7}" type="datetimeFigureOut">
              <a:rPr lang="en-US" smtClean="0"/>
              <a:t>7/10/2026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57AE5-060F-4B8C-B1A1-A3B3E167AAFA}" type="slidenum">
              <a:rPr lang="en-US" smtClean="0"/>
              <a:t>‹#›</a:t>
            </a:fld>
            <a:endParaRPr lang="en-US"/>
          </a:p>
        </p:txBody>
      </p:sp>
    </p:spTree>
    <p:extLst>
      <p:ext uri="{BB962C8B-B14F-4D97-AF65-F5344CB8AC3E}">
        <p14:creationId xmlns:p14="http://schemas.microsoft.com/office/powerpoint/2010/main" val="381534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11</a:t>
            </a:fld>
            <a:endParaRPr lang="en-US"/>
          </a:p>
        </p:txBody>
      </p:sp>
    </p:spTree>
    <p:extLst>
      <p:ext uri="{BB962C8B-B14F-4D97-AF65-F5344CB8AC3E}">
        <p14:creationId xmlns:p14="http://schemas.microsoft.com/office/powerpoint/2010/main" val="2500652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a:t>The  Lesson Builder empowers trainers to craft complex, adaptive scenarios with 10-15 distinct steps. Instructors can create branching narratives, customize environmental conditions, and define specific proficiency criteria for each step. The system's real-time data collection facilitates performance analysis and scenario refinement. This level of customization and insight makes the Lesson Builder ideal for industries where hands-on training is crucial but logistically challenging, such as manufacturing, construction, and high-risk </a:t>
            </a:r>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52</a:t>
            </a:fld>
            <a:endParaRPr lang="en-US"/>
          </a:p>
        </p:txBody>
      </p:sp>
    </p:spTree>
    <p:extLst>
      <p:ext uri="{BB962C8B-B14F-4D97-AF65-F5344CB8AC3E}">
        <p14:creationId xmlns:p14="http://schemas.microsoft.com/office/powerpoint/2010/main" val="1080581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539E9-5D64-A2CA-AAAA-AD3B005F7A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CCB87-945C-5F7D-AEEC-222AD0D8A98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414C28-D935-F901-A11E-B5ACCC5835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7B5753-642C-2891-C742-EFA2F09E3F98}"/>
              </a:ext>
            </a:extLst>
          </p:cNvPr>
          <p:cNvSpPr>
            <a:spLocks noGrp="1"/>
          </p:cNvSpPr>
          <p:nvPr>
            <p:ph type="sldNum" sz="quarter" idx="5"/>
          </p:nvPr>
        </p:nvSpPr>
        <p:spPr/>
        <p:txBody>
          <a:bodyPr/>
          <a:lstStyle/>
          <a:p>
            <a:fld id="{3E857AE5-060F-4B8C-B1A1-A3B3E167AAFA}" type="slidenum">
              <a:rPr lang="en-US" smtClean="0"/>
              <a:t>60</a:t>
            </a:fld>
            <a:endParaRPr lang="en-US"/>
          </a:p>
        </p:txBody>
      </p:sp>
    </p:spTree>
    <p:extLst>
      <p:ext uri="{BB962C8B-B14F-4D97-AF65-F5344CB8AC3E}">
        <p14:creationId xmlns:p14="http://schemas.microsoft.com/office/powerpoint/2010/main" val="4256663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3CBA3-FA70-2596-C4C2-BCB8CE4A2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F709E-F72A-9853-4FF1-E3659A2F90E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8F72C85-51BC-8BE2-93A7-A43867E604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C3BE37-9AE8-E453-C32E-6CCF94FC8A15}"/>
              </a:ext>
            </a:extLst>
          </p:cNvPr>
          <p:cNvSpPr>
            <a:spLocks noGrp="1"/>
          </p:cNvSpPr>
          <p:nvPr>
            <p:ph type="sldNum" sz="quarter" idx="5"/>
          </p:nvPr>
        </p:nvSpPr>
        <p:spPr/>
        <p:txBody>
          <a:bodyPr/>
          <a:lstStyle/>
          <a:p>
            <a:fld id="{3E857AE5-060F-4B8C-B1A1-A3B3E167AAFA}" type="slidenum">
              <a:rPr lang="en-US" smtClean="0"/>
              <a:t>67</a:t>
            </a:fld>
            <a:endParaRPr lang="en-US"/>
          </a:p>
        </p:txBody>
      </p:sp>
    </p:spTree>
    <p:extLst>
      <p:ext uri="{BB962C8B-B14F-4D97-AF65-F5344CB8AC3E}">
        <p14:creationId xmlns:p14="http://schemas.microsoft.com/office/powerpoint/2010/main" val="3075515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70</a:t>
            </a:fld>
            <a:endParaRPr lang="en-US"/>
          </a:p>
        </p:txBody>
      </p:sp>
    </p:spTree>
    <p:extLst>
      <p:ext uri="{BB962C8B-B14F-4D97-AF65-F5344CB8AC3E}">
        <p14:creationId xmlns:p14="http://schemas.microsoft.com/office/powerpoint/2010/main" val="589435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42983-1AB3-B75F-EA7D-3AB83E8C1D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F1ACB-829B-475E-9100-8769BC7063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1A33F7E-5213-9CBB-01A2-B3B5F33B6E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4F9DA0-3C14-4900-1567-893D0DF1B560}"/>
              </a:ext>
            </a:extLst>
          </p:cNvPr>
          <p:cNvSpPr>
            <a:spLocks noGrp="1"/>
          </p:cNvSpPr>
          <p:nvPr>
            <p:ph type="sldNum" sz="quarter" idx="5"/>
          </p:nvPr>
        </p:nvSpPr>
        <p:spPr/>
        <p:txBody>
          <a:bodyPr/>
          <a:lstStyle/>
          <a:p>
            <a:fld id="{3E857AE5-060F-4B8C-B1A1-A3B3E167AAFA}" type="slidenum">
              <a:rPr lang="en-US" smtClean="0"/>
              <a:t>71</a:t>
            </a:fld>
            <a:endParaRPr lang="en-US"/>
          </a:p>
        </p:txBody>
      </p:sp>
    </p:spTree>
    <p:extLst>
      <p:ext uri="{BB962C8B-B14F-4D97-AF65-F5344CB8AC3E}">
        <p14:creationId xmlns:p14="http://schemas.microsoft.com/office/powerpoint/2010/main" val="2963716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628D5-820D-B11E-913D-81B2CBC78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F40BF-A490-5089-3C84-35B6B4284EC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379EF95-2067-0EFA-B889-6271ACBAA4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FEAED1-DD47-DD91-CF34-9CE6BDF03007}"/>
              </a:ext>
            </a:extLst>
          </p:cNvPr>
          <p:cNvSpPr>
            <a:spLocks noGrp="1"/>
          </p:cNvSpPr>
          <p:nvPr>
            <p:ph type="sldNum" sz="quarter" idx="5"/>
          </p:nvPr>
        </p:nvSpPr>
        <p:spPr/>
        <p:txBody>
          <a:bodyPr/>
          <a:lstStyle/>
          <a:p>
            <a:fld id="{3E857AE5-060F-4B8C-B1A1-A3B3E167AAFA}" type="slidenum">
              <a:rPr lang="en-US" smtClean="0"/>
              <a:t>80</a:t>
            </a:fld>
            <a:endParaRPr lang="en-US"/>
          </a:p>
        </p:txBody>
      </p:sp>
    </p:spTree>
    <p:extLst>
      <p:ext uri="{BB962C8B-B14F-4D97-AF65-F5344CB8AC3E}">
        <p14:creationId xmlns:p14="http://schemas.microsoft.com/office/powerpoint/2010/main" val="1169755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2FFC6-23DE-FE91-D426-6928FE498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F496F-F55D-2A6F-4614-79360C25A6C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4FB6C70-11CA-3C5C-DC8B-9411D30D40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24C1B4-0CA2-DA6A-F90F-D3A26F5703A1}"/>
              </a:ext>
            </a:extLst>
          </p:cNvPr>
          <p:cNvSpPr>
            <a:spLocks noGrp="1"/>
          </p:cNvSpPr>
          <p:nvPr>
            <p:ph type="sldNum" sz="quarter" idx="5"/>
          </p:nvPr>
        </p:nvSpPr>
        <p:spPr/>
        <p:txBody>
          <a:bodyPr/>
          <a:lstStyle/>
          <a:p>
            <a:fld id="{3E857AE5-060F-4B8C-B1A1-A3B3E167AAFA}" type="slidenum">
              <a:rPr lang="en-US" smtClean="0"/>
              <a:t>82</a:t>
            </a:fld>
            <a:endParaRPr lang="en-US"/>
          </a:p>
        </p:txBody>
      </p:sp>
    </p:spTree>
    <p:extLst>
      <p:ext uri="{BB962C8B-B14F-4D97-AF65-F5344CB8AC3E}">
        <p14:creationId xmlns:p14="http://schemas.microsoft.com/office/powerpoint/2010/main" val="1462951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BF5C-68DC-3C97-9B7A-D7DB0414F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ACB9F-C8BF-DD8B-4E46-784030BD48A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FFC32EB-EF4B-6566-156D-102B470477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EC10FB-DA56-34CD-9824-9CB625DE2E1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292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33783-A15D-8922-8FD2-8FB281EC2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84558-70AA-F99C-5669-CCFB3DB324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CE078B4-BE84-D5AC-2663-1DE0A7E416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5313C1-133E-3D71-C284-4167CA989F6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5678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455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99</a:t>
            </a:fld>
            <a:endParaRPr lang="en-US"/>
          </a:p>
        </p:txBody>
      </p:sp>
    </p:spTree>
    <p:extLst>
      <p:ext uri="{BB962C8B-B14F-4D97-AF65-F5344CB8AC3E}">
        <p14:creationId xmlns:p14="http://schemas.microsoft.com/office/powerpoint/2010/main" val="3418478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100</a:t>
            </a:fld>
            <a:endParaRPr lang="en-US"/>
          </a:p>
        </p:txBody>
      </p:sp>
    </p:spTree>
    <p:extLst>
      <p:ext uri="{BB962C8B-B14F-4D97-AF65-F5344CB8AC3E}">
        <p14:creationId xmlns:p14="http://schemas.microsoft.com/office/powerpoint/2010/main" val="38503008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72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7431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104</a:t>
            </a:fld>
            <a:endParaRPr lang="en-US"/>
          </a:p>
        </p:txBody>
      </p:sp>
    </p:spTree>
    <p:extLst>
      <p:ext uri="{BB962C8B-B14F-4D97-AF65-F5344CB8AC3E}">
        <p14:creationId xmlns:p14="http://schemas.microsoft.com/office/powerpoint/2010/main" val="3515008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4172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106</a:t>
            </a:fld>
            <a:endParaRPr lang="en-US"/>
          </a:p>
        </p:txBody>
      </p:sp>
    </p:spTree>
    <p:extLst>
      <p:ext uri="{BB962C8B-B14F-4D97-AF65-F5344CB8AC3E}">
        <p14:creationId xmlns:p14="http://schemas.microsoft.com/office/powerpoint/2010/main" val="2863710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73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161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155</a:t>
            </a:fld>
            <a:endParaRPr lang="en-US"/>
          </a:p>
        </p:txBody>
      </p:sp>
    </p:spTree>
    <p:extLst>
      <p:ext uri="{BB962C8B-B14F-4D97-AF65-F5344CB8AC3E}">
        <p14:creationId xmlns:p14="http://schemas.microsoft.com/office/powerpoint/2010/main" val="2296353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4 Splash">
    <p:bg>
      <p:bgPr>
        <a:solidFill>
          <a:srgbClr val="3F3F3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A42A69-D224-2EFE-BC5D-0523AE800516}"/>
              </a:ext>
            </a:extLst>
          </p:cNvPr>
          <p:cNvSpPr>
            <a:spLocks noGrp="1"/>
          </p:cNvSpPr>
          <p:nvPr>
            <p:ph type="pic" sz="quarter" idx="11"/>
          </p:nvPr>
        </p:nvSpPr>
        <p:spPr>
          <a:xfrm>
            <a:off x="0" y="1"/>
            <a:ext cx="6858000" cy="6722076"/>
          </a:xfrm>
          <a:prstGeom prst="rect">
            <a:avLst/>
          </a:prstGeom>
          <a:noFill/>
        </p:spPr>
        <p:txBody>
          <a:bodyPr/>
          <a:lstStyle>
            <a:lvl1pPr marL="0" indent="0">
              <a:buNone/>
              <a:defRPr sz="2400"/>
            </a:lvl1pPr>
          </a:lstStyle>
          <a:p>
            <a:endParaRPr lang="id-ID"/>
          </a:p>
        </p:txBody>
      </p:sp>
      <p:sp>
        <p:nvSpPr>
          <p:cNvPr id="2" name="Title 1">
            <a:extLst>
              <a:ext uri="{FF2B5EF4-FFF2-40B4-BE49-F238E27FC236}">
                <a16:creationId xmlns:a16="http://schemas.microsoft.com/office/drawing/2014/main" id="{B2E286D3-48F8-96D0-6969-783989D858A2}"/>
              </a:ext>
            </a:extLst>
          </p:cNvPr>
          <p:cNvSpPr>
            <a:spLocks noGrp="1"/>
          </p:cNvSpPr>
          <p:nvPr>
            <p:ph type="title"/>
          </p:nvPr>
        </p:nvSpPr>
        <p:spPr>
          <a:xfrm>
            <a:off x="457200" y="5303520"/>
            <a:ext cx="5915025" cy="1766887"/>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Black" panose="020F0502020204030203" pitchFamily="34" charset="0"/>
                <a:ea typeface="+mj-ea"/>
                <a:cs typeface="Lato Black" panose="020F0502020204030203" pitchFamily="34" charset="0"/>
              </a:defRPr>
            </a:lvl1pPr>
          </a:lstStyle>
          <a:p>
            <a:r>
              <a:rPr lang="en-US"/>
              <a:t>Click to edit Master title style</a:t>
            </a:r>
          </a:p>
        </p:txBody>
      </p:sp>
      <p:sp>
        <p:nvSpPr>
          <p:cNvPr id="3" name="Text Placeholder 5">
            <a:extLst>
              <a:ext uri="{FF2B5EF4-FFF2-40B4-BE49-F238E27FC236}">
                <a16:creationId xmlns:a16="http://schemas.microsoft.com/office/drawing/2014/main" id="{29F18BA2-2972-AA07-DF3B-1820525FB12C}"/>
              </a:ext>
            </a:extLst>
          </p:cNvPr>
          <p:cNvSpPr>
            <a:spLocks noGrp="1"/>
          </p:cNvSpPr>
          <p:nvPr>
            <p:ph type="body" sz="quarter" idx="12"/>
          </p:nvPr>
        </p:nvSpPr>
        <p:spPr>
          <a:xfrm>
            <a:off x="2577674" y="7034231"/>
            <a:ext cx="1701984"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bg1"/>
                </a:solidFill>
                <a:latin typeface="+mj-lt"/>
              </a:defRPr>
            </a:lvl1pPr>
          </a:lstStyle>
          <a:p>
            <a:pPr lvl="0"/>
            <a:r>
              <a:rPr lang="en-US"/>
              <a:t>Click to edit Master text styles</a:t>
            </a:r>
          </a:p>
        </p:txBody>
      </p:sp>
      <p:sp>
        <p:nvSpPr>
          <p:cNvPr id="4" name="Text Placeholder 5">
            <a:extLst>
              <a:ext uri="{FF2B5EF4-FFF2-40B4-BE49-F238E27FC236}">
                <a16:creationId xmlns:a16="http://schemas.microsoft.com/office/drawing/2014/main" id="{D6191CD1-FA02-93EA-EAC5-8F989FF5A1B3}"/>
              </a:ext>
            </a:extLst>
          </p:cNvPr>
          <p:cNvSpPr>
            <a:spLocks noGrp="1"/>
          </p:cNvSpPr>
          <p:nvPr>
            <p:ph type="body" sz="quarter" idx="13"/>
          </p:nvPr>
        </p:nvSpPr>
        <p:spPr>
          <a:xfrm>
            <a:off x="2480155" y="1534116"/>
            <a:ext cx="2020887"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tx1">
                    <a:lumMod val="65000"/>
                    <a:lumOff val="3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390014193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024 Feature Pag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720840"/>
            <a:ext cx="6857999" cy="18288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457199" y="7378700"/>
            <a:ext cx="2341563" cy="1063436"/>
          </a:xfrm>
          <a:prstGeom prst="rect">
            <a:avLst/>
          </a:prstGeom>
        </p:spPr>
        <p:txBody>
          <a:bodyPr lIns="0" rIns="0"/>
          <a:lstStyle>
            <a:lvl1pPr marL="0" indent="0">
              <a:lnSpc>
                <a:spcPct val="110000"/>
              </a:lnSpc>
              <a:spcBef>
                <a:spcPts val="0"/>
              </a:spcBef>
              <a:buNone/>
              <a:defRPr lang="en-US" sz="105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457201" y="6897355"/>
            <a:ext cx="2341562" cy="392446"/>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3429000" y="6721475"/>
            <a:ext cx="3429000" cy="1828800"/>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714994"/>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4 Feature Sidebar">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026150"/>
            <a:ext cx="2285971" cy="252349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182880" y="6800626"/>
            <a:ext cx="1918970" cy="1174974"/>
          </a:xfrm>
          <a:prstGeom prst="rect">
            <a:avLst/>
          </a:prstGeom>
        </p:spPr>
        <p:txBody>
          <a:bodyPr lIns="0" rIns="0"/>
          <a:lstStyle>
            <a:lvl1pPr marL="0" indent="0">
              <a:lnSpc>
                <a:spcPct val="110000"/>
              </a:lnSpc>
              <a:spcBef>
                <a:spcPts val="0"/>
              </a:spcBef>
              <a:buNone/>
              <a:defRPr lang="en-US" sz="11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182880" y="6319281"/>
            <a:ext cx="1918970" cy="433608"/>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1" y="3798556"/>
            <a:ext cx="2285972" cy="2227594"/>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377806"/>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626320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115191"/>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608989"/>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a:solidFill>
            <a:schemeClr val="bg1"/>
          </a:solidFill>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1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a:solidFill>
            <a:schemeClr val="bg1"/>
          </a:solidFill>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391213517"/>
      </p:ext>
    </p:extLst>
  </p:cSld>
  <p:clrMapOvr>
    <a:masterClrMapping/>
  </p:clrMapOvr>
  <p:extLst>
    <p:ext uri="{DCECCB84-F9BA-43D5-87BE-67443E8EF086}">
      <p15:sldGuideLst xmlns:p15="http://schemas.microsoft.com/office/powerpoint/2012/main">
        <p15:guide id="1" pos="288" userDrawn="1">
          <p15:clr>
            <a:srgbClr val="FBAE40"/>
          </p15:clr>
        </p15:guide>
        <p15:guide id="2" pos="40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7099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FFX_Bulleted_List (Prim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6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2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2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2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2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782311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913574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FFX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139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Let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78A50-DD66-6B7F-5B70-6427C11D9CB9}"/>
              </a:ext>
            </a:extLst>
          </p:cNvPr>
          <p:cNvPicPr>
            <a:picLocks noChangeAspect="1"/>
          </p:cNvPicPr>
          <p:nvPr userDrawn="1"/>
        </p:nvPicPr>
        <p:blipFill rotWithShape="1">
          <a:blip r:embed="rId2"/>
          <a:srcRect l="624" t="2593" r="27662" b="52330"/>
          <a:stretch/>
        </p:blipFill>
        <p:spPr>
          <a:xfrm>
            <a:off x="189831" y="950496"/>
            <a:ext cx="6429409" cy="1945104"/>
          </a:xfrm>
          <a:prstGeom prst="rect">
            <a:avLst/>
          </a:prstGeom>
        </p:spPr>
      </p:pic>
      <p:sp>
        <p:nvSpPr>
          <p:cNvPr id="4" name="Rectangle 3">
            <a:extLst>
              <a:ext uri="{FF2B5EF4-FFF2-40B4-BE49-F238E27FC236}">
                <a16:creationId xmlns:a16="http://schemas.microsoft.com/office/drawing/2014/main" id="{E9297DC7-92CA-2642-3379-8E4097EB48C3}"/>
              </a:ext>
            </a:extLst>
          </p:cNvPr>
          <p:cNvSpPr>
            <a:spLocks/>
          </p:cNvSpPr>
          <p:nvPr userDrawn="1"/>
        </p:nvSpPr>
        <p:spPr>
          <a:xfrm>
            <a:off x="1660358" y="1013326"/>
            <a:ext cx="2057400" cy="337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ED23CCBC-912A-8F11-08C3-FC76DB273927}"/>
              </a:ext>
            </a:extLst>
          </p:cNvPr>
          <p:cNvSpPr>
            <a:spLocks noGrp="1"/>
          </p:cNvSpPr>
          <p:nvPr>
            <p:ph type="body" sz="quarter" idx="12" hasCustomPrompt="1"/>
          </p:nvPr>
        </p:nvSpPr>
        <p:spPr>
          <a:xfrm>
            <a:off x="1715168" y="1144336"/>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mary.pierce@forgefx.com</a:t>
            </a:r>
          </a:p>
        </p:txBody>
      </p:sp>
      <p:sp>
        <p:nvSpPr>
          <p:cNvPr id="10" name="Text Placeholder 8">
            <a:extLst>
              <a:ext uri="{FF2B5EF4-FFF2-40B4-BE49-F238E27FC236}">
                <a16:creationId xmlns:a16="http://schemas.microsoft.com/office/drawing/2014/main" id="{32DBEA95-9711-020E-D577-7E51014259BF}"/>
              </a:ext>
            </a:extLst>
          </p:cNvPr>
          <p:cNvSpPr>
            <a:spLocks noGrp="1"/>
          </p:cNvSpPr>
          <p:nvPr>
            <p:ph type="body" sz="quarter" idx="13" hasCustomPrompt="1"/>
          </p:nvPr>
        </p:nvSpPr>
        <p:spPr>
          <a:xfrm>
            <a:off x="1715168" y="1458493"/>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john.smith@acme.com</a:t>
            </a:r>
          </a:p>
        </p:txBody>
      </p:sp>
      <p:sp>
        <p:nvSpPr>
          <p:cNvPr id="11" name="Text Placeholder 8">
            <a:extLst>
              <a:ext uri="{FF2B5EF4-FFF2-40B4-BE49-F238E27FC236}">
                <a16:creationId xmlns:a16="http://schemas.microsoft.com/office/drawing/2014/main" id="{6D745A68-87DF-2659-0FE1-B30F4F7FF764}"/>
              </a:ext>
            </a:extLst>
          </p:cNvPr>
          <p:cNvSpPr>
            <a:spLocks noGrp="1"/>
          </p:cNvSpPr>
          <p:nvPr>
            <p:ph type="body" sz="quarter" idx="14" hasCustomPrompt="1"/>
          </p:nvPr>
        </p:nvSpPr>
        <p:spPr>
          <a:xfrm>
            <a:off x="1715168" y="1790029"/>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gmeyers@forgefx.com, akane@forgefx.com</a:t>
            </a:r>
          </a:p>
        </p:txBody>
      </p:sp>
      <p:sp>
        <p:nvSpPr>
          <p:cNvPr id="12" name="Text Placeholder 8">
            <a:extLst>
              <a:ext uri="{FF2B5EF4-FFF2-40B4-BE49-F238E27FC236}">
                <a16:creationId xmlns:a16="http://schemas.microsoft.com/office/drawing/2014/main" id="{337AC395-230E-9823-9914-476F9E3973B6}"/>
              </a:ext>
            </a:extLst>
          </p:cNvPr>
          <p:cNvSpPr>
            <a:spLocks noGrp="1"/>
          </p:cNvSpPr>
          <p:nvPr>
            <p:ph type="body" sz="quarter" idx="15" hasCustomPrompt="1"/>
          </p:nvPr>
        </p:nvSpPr>
        <p:spPr>
          <a:xfrm>
            <a:off x="1715168" y="2120232"/>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Discussion Follow-up</a:t>
            </a:r>
          </a:p>
        </p:txBody>
      </p:sp>
      <p:sp>
        <p:nvSpPr>
          <p:cNvPr id="13" name="Title black">
            <a:extLst>
              <a:ext uri="{FF2B5EF4-FFF2-40B4-BE49-F238E27FC236}">
                <a16:creationId xmlns:a16="http://schemas.microsoft.com/office/drawing/2014/main" id="{31C8C452-9BB9-282B-9FAD-0E2416223D78}"/>
              </a:ext>
            </a:extLst>
          </p:cNvPr>
          <p:cNvSpPr txBox="1"/>
          <p:nvPr userDrawn="1"/>
        </p:nvSpPr>
        <p:spPr>
          <a:xfrm>
            <a:off x="213317" y="351736"/>
            <a:ext cx="4751045" cy="605294"/>
          </a:xfrm>
          <a:prstGeom prst="rect">
            <a:avLst/>
          </a:prstGeom>
          <a:noFill/>
        </p:spPr>
        <p:txBody>
          <a:bodyPr wrap="square" rtlCol="0">
            <a:spAutoFit/>
          </a:bodyPr>
          <a:lstStyle/>
          <a:p>
            <a:pPr>
              <a:lnSpc>
                <a:spcPts val="4000"/>
              </a:lnSpc>
            </a:pPr>
            <a:r>
              <a:rPr lang="en-US" sz="3600" b="1">
                <a:solidFill>
                  <a:schemeClr val="tx1">
                    <a:lumMod val="75000"/>
                    <a:lumOff val="25000"/>
                  </a:schemeClr>
                </a:solidFill>
                <a:latin typeface="Lato Black" panose="020F0A02020204030203" pitchFamily="34" charset="0"/>
                <a:cs typeface="Lato Black" panose="020F0A02020204030203" pitchFamily="34" charset="0"/>
              </a:rPr>
              <a:t>COVER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LETTER</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17" name="Text Placeholder 16">
            <a:extLst>
              <a:ext uri="{FF2B5EF4-FFF2-40B4-BE49-F238E27FC236}">
                <a16:creationId xmlns:a16="http://schemas.microsoft.com/office/drawing/2014/main" id="{8FF87D0E-7B18-9A02-E422-77C13FDF85BE}"/>
              </a:ext>
            </a:extLst>
          </p:cNvPr>
          <p:cNvSpPr>
            <a:spLocks noGrp="1"/>
          </p:cNvSpPr>
          <p:nvPr>
            <p:ph type="body" sz="quarter" idx="17" hasCustomPrompt="1"/>
          </p:nvPr>
        </p:nvSpPr>
        <p:spPr>
          <a:xfrm>
            <a:off x="238760" y="2578100"/>
            <a:ext cx="6327624" cy="5949950"/>
          </a:xfrm>
          <a:prstGeom prst="rect">
            <a:avLst/>
          </a:prstGeom>
          <a:solidFill>
            <a:schemeClr val="bg1"/>
          </a:solidFill>
        </p:spPr>
        <p:txBody>
          <a:bodyPr/>
          <a:lstStyle>
            <a:lvl1pPr marL="0" indent="0">
              <a:lnSpc>
                <a:spcPct val="100000"/>
              </a:lnSpc>
              <a:buFont typeface="Arial" panose="020B0604020202020204" pitchFamily="34" charset="0"/>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342900" indent="0">
              <a:buNone/>
              <a:defRPr/>
            </a:lvl2pPr>
          </a:lstStyle>
          <a:p>
            <a:pPr lvl="0"/>
            <a:r>
              <a:rPr lang="en-US"/>
              <a:t>Hi John, </a:t>
            </a:r>
            <a:br>
              <a:rPr lang="en-US"/>
            </a:br>
            <a:r>
              <a:rPr lang="en-US"/>
              <a:t>Here’s a draft of the …</a:t>
            </a:r>
            <a:br>
              <a:rPr lang="en-US"/>
            </a:br>
            <a:r>
              <a:rPr lang="en-US"/>
              <a:t>Thanks,</a:t>
            </a:r>
            <a:br>
              <a:rPr lang="en-US"/>
            </a:br>
            <a:r>
              <a:rPr lang="en-US"/>
              <a:t>Mary</a:t>
            </a:r>
          </a:p>
          <a:p>
            <a:pPr lvl="0"/>
            <a:endParaRPr lang="en-US"/>
          </a:p>
          <a:p>
            <a:pPr lvl="0"/>
            <a:endParaRPr lang="en-US"/>
          </a:p>
        </p:txBody>
      </p:sp>
    </p:spTree>
    <p:extLst>
      <p:ext uri="{BB962C8B-B14F-4D97-AF65-F5344CB8AC3E}">
        <p14:creationId xmlns:p14="http://schemas.microsoft.com/office/powerpoint/2010/main" val="1903859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F1E0E44D-4759-E14B-4817-AA051D71B48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122672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57917232"/>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026429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457200" y="943841"/>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457200" y="1358063"/>
            <a:ext cx="5943600" cy="235105"/>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12"/>
          <p:cNvSpPr>
            <a:spLocks noGrp="1"/>
          </p:cNvSpPr>
          <p:nvPr>
            <p:ph type="pic" sz="quarter" idx="11"/>
          </p:nvPr>
        </p:nvSpPr>
        <p:spPr>
          <a:xfrm>
            <a:off x="457200" y="2194560"/>
            <a:ext cx="1549400" cy="1494692"/>
          </a:xfrm>
          <a:prstGeom prst="rect">
            <a:avLst/>
          </a:prstGeom>
        </p:spPr>
        <p:txBody>
          <a:bodyPr/>
          <a:lstStyle>
            <a:lvl1pPr marL="0" indent="0">
              <a:buNone/>
              <a:defRPr sz="2000"/>
            </a:lvl1pPr>
          </a:lstStyle>
          <a:p>
            <a:endParaRPr lang="id-ID"/>
          </a:p>
        </p:txBody>
      </p:sp>
      <p:sp>
        <p:nvSpPr>
          <p:cNvPr id="9" name="Picture Placeholder 12"/>
          <p:cNvSpPr>
            <a:spLocks noGrp="1"/>
          </p:cNvSpPr>
          <p:nvPr>
            <p:ph type="pic" sz="quarter" idx="13"/>
          </p:nvPr>
        </p:nvSpPr>
        <p:spPr>
          <a:xfrm>
            <a:off x="457200" y="4434840"/>
            <a:ext cx="1549400" cy="1494692"/>
          </a:xfrm>
          <a:prstGeom prst="rect">
            <a:avLst/>
          </a:prstGeom>
        </p:spPr>
        <p:txBody>
          <a:bodyPr/>
          <a:lstStyle>
            <a:lvl1pPr marL="0" indent="0">
              <a:buNone/>
              <a:defRPr sz="2000"/>
            </a:lvl1pPr>
          </a:lstStyle>
          <a:p>
            <a:endParaRPr lang="id-ID"/>
          </a:p>
        </p:txBody>
      </p:sp>
      <p:sp>
        <p:nvSpPr>
          <p:cNvPr id="11" name="Picture Placeholder 12"/>
          <p:cNvSpPr>
            <a:spLocks noGrp="1"/>
          </p:cNvSpPr>
          <p:nvPr>
            <p:ph type="pic" sz="quarter" idx="15"/>
          </p:nvPr>
        </p:nvSpPr>
        <p:spPr>
          <a:xfrm>
            <a:off x="457200" y="6675120"/>
            <a:ext cx="1549400" cy="1494692"/>
          </a:xfrm>
          <a:prstGeom prst="rect">
            <a:avLst/>
          </a:prstGeom>
        </p:spPr>
        <p:txBody>
          <a:bodyPr/>
          <a:lstStyle>
            <a:lvl1pPr marL="0" indent="0">
              <a:buNone/>
              <a:defRPr sz="2000"/>
            </a:lvl1pPr>
          </a:lstStyle>
          <a:p>
            <a:endParaRPr lang="id-ID"/>
          </a:p>
        </p:txBody>
      </p:sp>
      <p:pic>
        <p:nvPicPr>
          <p:cNvPr id="2" name="bw anvil">
            <a:extLst>
              <a:ext uri="{FF2B5EF4-FFF2-40B4-BE49-F238E27FC236}">
                <a16:creationId xmlns:a16="http://schemas.microsoft.com/office/drawing/2014/main" id="{94D0966B-9200-F581-389A-D8A8899DAAE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957665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1047752" y="0"/>
            <a:ext cx="4718048" cy="5261915"/>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txBody>
          <a:bodyPr wrap="square">
            <a:noAutofit/>
          </a:bodyPr>
          <a:lstStyle>
            <a:lvl1pPr marL="0" indent="0">
              <a:buNone/>
              <a:defRPr sz="2000"/>
            </a:lvl1pPr>
          </a:lstStyle>
          <a:p>
            <a:endParaRPr lang="en-US"/>
          </a:p>
        </p:txBody>
      </p:sp>
      <p:sp>
        <p:nvSpPr>
          <p:cNvPr id="10" name="Picture Placeholder 9"/>
          <p:cNvSpPr>
            <a:spLocks noGrp="1"/>
          </p:cNvSpPr>
          <p:nvPr>
            <p:ph type="pic" sz="quarter" idx="10"/>
          </p:nvPr>
        </p:nvSpPr>
        <p:spPr>
          <a:xfrm>
            <a:off x="0" y="0"/>
            <a:ext cx="2647950" cy="526191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txBody>
          <a:bodyPr wrap="square">
            <a:noAutofit/>
          </a:bodyPr>
          <a:lstStyle>
            <a:lvl1pPr marL="0" indent="0">
              <a:buNone/>
              <a:defRPr sz="2000"/>
            </a:lvl1pPr>
          </a:lstStyle>
          <a:p>
            <a:endParaRPr lang="en-US"/>
          </a:p>
        </p:txBody>
      </p:sp>
      <p:sp>
        <p:nvSpPr>
          <p:cNvPr id="14" name="Picture Placeholder 13"/>
          <p:cNvSpPr>
            <a:spLocks noGrp="1"/>
          </p:cNvSpPr>
          <p:nvPr>
            <p:ph type="pic" sz="quarter" idx="12"/>
          </p:nvPr>
        </p:nvSpPr>
        <p:spPr>
          <a:xfrm>
            <a:off x="4165602" y="0"/>
            <a:ext cx="2692398" cy="5261915"/>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txBody>
          <a:bodyPr wrap="square">
            <a:noAutofit/>
          </a:bodyPr>
          <a:lstStyle>
            <a:lvl1pPr marL="0" indent="0">
              <a:buNone/>
              <a:defRPr sz="2000"/>
            </a:lvl1pPr>
          </a:lstStyle>
          <a:p>
            <a:endParaRPr lang="en-US"/>
          </a:p>
        </p:txBody>
      </p:sp>
    </p:spTree>
    <p:extLst>
      <p:ext uri="{BB962C8B-B14F-4D97-AF65-F5344CB8AC3E}">
        <p14:creationId xmlns:p14="http://schemas.microsoft.com/office/powerpoint/2010/main" val="3208818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6"/>
          <p:cNvSpPr>
            <a:spLocks noGrp="1"/>
          </p:cNvSpPr>
          <p:nvPr>
            <p:ph type="pic" sz="quarter" idx="10" hasCustomPrompt="1"/>
          </p:nvPr>
        </p:nvSpPr>
        <p:spPr>
          <a:xfrm>
            <a:off x="1322575" y="281666"/>
            <a:ext cx="1463040" cy="1463040"/>
          </a:xfrm>
          <a:prstGeom prst="ellipse">
            <a:avLst/>
          </a:prstGeom>
          <a:solidFill>
            <a:schemeClr val="bg1"/>
          </a:solidFill>
        </p:spPr>
        <p:txBody>
          <a:bodyPr/>
          <a:lstStyle>
            <a:lvl1pPr marL="0" indent="0">
              <a:buNone/>
              <a:defRPr sz="2000"/>
            </a:lvl1pPr>
          </a:lstStyle>
          <a:p>
            <a:r>
              <a:rPr lang="en-US"/>
              <a:t>Pict</a:t>
            </a:r>
            <a:endParaRPr lang="id-ID"/>
          </a:p>
        </p:txBody>
      </p:sp>
    </p:spTree>
    <p:extLst>
      <p:ext uri="{BB962C8B-B14F-4D97-AF65-F5344CB8AC3E}">
        <p14:creationId xmlns:p14="http://schemas.microsoft.com/office/powerpoint/2010/main" val="769167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93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7/10/2026</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596268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586523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811757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9970069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785264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79115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11543478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9467318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978319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3359685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lvl1pPr marL="0" indent="0">
              <a:buNone/>
              <a:defRPr sz="2400"/>
            </a:lvl1pPr>
          </a:lstStyle>
          <a:p>
            <a:endParaRPr lang="id-ID"/>
          </a:p>
        </p:txBody>
      </p:sp>
      <p:sp>
        <p:nvSpPr>
          <p:cNvPr id="2" name="Oval 1">
            <a:extLst>
              <a:ext uri="{FF2B5EF4-FFF2-40B4-BE49-F238E27FC236}">
                <a16:creationId xmlns:a16="http://schemas.microsoft.com/office/drawing/2014/main" id="{6D601ADF-BFB6-4BDB-BC8C-D43D563329FB}"/>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6" name="Oval 5">
            <a:extLst>
              <a:ext uri="{FF2B5EF4-FFF2-40B4-BE49-F238E27FC236}">
                <a16:creationId xmlns:a16="http://schemas.microsoft.com/office/drawing/2014/main" id="{B1DE52D3-4CDE-4D6A-AB0A-ABA6FB8FC6F9}"/>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0319485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4854932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3257967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60250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9565351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38071632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19148785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6815147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13618286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1693684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4" name="Picture Placeholder 7"/>
          <p:cNvSpPr>
            <a:spLocks noGrp="1"/>
          </p:cNvSpPr>
          <p:nvPr>
            <p:ph type="pic" sz="quarter" idx="11"/>
          </p:nvPr>
        </p:nvSpPr>
        <p:spPr>
          <a:xfrm>
            <a:off x="892713" y="743420"/>
            <a:ext cx="2317416" cy="2453240"/>
          </a:xfrm>
          <a:prstGeom prst="rect">
            <a:avLst/>
          </a:prstGeom>
        </p:spPr>
        <p:txBody>
          <a:bodyPr/>
          <a:lstStyle>
            <a:lvl1pPr marL="0" indent="0">
              <a:buNone/>
              <a:defRPr sz="2000"/>
            </a:lvl1pPr>
          </a:lstStyle>
          <a:p>
            <a:endParaRPr lang="id-ID"/>
          </a:p>
        </p:txBody>
      </p:sp>
      <p:sp>
        <p:nvSpPr>
          <p:cNvPr id="6" name="Picture Placeholder 7"/>
          <p:cNvSpPr>
            <a:spLocks noGrp="1"/>
          </p:cNvSpPr>
          <p:nvPr>
            <p:ph type="pic" sz="quarter" idx="12"/>
          </p:nvPr>
        </p:nvSpPr>
        <p:spPr>
          <a:xfrm>
            <a:off x="892713" y="3435644"/>
            <a:ext cx="2317416" cy="2453240"/>
          </a:xfrm>
          <a:prstGeom prst="rect">
            <a:avLst/>
          </a:prstGeom>
        </p:spPr>
        <p:txBody>
          <a:bodyPr/>
          <a:lstStyle>
            <a:lvl1pPr marL="0" indent="0">
              <a:buNone/>
              <a:defRPr sz="2000"/>
            </a:lvl1pPr>
          </a:lstStyle>
          <a:p>
            <a:endParaRPr lang="id-ID"/>
          </a:p>
        </p:txBody>
      </p:sp>
      <p:sp>
        <p:nvSpPr>
          <p:cNvPr id="8" name="Picture Placeholder 7"/>
          <p:cNvSpPr>
            <a:spLocks noGrp="1"/>
          </p:cNvSpPr>
          <p:nvPr>
            <p:ph type="pic" sz="quarter" idx="13"/>
          </p:nvPr>
        </p:nvSpPr>
        <p:spPr>
          <a:xfrm>
            <a:off x="892713" y="6127869"/>
            <a:ext cx="2317416" cy="2453240"/>
          </a:xfrm>
          <a:prstGeom prst="rect">
            <a:avLst/>
          </a:prstGeom>
        </p:spPr>
        <p:txBody>
          <a:bodyPr/>
          <a:lstStyle>
            <a:lvl1pPr marL="0" indent="0">
              <a:buNone/>
              <a:defRPr sz="2000"/>
            </a:lvl1pPr>
          </a:lstStyle>
          <a:p>
            <a:endParaRPr lang="id-ID"/>
          </a:p>
        </p:txBody>
      </p:sp>
      <p:sp>
        <p:nvSpPr>
          <p:cNvPr id="2" name="Oval 1">
            <a:extLst>
              <a:ext uri="{FF2B5EF4-FFF2-40B4-BE49-F238E27FC236}">
                <a16:creationId xmlns:a16="http://schemas.microsoft.com/office/drawing/2014/main" id="{71D977A1-F139-4E19-85B0-63CFE42CF36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F264F845-759B-45AA-A14D-CDF99EF8A5DA}"/>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549539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6507811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5982650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38670065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4011450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36665028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4444123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894981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8994359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5930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4118456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12506516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7/10/2026</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38460984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42900" y="8475134"/>
            <a:ext cx="1600200" cy="486833"/>
          </a:xfrm>
          <a:prstGeom prst="rect">
            <a:avLst/>
          </a:prstGeom>
        </p:spPr>
        <p:txBody>
          <a:bodyPr/>
          <a:lstStyle/>
          <a:p>
            <a:fld id="{FFE95854-AB69-4FB5-80B8-59488824C007}" type="datetime1">
              <a:rPr lang="en-US" smtClean="0"/>
              <a:t>7/10/2026</a:t>
            </a:fld>
            <a:endParaRPr lang="en-US"/>
          </a:p>
        </p:txBody>
      </p:sp>
      <p:sp>
        <p:nvSpPr>
          <p:cNvPr id="4" name="Slide Number Placeholder 3"/>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523519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36152615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441779" y="590131"/>
            <a:ext cx="1313542" cy="1212500"/>
          </a:xfrm>
          <a:prstGeom prst="rect">
            <a:avLst/>
          </a:prstGeom>
        </p:spPr>
        <p:txBody>
          <a:bodyPr/>
          <a:lstStyle>
            <a:lvl1pPr marL="0" indent="0">
              <a:buNone/>
              <a:defRPr sz="1600"/>
            </a:lvl1pPr>
          </a:lstStyle>
          <a:p>
            <a:endParaRPr lang="id-ID"/>
          </a:p>
        </p:txBody>
      </p:sp>
      <p:sp>
        <p:nvSpPr>
          <p:cNvPr id="4" name="Picture Placeholder 15"/>
          <p:cNvSpPr>
            <a:spLocks noGrp="1"/>
          </p:cNvSpPr>
          <p:nvPr>
            <p:ph type="pic" sz="quarter" idx="11"/>
          </p:nvPr>
        </p:nvSpPr>
        <p:spPr>
          <a:xfrm>
            <a:off x="2014462" y="590131"/>
            <a:ext cx="1313542" cy="1212500"/>
          </a:xfrm>
          <a:prstGeom prst="rect">
            <a:avLst/>
          </a:prstGeom>
        </p:spPr>
        <p:txBody>
          <a:bodyPr/>
          <a:lstStyle>
            <a:lvl1pPr marL="0" indent="0">
              <a:buNone/>
              <a:defRPr sz="1600"/>
            </a:lvl1pPr>
          </a:lstStyle>
          <a:p>
            <a:endParaRPr lang="id-ID"/>
          </a:p>
        </p:txBody>
      </p:sp>
      <p:sp>
        <p:nvSpPr>
          <p:cNvPr id="5" name="Picture Placeholder 15"/>
          <p:cNvSpPr>
            <a:spLocks noGrp="1"/>
          </p:cNvSpPr>
          <p:nvPr>
            <p:ph type="pic" sz="quarter" idx="12"/>
          </p:nvPr>
        </p:nvSpPr>
        <p:spPr>
          <a:xfrm>
            <a:off x="3587145" y="590131"/>
            <a:ext cx="1313542" cy="1212500"/>
          </a:xfrm>
          <a:prstGeom prst="rect">
            <a:avLst/>
          </a:prstGeom>
        </p:spPr>
        <p:txBody>
          <a:bodyPr/>
          <a:lstStyle>
            <a:lvl1pPr marL="0" indent="0">
              <a:buNone/>
              <a:defRPr sz="1600"/>
            </a:lvl1pPr>
          </a:lstStyle>
          <a:p>
            <a:endParaRPr lang="id-ID"/>
          </a:p>
        </p:txBody>
      </p:sp>
      <p:sp>
        <p:nvSpPr>
          <p:cNvPr id="6" name="Picture Placeholder 15"/>
          <p:cNvSpPr>
            <a:spLocks noGrp="1"/>
          </p:cNvSpPr>
          <p:nvPr>
            <p:ph type="pic" sz="quarter" idx="13"/>
          </p:nvPr>
        </p:nvSpPr>
        <p:spPr>
          <a:xfrm>
            <a:off x="5159827" y="590131"/>
            <a:ext cx="1313542" cy="1212500"/>
          </a:xfrm>
          <a:prstGeom prst="rect">
            <a:avLst/>
          </a:prstGeom>
        </p:spPr>
        <p:txBody>
          <a:bodyPr/>
          <a:lstStyle>
            <a:lvl1pPr marL="0" indent="0">
              <a:buNone/>
              <a:defRPr sz="1600"/>
            </a:lvl1pPr>
          </a:lstStyle>
          <a:p>
            <a:endParaRPr lang="id-ID"/>
          </a:p>
        </p:txBody>
      </p:sp>
      <p:sp>
        <p:nvSpPr>
          <p:cNvPr id="7" name="Picture Placeholder 15"/>
          <p:cNvSpPr>
            <a:spLocks noGrp="1"/>
          </p:cNvSpPr>
          <p:nvPr>
            <p:ph type="pic" sz="quarter" idx="14"/>
          </p:nvPr>
        </p:nvSpPr>
        <p:spPr>
          <a:xfrm>
            <a:off x="441779" y="1995643"/>
            <a:ext cx="1313542" cy="1212500"/>
          </a:xfrm>
          <a:prstGeom prst="rect">
            <a:avLst/>
          </a:prstGeom>
        </p:spPr>
        <p:txBody>
          <a:bodyPr/>
          <a:lstStyle>
            <a:lvl1pPr marL="0" indent="0">
              <a:buNone/>
              <a:defRPr sz="1600"/>
            </a:lvl1pPr>
          </a:lstStyle>
          <a:p>
            <a:endParaRPr lang="id-ID"/>
          </a:p>
        </p:txBody>
      </p:sp>
      <p:sp>
        <p:nvSpPr>
          <p:cNvPr id="8" name="Picture Placeholder 15"/>
          <p:cNvSpPr>
            <a:spLocks noGrp="1"/>
          </p:cNvSpPr>
          <p:nvPr>
            <p:ph type="pic" sz="quarter" idx="15"/>
          </p:nvPr>
        </p:nvSpPr>
        <p:spPr>
          <a:xfrm>
            <a:off x="2014462" y="1995643"/>
            <a:ext cx="1313542" cy="1212500"/>
          </a:xfrm>
          <a:prstGeom prst="rect">
            <a:avLst/>
          </a:prstGeom>
        </p:spPr>
        <p:txBody>
          <a:bodyPr/>
          <a:lstStyle>
            <a:lvl1pPr marL="0" indent="0">
              <a:buNone/>
              <a:defRPr sz="1600"/>
            </a:lvl1pPr>
          </a:lstStyle>
          <a:p>
            <a:endParaRPr lang="id-ID"/>
          </a:p>
        </p:txBody>
      </p:sp>
      <p:sp>
        <p:nvSpPr>
          <p:cNvPr id="9" name="Picture Placeholder 15"/>
          <p:cNvSpPr>
            <a:spLocks noGrp="1"/>
          </p:cNvSpPr>
          <p:nvPr>
            <p:ph type="pic" sz="quarter" idx="16"/>
          </p:nvPr>
        </p:nvSpPr>
        <p:spPr>
          <a:xfrm>
            <a:off x="3587145" y="1995643"/>
            <a:ext cx="1313542" cy="1212500"/>
          </a:xfrm>
          <a:prstGeom prst="rect">
            <a:avLst/>
          </a:prstGeom>
        </p:spPr>
        <p:txBody>
          <a:bodyPr/>
          <a:lstStyle>
            <a:lvl1pPr marL="0" indent="0">
              <a:buNone/>
              <a:defRPr sz="1600"/>
            </a:lvl1pPr>
          </a:lstStyle>
          <a:p>
            <a:endParaRPr lang="id-ID"/>
          </a:p>
        </p:txBody>
      </p:sp>
      <p:sp>
        <p:nvSpPr>
          <p:cNvPr id="10" name="Picture Placeholder 15"/>
          <p:cNvSpPr>
            <a:spLocks noGrp="1"/>
          </p:cNvSpPr>
          <p:nvPr>
            <p:ph type="pic" sz="quarter" idx="17"/>
          </p:nvPr>
        </p:nvSpPr>
        <p:spPr>
          <a:xfrm>
            <a:off x="5159827" y="1995643"/>
            <a:ext cx="1313542" cy="1212500"/>
          </a:xfrm>
          <a:prstGeom prst="rect">
            <a:avLst/>
          </a:prstGeom>
        </p:spPr>
        <p:txBody>
          <a:bodyPr/>
          <a:lstStyle>
            <a:lvl1pPr marL="0" indent="0">
              <a:buNone/>
              <a:defRPr sz="1600"/>
            </a:lvl1pPr>
          </a:lstStyle>
          <a:p>
            <a:endParaRPr lang="id-ID"/>
          </a:p>
        </p:txBody>
      </p:sp>
      <p:sp>
        <p:nvSpPr>
          <p:cNvPr id="11" name="Picture Placeholder 15"/>
          <p:cNvSpPr>
            <a:spLocks noGrp="1"/>
          </p:cNvSpPr>
          <p:nvPr>
            <p:ph type="pic" sz="quarter" idx="18"/>
          </p:nvPr>
        </p:nvSpPr>
        <p:spPr>
          <a:xfrm>
            <a:off x="441779" y="3403040"/>
            <a:ext cx="1313542" cy="1212500"/>
          </a:xfrm>
          <a:prstGeom prst="rect">
            <a:avLst/>
          </a:prstGeom>
        </p:spPr>
        <p:txBody>
          <a:bodyPr/>
          <a:lstStyle>
            <a:lvl1pPr marL="0" indent="0">
              <a:buNone/>
              <a:defRPr sz="1600"/>
            </a:lvl1pPr>
          </a:lstStyle>
          <a:p>
            <a:endParaRPr lang="id-ID"/>
          </a:p>
        </p:txBody>
      </p:sp>
      <p:sp>
        <p:nvSpPr>
          <p:cNvPr id="12" name="Picture Placeholder 15"/>
          <p:cNvSpPr>
            <a:spLocks noGrp="1"/>
          </p:cNvSpPr>
          <p:nvPr>
            <p:ph type="pic" sz="quarter" idx="19"/>
          </p:nvPr>
        </p:nvSpPr>
        <p:spPr>
          <a:xfrm>
            <a:off x="2014462" y="3403040"/>
            <a:ext cx="1313542" cy="1212500"/>
          </a:xfrm>
          <a:prstGeom prst="rect">
            <a:avLst/>
          </a:prstGeom>
        </p:spPr>
        <p:txBody>
          <a:bodyPr/>
          <a:lstStyle>
            <a:lvl1pPr marL="0" indent="0">
              <a:buNone/>
              <a:defRPr sz="1600"/>
            </a:lvl1pPr>
          </a:lstStyle>
          <a:p>
            <a:endParaRPr lang="id-ID"/>
          </a:p>
        </p:txBody>
      </p:sp>
      <p:sp>
        <p:nvSpPr>
          <p:cNvPr id="13" name="Picture Placeholder 15"/>
          <p:cNvSpPr>
            <a:spLocks noGrp="1"/>
          </p:cNvSpPr>
          <p:nvPr>
            <p:ph type="pic" sz="quarter" idx="20"/>
          </p:nvPr>
        </p:nvSpPr>
        <p:spPr>
          <a:xfrm>
            <a:off x="3587145" y="3403040"/>
            <a:ext cx="1313542" cy="1212500"/>
          </a:xfrm>
          <a:prstGeom prst="rect">
            <a:avLst/>
          </a:prstGeom>
        </p:spPr>
        <p:txBody>
          <a:bodyPr/>
          <a:lstStyle>
            <a:lvl1pPr marL="0" indent="0">
              <a:buNone/>
              <a:defRPr sz="1600"/>
            </a:lvl1pPr>
          </a:lstStyle>
          <a:p>
            <a:endParaRPr lang="id-ID"/>
          </a:p>
        </p:txBody>
      </p:sp>
      <p:sp>
        <p:nvSpPr>
          <p:cNvPr id="14" name="Picture Placeholder 15"/>
          <p:cNvSpPr>
            <a:spLocks noGrp="1"/>
          </p:cNvSpPr>
          <p:nvPr>
            <p:ph type="pic" sz="quarter" idx="21"/>
          </p:nvPr>
        </p:nvSpPr>
        <p:spPr>
          <a:xfrm>
            <a:off x="5159827" y="3403040"/>
            <a:ext cx="1313542" cy="1212500"/>
          </a:xfrm>
          <a:prstGeom prst="rect">
            <a:avLst/>
          </a:prstGeom>
        </p:spPr>
        <p:txBody>
          <a:bodyPr/>
          <a:lstStyle>
            <a:lvl1pPr marL="0" indent="0">
              <a:buNone/>
              <a:defRPr sz="1600"/>
            </a:lvl1pPr>
          </a:lstStyle>
          <a:p>
            <a:endParaRPr lang="id-ID"/>
          </a:p>
        </p:txBody>
      </p:sp>
    </p:spTree>
    <p:extLst>
      <p:ext uri="{BB962C8B-B14F-4D97-AF65-F5344CB8AC3E}">
        <p14:creationId xmlns:p14="http://schemas.microsoft.com/office/powerpoint/2010/main" val="14951919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Spacer">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9236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449794"/>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0355139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3507574" y="3422603"/>
            <a:ext cx="2854692" cy="295857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114159034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image" Target="../media/image1.png"/><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61"/>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D9A23CAB-3233-4D69-B2C4-4675FD1E76FD}"/>
              </a:ext>
            </a:extLst>
          </p:cNvPr>
          <p:cNvSpPr/>
          <p:nvPr userDrawn="1"/>
        </p:nvSpPr>
        <p:spPr>
          <a:xfrm>
            <a:off x="3270250" y="-4047910"/>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0A0EF3-F370-9936-1590-ACE344DEB124}"/>
              </a:ext>
            </a:extLst>
          </p:cNvPr>
          <p:cNvSpPr/>
          <p:nvPr userDrawn="1"/>
        </p:nvSpPr>
        <p:spPr>
          <a:xfrm>
            <a:off x="3270250" y="13558301"/>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rgbClr val="7F7F7F"/>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rgbClr val="7F7F7F"/>
              </a:solidFill>
              <a:latin typeface="Lato" panose="020F0502020204030203" pitchFamily="34" charset="0"/>
              <a:ea typeface="Roboto Condensed Light" panose="02000000000000000000" pitchFamily="2" charset="0"/>
              <a:cs typeface="Lato" panose="020F0502020204030203" pitchFamily="34" charset="0"/>
            </a:endParaRPr>
          </a:p>
        </p:txBody>
      </p:sp>
    </p:spTree>
    <p:extLst>
      <p:ext uri="{BB962C8B-B14F-4D97-AF65-F5344CB8AC3E}">
        <p14:creationId xmlns:p14="http://schemas.microsoft.com/office/powerpoint/2010/main" val="3405871311"/>
      </p:ext>
    </p:extLst>
  </p:cSld>
  <p:clrMap bg1="lt1" tx1="dk1" bg2="lt2" tx2="dk2" accent1="accent1" accent2="accent2" accent3="accent3" accent4="accent4" accent5="accent5" accent6="accent6" hlink="hlink" folHlink="folHlink"/>
  <p:sldLayoutIdLst>
    <p:sldLayoutId id="2147484012" r:id="rId1"/>
    <p:sldLayoutId id="2147483919" r:id="rId2"/>
    <p:sldLayoutId id="2147484014" r:id="rId3"/>
    <p:sldLayoutId id="2147484011" r:id="rId4"/>
    <p:sldLayoutId id="2147484015" r:id="rId5"/>
    <p:sldLayoutId id="2147483911" r:id="rId6"/>
    <p:sldLayoutId id="2147483909" r:id="rId7"/>
    <p:sldLayoutId id="2147483910" r:id="rId8"/>
    <p:sldLayoutId id="2147483913" r:id="rId9"/>
    <p:sldLayoutId id="2147483914" r:id="rId10"/>
    <p:sldLayoutId id="2147483915" r:id="rId11"/>
    <p:sldLayoutId id="2147484013" r:id="rId12"/>
    <p:sldLayoutId id="2147483917" r:id="rId13"/>
    <p:sldLayoutId id="2147483918" r:id="rId14"/>
    <p:sldLayoutId id="2147483920" r:id="rId15"/>
    <p:sldLayoutId id="2147483921" r:id="rId16"/>
    <p:sldLayoutId id="2147483927" r:id="rId17"/>
    <p:sldLayoutId id="2147483928" r:id="rId18"/>
    <p:sldLayoutId id="2147483929" r:id="rId19"/>
    <p:sldLayoutId id="2147483932" r:id="rId20"/>
    <p:sldLayoutId id="2147483933" r:id="rId21"/>
    <p:sldLayoutId id="2147483934" r:id="rId22"/>
    <p:sldLayoutId id="2147483935" r:id="rId23"/>
    <p:sldLayoutId id="2147483936" r:id="rId24"/>
    <p:sldLayoutId id="2147483937" r:id="rId25"/>
    <p:sldLayoutId id="2147483938" r:id="rId26"/>
    <p:sldLayoutId id="2147483939" r:id="rId27"/>
    <p:sldLayoutId id="2147483940" r:id="rId28"/>
    <p:sldLayoutId id="2147483941" r:id="rId29"/>
    <p:sldLayoutId id="2147483942" r:id="rId30"/>
    <p:sldLayoutId id="2147483943" r:id="rId31"/>
    <p:sldLayoutId id="2147483944" r:id="rId32"/>
    <p:sldLayoutId id="2147483945" r:id="rId33"/>
    <p:sldLayoutId id="2147483946" r:id="rId34"/>
    <p:sldLayoutId id="2147483947" r:id="rId35"/>
    <p:sldLayoutId id="2147483948" r:id="rId36"/>
    <p:sldLayoutId id="2147483949" r:id="rId37"/>
    <p:sldLayoutId id="2147483950" r:id="rId38"/>
    <p:sldLayoutId id="2147483951" r:id="rId39"/>
    <p:sldLayoutId id="2147483952" r:id="rId40"/>
    <p:sldLayoutId id="2147483954" r:id="rId41"/>
    <p:sldLayoutId id="2147483959" r:id="rId42"/>
    <p:sldLayoutId id="2147483961" r:id="rId43"/>
    <p:sldLayoutId id="2147483962" r:id="rId44"/>
    <p:sldLayoutId id="2147483963" r:id="rId45"/>
    <p:sldLayoutId id="2147483964" r:id="rId46"/>
    <p:sldLayoutId id="2147483965" r:id="rId47"/>
    <p:sldLayoutId id="2147483966" r:id="rId48"/>
    <p:sldLayoutId id="2147483968" r:id="rId49"/>
    <p:sldLayoutId id="2147483969" r:id="rId50"/>
    <p:sldLayoutId id="2147483971" r:id="rId51"/>
    <p:sldLayoutId id="2147483972" r:id="rId52"/>
    <p:sldLayoutId id="2147483973" r:id="rId53"/>
    <p:sldLayoutId id="2147483974" r:id="rId54"/>
    <p:sldLayoutId id="2147483984" r:id="rId55"/>
    <p:sldLayoutId id="2147484016" r:id="rId56"/>
    <p:sldLayoutId id="2147484019" r:id="rId57"/>
    <p:sldLayoutId id="2147484018" r:id="rId58"/>
    <p:sldLayoutId id="2147484020" r:id="rId5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userDrawn="1">
          <p15:clr>
            <a:srgbClr val="F26B43"/>
          </p15:clr>
        </p15:guide>
        <p15:guide id="4" pos="288" userDrawn="1">
          <p15:clr>
            <a:srgbClr val="F26B43"/>
          </p15:clr>
        </p15:guide>
        <p15:guide id="5"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4.xml"/><Relationship Id="rId5" Type="http://schemas.openxmlformats.org/officeDocument/2006/relationships/image" Target="../media/image14.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forgefx.com/" TargetMode="External"/><Relationship Id="rId1" Type="http://schemas.openxmlformats.org/officeDocument/2006/relationships/slideLayout" Target="../slideLayouts/slideLayout18.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1.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jpeg"/><Relationship Id="rId18" Type="http://schemas.openxmlformats.org/officeDocument/2006/relationships/slide" Target="slide75.xml"/><Relationship Id="rId3" Type="http://schemas.openxmlformats.org/officeDocument/2006/relationships/image" Target="../media/image19.jpeg"/><Relationship Id="rId21" Type="http://schemas.openxmlformats.org/officeDocument/2006/relationships/slide" Target="slide17.xml"/><Relationship Id="rId7" Type="http://schemas.openxmlformats.org/officeDocument/2006/relationships/image" Target="../media/image23.png"/><Relationship Id="rId12" Type="http://schemas.openxmlformats.org/officeDocument/2006/relationships/image" Target="../media/image28.jpeg"/><Relationship Id="rId17" Type="http://schemas.openxmlformats.org/officeDocument/2006/relationships/slide" Target="slide84.xml"/><Relationship Id="rId2" Type="http://schemas.openxmlformats.org/officeDocument/2006/relationships/notesSlide" Target="../notesSlides/notesSlide1.xml"/><Relationship Id="rId16" Type="http://schemas.openxmlformats.org/officeDocument/2006/relationships/slide" Target="slide86.xml"/><Relationship Id="rId20" Type="http://schemas.openxmlformats.org/officeDocument/2006/relationships/slide" Target="slide55.xml"/><Relationship Id="rId1" Type="http://schemas.openxmlformats.org/officeDocument/2006/relationships/slideLayout" Target="../slideLayouts/slideLayout55.xml"/><Relationship Id="rId6" Type="http://schemas.openxmlformats.org/officeDocument/2006/relationships/image" Target="../media/image22.jpeg"/><Relationship Id="rId11" Type="http://schemas.openxmlformats.org/officeDocument/2006/relationships/image" Target="../media/image27.jpeg"/><Relationship Id="rId24" Type="http://schemas.openxmlformats.org/officeDocument/2006/relationships/image" Target="../media/image31.png"/><Relationship Id="rId5" Type="http://schemas.openxmlformats.org/officeDocument/2006/relationships/image" Target="../media/image21.png"/><Relationship Id="rId15" Type="http://schemas.openxmlformats.org/officeDocument/2006/relationships/slide" Target="slide92.xml"/><Relationship Id="rId23" Type="http://schemas.openxmlformats.org/officeDocument/2006/relationships/slide" Target="slide16.xml"/><Relationship Id="rId10" Type="http://schemas.openxmlformats.org/officeDocument/2006/relationships/image" Target="../media/image26.jpeg"/><Relationship Id="rId19" Type="http://schemas.openxmlformats.org/officeDocument/2006/relationships/slide" Target="slide66.xml"/><Relationship Id="rId4" Type="http://schemas.openxmlformats.org/officeDocument/2006/relationships/image" Target="../media/image20.jpeg"/><Relationship Id="rId9" Type="http://schemas.openxmlformats.org/officeDocument/2006/relationships/image" Target="../media/image25.jpeg"/><Relationship Id="rId14" Type="http://schemas.openxmlformats.org/officeDocument/2006/relationships/image" Target="../media/image30.jpeg"/><Relationship Id="rId22" Type="http://schemas.openxmlformats.org/officeDocument/2006/relationships/slide" Target="slide12.xml"/></Relationships>
</file>

<file path=ppt/slides/_rels/slide1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jpeg"/><Relationship Id="rId1" Type="http://schemas.openxmlformats.org/officeDocument/2006/relationships/slideLayout" Target="../slideLayouts/slideLayout1.xml"/><Relationship Id="rId5" Type="http://schemas.openxmlformats.org/officeDocument/2006/relationships/image" Target="../media/image35.svg"/><Relationship Id="rId4" Type="http://schemas.openxmlformats.org/officeDocument/2006/relationships/image" Target="../media/image34.sv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jpeg"/><Relationship Id="rId1" Type="http://schemas.openxmlformats.org/officeDocument/2006/relationships/slideLayout" Target="../slideLayouts/slideLayout1.xml"/><Relationship Id="rId5" Type="http://schemas.openxmlformats.org/officeDocument/2006/relationships/image" Target="../media/image41.svg"/><Relationship Id="rId4" Type="http://schemas.openxmlformats.org/officeDocument/2006/relationships/image" Target="../media/image40.sv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5.xml"/><Relationship Id="rId5" Type="http://schemas.openxmlformats.org/officeDocument/2006/relationships/hyperlink" Target="https://pixabay.com/en/draft-business-document-file-160133/" TargetMode="External"/><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svg"/><Relationship Id="rId2" Type="http://schemas.openxmlformats.org/officeDocument/2006/relationships/image" Target="../media/image48.svg"/><Relationship Id="rId1" Type="http://schemas.openxmlformats.org/officeDocument/2006/relationships/slideLayout" Target="../slideLayouts/slideLayout11.xml"/><Relationship Id="rId6" Type="http://schemas.openxmlformats.org/officeDocument/2006/relationships/image" Target="../media/image52.svg"/><Relationship Id="rId11" Type="http://schemas.openxmlformats.org/officeDocument/2006/relationships/slide" Target="slide131.xml"/><Relationship Id="rId5" Type="http://schemas.openxmlformats.org/officeDocument/2006/relationships/image" Target="../media/image51.svg"/><Relationship Id="rId10" Type="http://schemas.openxmlformats.org/officeDocument/2006/relationships/image" Target="../media/image56.png"/><Relationship Id="rId4" Type="http://schemas.openxmlformats.org/officeDocument/2006/relationships/image" Target="../media/image50.svg"/><Relationship Id="rId9" Type="http://schemas.openxmlformats.org/officeDocument/2006/relationships/image" Target="../media/image55.svg"/></Relationships>
</file>

<file path=ppt/slides/_rels/slide19.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jpeg"/><Relationship Id="rId1" Type="http://schemas.openxmlformats.org/officeDocument/2006/relationships/slideLayout" Target="../slideLayouts/slideLayout1.xml"/><Relationship Id="rId5" Type="http://schemas.openxmlformats.org/officeDocument/2006/relationships/image" Target="../media/image60.svg"/><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image" Target="../media/image62.svg"/><Relationship Id="rId7" Type="http://schemas.openxmlformats.org/officeDocument/2006/relationships/image" Target="../media/image66.svg"/><Relationship Id="rId2" Type="http://schemas.openxmlformats.org/officeDocument/2006/relationships/image" Target="../media/image61.jpeg"/><Relationship Id="rId1" Type="http://schemas.openxmlformats.org/officeDocument/2006/relationships/slideLayout" Target="../slideLayouts/slideLayout5.xml"/><Relationship Id="rId6" Type="http://schemas.openxmlformats.org/officeDocument/2006/relationships/image" Target="../media/image65.svg"/><Relationship Id="rId5" Type="http://schemas.openxmlformats.org/officeDocument/2006/relationships/image" Target="../media/image64.svg"/><Relationship Id="rId4" Type="http://schemas.openxmlformats.org/officeDocument/2006/relationships/image" Target="../media/image63.svg"/></Relationships>
</file>

<file path=ppt/slides/_rels/slide21.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67.jpeg"/><Relationship Id="rId1" Type="http://schemas.openxmlformats.org/officeDocument/2006/relationships/slideLayout" Target="../slideLayouts/slideLayout1.xml"/><Relationship Id="rId5" Type="http://schemas.openxmlformats.org/officeDocument/2006/relationships/image" Target="../media/image41.svg"/><Relationship Id="rId4" Type="http://schemas.openxmlformats.org/officeDocument/2006/relationships/image" Target="../media/image40.sv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8.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jpeg"/><Relationship Id="rId1" Type="http://schemas.openxmlformats.org/officeDocument/2006/relationships/slideLayout" Target="../slideLayouts/slideLayout1.xml"/><Relationship Id="rId6" Type="http://schemas.openxmlformats.org/officeDocument/2006/relationships/slide" Target="slide138.xml"/><Relationship Id="rId5" Type="http://schemas.openxmlformats.org/officeDocument/2006/relationships/image" Target="../media/image72.svg"/><Relationship Id="rId4" Type="http://schemas.openxmlformats.org/officeDocument/2006/relationships/image" Target="../media/image71.svg"/></Relationships>
</file>

<file path=ppt/slides/_rels/slide2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75.jpeg"/><Relationship Id="rId1" Type="http://schemas.openxmlformats.org/officeDocument/2006/relationships/slideLayout" Target="../slideLayouts/slideLayout5.xml"/><Relationship Id="rId6" Type="http://schemas.openxmlformats.org/officeDocument/2006/relationships/image" Target="../media/image78.jpeg"/><Relationship Id="rId5" Type="http://schemas.openxmlformats.org/officeDocument/2006/relationships/image" Target="../media/image77.png"/><Relationship Id="rId4" Type="http://schemas.openxmlformats.org/officeDocument/2006/relationships/image" Target="../media/image76.png"/></Relationships>
</file>

<file path=ppt/slides/_rels/slide26.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image" Target="../media/image79.jpeg"/><Relationship Id="rId1" Type="http://schemas.openxmlformats.org/officeDocument/2006/relationships/slideLayout" Target="../slideLayouts/slideLayout1.xml"/><Relationship Id="rId5" Type="http://schemas.openxmlformats.org/officeDocument/2006/relationships/image" Target="../media/image82.svg"/><Relationship Id="rId4" Type="http://schemas.openxmlformats.org/officeDocument/2006/relationships/image" Target="../media/image81.svg"/></Relationships>
</file>

<file path=ppt/slides/_rels/slide2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88.svg"/><Relationship Id="rId2" Type="http://schemas.openxmlformats.org/officeDocument/2006/relationships/image" Target="../media/image87.png"/><Relationship Id="rId1" Type="http://schemas.openxmlformats.org/officeDocument/2006/relationships/slideLayout" Target="../slideLayouts/slideLayout1.xml"/><Relationship Id="rId5" Type="http://schemas.openxmlformats.org/officeDocument/2006/relationships/image" Target="../media/image90.svg"/><Relationship Id="rId4" Type="http://schemas.openxmlformats.org/officeDocument/2006/relationships/image" Target="../media/image89.svg"/></Relationships>
</file>

<file path=ppt/slides/_rels/slide3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4.svg"/><Relationship Id="rId2" Type="http://schemas.openxmlformats.org/officeDocument/2006/relationships/image" Target="../media/image93.jpeg"/><Relationship Id="rId1" Type="http://schemas.openxmlformats.org/officeDocument/2006/relationships/slideLayout" Target="../slideLayouts/slideLayout1.xml"/><Relationship Id="rId4" Type="http://schemas.openxmlformats.org/officeDocument/2006/relationships/image" Target="../media/image95.svg"/></Relationships>
</file>

<file path=ppt/slides/_rels/slide3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96.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98.svg"/><Relationship Id="rId2" Type="http://schemas.openxmlformats.org/officeDocument/2006/relationships/image" Target="../media/image97.jpeg"/><Relationship Id="rId1" Type="http://schemas.openxmlformats.org/officeDocument/2006/relationships/slideLayout" Target="../slideLayouts/slideLayout1.xml"/><Relationship Id="rId5" Type="http://schemas.openxmlformats.org/officeDocument/2006/relationships/image" Target="../media/image100.svg"/><Relationship Id="rId4" Type="http://schemas.openxmlformats.org/officeDocument/2006/relationships/image" Target="../media/image99.svg"/></Relationships>
</file>

<file path=ppt/slides/_rels/slide3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04.svg"/><Relationship Id="rId2" Type="http://schemas.openxmlformats.org/officeDocument/2006/relationships/image" Target="../media/image103.jpeg"/><Relationship Id="rId1" Type="http://schemas.openxmlformats.org/officeDocument/2006/relationships/slideLayout" Target="../slideLayouts/slideLayout1.xml"/><Relationship Id="rId5" Type="http://schemas.openxmlformats.org/officeDocument/2006/relationships/image" Target="../media/image106.svg"/><Relationship Id="rId4" Type="http://schemas.openxmlformats.org/officeDocument/2006/relationships/image" Target="../media/image105.svg"/></Relationships>
</file>

<file path=ppt/slides/_rels/slide3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3.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08.svg"/><Relationship Id="rId2" Type="http://schemas.openxmlformats.org/officeDocument/2006/relationships/image" Target="../media/image107.jpeg"/><Relationship Id="rId1" Type="http://schemas.openxmlformats.org/officeDocument/2006/relationships/slideLayout" Target="../slideLayouts/slideLayout1.xml"/><Relationship Id="rId4" Type="http://schemas.openxmlformats.org/officeDocument/2006/relationships/image" Target="../media/image109.svg"/></Relationships>
</file>

<file path=ppt/slides/_rels/slide38.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112.svg"/><Relationship Id="rId2" Type="http://schemas.openxmlformats.org/officeDocument/2006/relationships/image" Target="../media/image111.jpeg"/><Relationship Id="rId1" Type="http://schemas.openxmlformats.org/officeDocument/2006/relationships/slideLayout" Target="../slideLayouts/slideLayout1.xml"/><Relationship Id="rId5" Type="http://schemas.openxmlformats.org/officeDocument/2006/relationships/image" Target="../media/image114.svg"/><Relationship Id="rId4" Type="http://schemas.openxmlformats.org/officeDocument/2006/relationships/image" Target="../media/image113.svg"/></Relationships>
</file>

<file path=ppt/slides/_rels/slide40.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117.svg"/><Relationship Id="rId2" Type="http://schemas.openxmlformats.org/officeDocument/2006/relationships/image" Target="../media/image116.jpeg"/><Relationship Id="rId1" Type="http://schemas.openxmlformats.org/officeDocument/2006/relationships/slideLayout" Target="../slideLayouts/slideLayout1.xml"/><Relationship Id="rId5" Type="http://schemas.openxmlformats.org/officeDocument/2006/relationships/image" Target="../media/image119.svg"/><Relationship Id="rId4" Type="http://schemas.openxmlformats.org/officeDocument/2006/relationships/image" Target="../media/image118.svg"/></Relationships>
</file>

<file path=ppt/slides/_rels/slide4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png"/><Relationship Id="rId1" Type="http://schemas.openxmlformats.org/officeDocument/2006/relationships/slideLayout" Target="../slideLayouts/slideLayout2.xml"/><Relationship Id="rId4" Type="http://schemas.openxmlformats.org/officeDocument/2006/relationships/image" Target="../media/image122.jpeg"/></Relationships>
</file>

<file path=ppt/slides/_rels/slide43.xml.rels><?xml version="1.0" encoding="UTF-8" standalone="yes"?>
<Relationships xmlns="http://schemas.openxmlformats.org/package/2006/relationships"><Relationship Id="rId3" Type="http://schemas.openxmlformats.org/officeDocument/2006/relationships/image" Target="../media/image124.svg"/><Relationship Id="rId2" Type="http://schemas.openxmlformats.org/officeDocument/2006/relationships/image" Target="../media/image123.jpeg"/><Relationship Id="rId1" Type="http://schemas.openxmlformats.org/officeDocument/2006/relationships/slideLayout" Target="../slideLayouts/slideLayout1.xml"/><Relationship Id="rId4" Type="http://schemas.openxmlformats.org/officeDocument/2006/relationships/image" Target="../media/image125.png"/></Relationships>
</file>

<file path=ppt/slides/_rels/slide44.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png"/><Relationship Id="rId1" Type="http://schemas.openxmlformats.org/officeDocument/2006/relationships/slideLayout" Target="../slideLayouts/slideLayout3.xml"/><Relationship Id="rId4" Type="http://schemas.openxmlformats.org/officeDocument/2006/relationships/image" Target="../media/image128.jpeg"/></Relationships>
</file>

<file path=ppt/slides/_rels/slide45.xml.rels><?xml version="1.0" encoding="UTF-8" standalone="yes"?>
<Relationships xmlns="http://schemas.openxmlformats.org/package/2006/relationships"><Relationship Id="rId3" Type="http://schemas.openxmlformats.org/officeDocument/2006/relationships/image" Target="../media/image130.svg"/><Relationship Id="rId2" Type="http://schemas.openxmlformats.org/officeDocument/2006/relationships/image" Target="../media/image129.jpeg"/><Relationship Id="rId1" Type="http://schemas.openxmlformats.org/officeDocument/2006/relationships/slideLayout" Target="../slideLayouts/slideLayout1.xml"/><Relationship Id="rId5" Type="http://schemas.openxmlformats.org/officeDocument/2006/relationships/image" Target="../media/image132.svg"/><Relationship Id="rId4" Type="http://schemas.openxmlformats.org/officeDocument/2006/relationships/image" Target="../media/image131.svg"/></Relationships>
</file>

<file path=ppt/slides/_rels/slide46.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36.svg"/><Relationship Id="rId2" Type="http://schemas.openxmlformats.org/officeDocument/2006/relationships/image" Target="../media/image135.jpeg"/><Relationship Id="rId1" Type="http://schemas.openxmlformats.org/officeDocument/2006/relationships/slideLayout" Target="../slideLayouts/slideLayout1.xml"/><Relationship Id="rId5" Type="http://schemas.openxmlformats.org/officeDocument/2006/relationships/image" Target="../media/image138.svg"/><Relationship Id="rId4" Type="http://schemas.openxmlformats.org/officeDocument/2006/relationships/image" Target="../media/image137.svg"/></Relationships>
</file>

<file path=ppt/slides/_rels/slide48.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42.jpe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108.svg"/><Relationship Id="rId2" Type="http://schemas.openxmlformats.org/officeDocument/2006/relationships/image" Target="../media/image144.jpeg"/><Relationship Id="rId1" Type="http://schemas.openxmlformats.org/officeDocument/2006/relationships/slideLayout" Target="../slideLayouts/slideLayout1.xml"/><Relationship Id="rId4" Type="http://schemas.openxmlformats.org/officeDocument/2006/relationships/image" Target="../media/image109.svg"/></Relationships>
</file>

<file path=ppt/slides/_rels/slide52.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69.jpeg"/><Relationship Id="rId1" Type="http://schemas.openxmlformats.org/officeDocument/2006/relationships/slideLayout" Target="../slideLayouts/slideLayout1.xml"/><Relationship Id="rId6" Type="http://schemas.openxmlformats.org/officeDocument/2006/relationships/image" Target="../media/image149.svg"/><Relationship Id="rId5" Type="http://schemas.openxmlformats.org/officeDocument/2006/relationships/image" Target="../media/image148.svg"/><Relationship Id="rId4" Type="http://schemas.openxmlformats.org/officeDocument/2006/relationships/image" Target="../media/image147.svg"/></Relationships>
</file>

<file path=ppt/slides/_rels/slide5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50.jpe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46.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56.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57.xml"/></Relationships>
</file>

<file path=ppt/slides/_rels/slide59.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56.jpeg"/></Relationships>
</file>

<file path=ppt/slides/_rels/slide61.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image" Target="../media/image157.jpe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jpe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3" Type="http://schemas.openxmlformats.org/officeDocument/2006/relationships/image" Target="../media/image161.svg"/><Relationship Id="rId2" Type="http://schemas.openxmlformats.org/officeDocument/2006/relationships/image" Target="../media/image160.png"/><Relationship Id="rId1" Type="http://schemas.openxmlformats.org/officeDocument/2006/relationships/slideLayout" Target="../slideLayouts/slideLayout11.xml"/><Relationship Id="rId4" Type="http://schemas.openxmlformats.org/officeDocument/2006/relationships/image" Target="../media/image162.svg"/></Relationships>
</file>

<file path=ppt/slides/_rels/slide66.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46.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67.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67.svg"/><Relationship Id="rId5" Type="http://schemas.openxmlformats.org/officeDocument/2006/relationships/image" Target="../media/image166.svg"/><Relationship Id="rId4" Type="http://schemas.openxmlformats.org/officeDocument/2006/relationships/image" Target="../media/image165.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8" Type="http://schemas.openxmlformats.org/officeDocument/2006/relationships/image" Target="../media/image174.svg"/><Relationship Id="rId3" Type="http://schemas.openxmlformats.org/officeDocument/2006/relationships/image" Target="../media/image169.svg"/><Relationship Id="rId7" Type="http://schemas.openxmlformats.org/officeDocument/2006/relationships/image" Target="../media/image173.svg"/><Relationship Id="rId2" Type="http://schemas.openxmlformats.org/officeDocument/2006/relationships/image" Target="../media/image168.svg"/><Relationship Id="rId1" Type="http://schemas.openxmlformats.org/officeDocument/2006/relationships/slideLayout" Target="../slideLayouts/slideLayout59.xml"/><Relationship Id="rId6" Type="http://schemas.openxmlformats.org/officeDocument/2006/relationships/image" Target="../media/image172.svg"/><Relationship Id="rId5" Type="http://schemas.openxmlformats.org/officeDocument/2006/relationships/image" Target="../media/image171.svg"/><Relationship Id="rId10" Type="http://schemas.openxmlformats.org/officeDocument/2006/relationships/image" Target="../media/image176.svg"/><Relationship Id="rId4" Type="http://schemas.openxmlformats.org/officeDocument/2006/relationships/image" Target="../media/image170.svg"/><Relationship Id="rId9" Type="http://schemas.openxmlformats.org/officeDocument/2006/relationships/image" Target="../media/image175.sv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8" Type="http://schemas.openxmlformats.org/officeDocument/2006/relationships/image" Target="../media/image181.svg"/><Relationship Id="rId3" Type="http://schemas.openxmlformats.org/officeDocument/2006/relationships/image" Target="../media/image147.svg"/><Relationship Id="rId7" Type="http://schemas.openxmlformats.org/officeDocument/2006/relationships/image" Target="../media/image180.svg"/><Relationship Id="rId2" Type="http://schemas.openxmlformats.org/officeDocument/2006/relationships/image" Target="../media/image178.jpeg"/><Relationship Id="rId1" Type="http://schemas.openxmlformats.org/officeDocument/2006/relationships/slideLayout" Target="../slideLayouts/slideLayout1.xml"/><Relationship Id="rId6" Type="http://schemas.openxmlformats.org/officeDocument/2006/relationships/image" Target="../media/image179.svg"/><Relationship Id="rId5" Type="http://schemas.openxmlformats.org/officeDocument/2006/relationships/image" Target="../media/image149.svg"/><Relationship Id="rId4" Type="http://schemas.openxmlformats.org/officeDocument/2006/relationships/image" Target="../media/image148.sv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image" Target="../media/image46.jpeg"/><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image" Target="../media/image183.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image" Target="../media/image185.jpeg"/><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jpeg"/><Relationship Id="rId7" Type="http://schemas.openxmlformats.org/officeDocument/2006/relationships/image" Target="../media/image65.sv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64.svg"/><Relationship Id="rId5" Type="http://schemas.openxmlformats.org/officeDocument/2006/relationships/image" Target="../media/image63.svg"/><Relationship Id="rId4" Type="http://schemas.openxmlformats.org/officeDocument/2006/relationships/image" Target="../media/image62.svg"/></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86.jpe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8.jpeg"/></Relationships>
</file>

<file path=ppt/slides/_rels/slide83.xml.rels><?xml version="1.0" encoding="UTF-8" standalone="yes"?>
<Relationships xmlns="http://schemas.openxmlformats.org/package/2006/relationships"><Relationship Id="rId2" Type="http://schemas.openxmlformats.org/officeDocument/2006/relationships/image" Target="../media/image189.jpe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image" Target="../media/image190.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5.xml.rels><?xml version="1.0" encoding="UTF-8" standalone="yes"?>
<Relationships xmlns="http://schemas.openxmlformats.org/package/2006/relationships"><Relationship Id="rId2" Type="http://schemas.openxmlformats.org/officeDocument/2006/relationships/image" Target="../media/image192.jpe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image" Target="../media/image46.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7.xml.rels><?xml version="1.0" encoding="UTF-8" standalone="yes"?>
<Relationships xmlns="http://schemas.openxmlformats.org/package/2006/relationships"><Relationship Id="rId2" Type="http://schemas.openxmlformats.org/officeDocument/2006/relationships/image" Target="../media/image194.jpe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image" Target="../media/image195.jpeg"/><Relationship Id="rId1" Type="http://schemas.openxmlformats.org/officeDocument/2006/relationships/slideLayout" Target="../slideLayouts/slideLayout16.xml"/><Relationship Id="rId4" Type="http://schemas.openxmlformats.org/officeDocument/2006/relationships/image" Target="../media/image197.jpeg"/></Relationships>
</file>

<file path=ppt/slides/_rels/slide89.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image" Target="../media/image198.jpeg"/><Relationship Id="rId1" Type="http://schemas.openxmlformats.org/officeDocument/2006/relationships/slideLayout" Target="../slideLayouts/slideLayout16.xml"/><Relationship Id="rId4" Type="http://schemas.openxmlformats.org/officeDocument/2006/relationships/image" Target="../media/image200.jpeg"/></Relationships>
</file>

<file path=ppt/slides/_rels/slide90.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image" Target="../media/image201.png"/><Relationship Id="rId1" Type="http://schemas.openxmlformats.org/officeDocument/2006/relationships/slideLayout" Target="../slideLayouts/slideLayout16.xml"/><Relationship Id="rId4" Type="http://schemas.openxmlformats.org/officeDocument/2006/relationships/image" Target="../media/image203.png"/></Relationships>
</file>

<file path=ppt/slides/_rels/slide91.xml.rels><?xml version="1.0" encoding="UTF-8" standalone="yes"?>
<Relationships xmlns="http://schemas.openxmlformats.org/package/2006/relationships"><Relationship Id="rId8" Type="http://schemas.openxmlformats.org/officeDocument/2006/relationships/image" Target="../media/image210.jpeg"/><Relationship Id="rId13" Type="http://schemas.openxmlformats.org/officeDocument/2006/relationships/image" Target="../media/image215.svg"/><Relationship Id="rId3" Type="http://schemas.openxmlformats.org/officeDocument/2006/relationships/image" Target="../media/image205.jpeg"/><Relationship Id="rId7" Type="http://schemas.openxmlformats.org/officeDocument/2006/relationships/image" Target="../media/image209.png"/><Relationship Id="rId12" Type="http://schemas.openxmlformats.org/officeDocument/2006/relationships/image" Target="../media/image214.svg"/><Relationship Id="rId2" Type="http://schemas.openxmlformats.org/officeDocument/2006/relationships/image" Target="../media/image204.jpeg"/><Relationship Id="rId1" Type="http://schemas.openxmlformats.org/officeDocument/2006/relationships/slideLayout" Target="../slideLayouts/slideLayout16.xml"/><Relationship Id="rId6" Type="http://schemas.openxmlformats.org/officeDocument/2006/relationships/image" Target="../media/image208.png"/><Relationship Id="rId11" Type="http://schemas.openxmlformats.org/officeDocument/2006/relationships/image" Target="../media/image213.svg"/><Relationship Id="rId5" Type="http://schemas.openxmlformats.org/officeDocument/2006/relationships/image" Target="../media/image207.jpeg"/><Relationship Id="rId10" Type="http://schemas.openxmlformats.org/officeDocument/2006/relationships/image" Target="../media/image212.svg"/><Relationship Id="rId4" Type="http://schemas.openxmlformats.org/officeDocument/2006/relationships/image" Target="../media/image206.svg"/><Relationship Id="rId9" Type="http://schemas.openxmlformats.org/officeDocument/2006/relationships/image" Target="../media/image211.png"/></Relationships>
</file>

<file path=ppt/slides/_rels/slide92.xml.rels><?xml version="1.0" encoding="UTF-8" standalone="yes"?>
<Relationships xmlns="http://schemas.openxmlformats.org/package/2006/relationships"><Relationship Id="rId3" Type="http://schemas.openxmlformats.org/officeDocument/2006/relationships/image" Target="../media/image216.jpeg"/><Relationship Id="rId2" Type="http://schemas.openxmlformats.org/officeDocument/2006/relationships/image" Target="../media/image46.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93.xml.rels><?xml version="1.0" encoding="UTF-8" standalone="yes"?>
<Relationships xmlns="http://schemas.openxmlformats.org/package/2006/relationships"><Relationship Id="rId8" Type="http://schemas.openxmlformats.org/officeDocument/2006/relationships/image" Target="../media/image223.jpeg"/><Relationship Id="rId3" Type="http://schemas.openxmlformats.org/officeDocument/2006/relationships/image" Target="../media/image218.png"/><Relationship Id="rId7" Type="http://schemas.openxmlformats.org/officeDocument/2006/relationships/image" Target="../media/image222.png"/><Relationship Id="rId2" Type="http://schemas.openxmlformats.org/officeDocument/2006/relationships/image" Target="../media/image217.png"/><Relationship Id="rId1" Type="http://schemas.openxmlformats.org/officeDocument/2006/relationships/slideLayout" Target="../slideLayouts/slideLayout13.xml"/><Relationship Id="rId6" Type="http://schemas.openxmlformats.org/officeDocument/2006/relationships/image" Target="../media/image221.png"/><Relationship Id="rId5" Type="http://schemas.openxmlformats.org/officeDocument/2006/relationships/image" Target="../media/image220.png"/><Relationship Id="rId10" Type="http://schemas.openxmlformats.org/officeDocument/2006/relationships/image" Target="../media/image225.png"/><Relationship Id="rId4" Type="http://schemas.openxmlformats.org/officeDocument/2006/relationships/image" Target="../media/image219.png"/><Relationship Id="rId9" Type="http://schemas.openxmlformats.org/officeDocument/2006/relationships/image" Target="../media/image224.png"/></Relationships>
</file>

<file path=ppt/slides/_rels/slide94.xml.rels><?xml version="1.0" encoding="UTF-8" standalone="yes"?>
<Relationships xmlns="http://schemas.openxmlformats.org/package/2006/relationships"><Relationship Id="rId8" Type="http://schemas.openxmlformats.org/officeDocument/2006/relationships/image" Target="../media/image230.jpeg"/><Relationship Id="rId3" Type="http://schemas.openxmlformats.org/officeDocument/2006/relationships/image" Target="../media/image226.png"/><Relationship Id="rId7" Type="http://schemas.openxmlformats.org/officeDocument/2006/relationships/image" Target="../media/image229.jpe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228.png"/><Relationship Id="rId11" Type="http://schemas.openxmlformats.org/officeDocument/2006/relationships/image" Target="../media/image232.png"/><Relationship Id="rId5" Type="http://schemas.openxmlformats.org/officeDocument/2006/relationships/image" Target="../media/image227.jpeg"/><Relationship Id="rId10" Type="http://schemas.openxmlformats.org/officeDocument/2006/relationships/hyperlink" Target="https://forgefx.com/simulation-projects/laser-screed-operator-training-simulator/" TargetMode="External"/><Relationship Id="rId4" Type="http://schemas.openxmlformats.org/officeDocument/2006/relationships/hyperlink" Target="https://www.somero.com/" TargetMode="External"/><Relationship Id="rId9" Type="http://schemas.openxmlformats.org/officeDocument/2006/relationships/image" Target="../media/image231.jpeg"/></Relationships>
</file>

<file path=ppt/slides/_rels/slide95.xml.rels><?xml version="1.0" encoding="UTF-8" standalone="yes"?>
<Relationships xmlns="http://schemas.openxmlformats.org/package/2006/relationships"><Relationship Id="rId8" Type="http://schemas.openxmlformats.org/officeDocument/2006/relationships/hyperlink" Target="https://forgefx.com/simulation-projects/laser-cutting-machine-service-training-simulator/" TargetMode="External"/><Relationship Id="rId3" Type="http://schemas.openxmlformats.org/officeDocument/2006/relationships/image" Target="../media/image226.png"/><Relationship Id="rId7" Type="http://schemas.openxmlformats.org/officeDocument/2006/relationships/image" Target="../media/image235.pn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234.png"/><Relationship Id="rId5" Type="http://schemas.openxmlformats.org/officeDocument/2006/relationships/image" Target="../media/image233.png"/><Relationship Id="rId4" Type="http://schemas.openxmlformats.org/officeDocument/2006/relationships/hyperlink" Target="https://www.trumpf.com/en_US/" TargetMode="External"/><Relationship Id="rId9" Type="http://schemas.openxmlformats.org/officeDocument/2006/relationships/image" Target="../media/image232.png"/></Relationships>
</file>

<file path=ppt/slides/_rels/slide9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232.png"/><Relationship Id="rId5" Type="http://schemas.openxmlformats.org/officeDocument/2006/relationships/hyperlink" Target="https://forgefx.com/simulation-projects/forgefx-mixed-reality-trainer/" TargetMode="External"/><Relationship Id="rId4" Type="http://schemas.openxmlformats.org/officeDocument/2006/relationships/image" Target="../media/image236.jpeg"/></Relationships>
</file>

<file path=ppt/slides/_rels/slide97.xml.rels><?xml version="1.0" encoding="UTF-8" standalone="yes"?>
<Relationships xmlns="http://schemas.openxmlformats.org/package/2006/relationships"><Relationship Id="rId8" Type="http://schemas.openxmlformats.org/officeDocument/2006/relationships/image" Target="../media/image238.jpeg"/><Relationship Id="rId13" Type="http://schemas.openxmlformats.org/officeDocument/2006/relationships/image" Target="../media/image232.png"/><Relationship Id="rId3" Type="http://schemas.openxmlformats.org/officeDocument/2006/relationships/image" Target="../media/image226.png"/><Relationship Id="rId7" Type="http://schemas.openxmlformats.org/officeDocument/2006/relationships/image" Target="../media/image228.png"/><Relationship Id="rId12" Type="http://schemas.openxmlformats.org/officeDocument/2006/relationships/hyperlink" Target="https://forgefx.com/simulation-projects/virtual-reality-welding-training-simulator/" TargetMode="External"/><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237.jpeg"/><Relationship Id="rId11" Type="http://schemas.openxmlformats.org/officeDocument/2006/relationships/image" Target="../media/image223.jpeg"/><Relationship Id="rId5" Type="http://schemas.openxmlformats.org/officeDocument/2006/relationships/hyperlink" Target="https://stratatech.com/our-schools/rsi/" TargetMode="External"/><Relationship Id="rId10" Type="http://schemas.openxmlformats.org/officeDocument/2006/relationships/hyperlink" Target="https://stratatech.com/" TargetMode="External"/><Relationship Id="rId4" Type="http://schemas.openxmlformats.org/officeDocument/2006/relationships/hyperlink" Target="https://stratatech.com/our-schools/tws-tulsa/" TargetMode="External"/><Relationship Id="rId9" Type="http://schemas.openxmlformats.org/officeDocument/2006/relationships/image" Target="../media/image239.jpeg"/></Relationships>
</file>

<file path=ppt/slides/_rels/slide98.xml.rels><?xml version="1.0" encoding="UTF-8" standalone="yes"?>
<Relationships xmlns="http://schemas.openxmlformats.org/package/2006/relationships"><Relationship Id="rId8" Type="http://schemas.openxmlformats.org/officeDocument/2006/relationships/image" Target="../media/image220.png"/><Relationship Id="rId3" Type="http://schemas.openxmlformats.org/officeDocument/2006/relationships/hyperlink" Target="https://www.mriglobal.org/" TargetMode="External"/><Relationship Id="rId7" Type="http://schemas.openxmlformats.org/officeDocument/2006/relationships/hyperlink" Target="https://www.jpeocbrnd.osd.mil/" TargetMode="External"/><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242.jpeg"/><Relationship Id="rId5" Type="http://schemas.openxmlformats.org/officeDocument/2006/relationships/image" Target="../media/image241.jpeg"/><Relationship Id="rId10" Type="http://schemas.openxmlformats.org/officeDocument/2006/relationships/image" Target="../media/image232.png"/><Relationship Id="rId4" Type="http://schemas.openxmlformats.org/officeDocument/2006/relationships/image" Target="../media/image240.jpeg"/><Relationship Id="rId9" Type="http://schemas.openxmlformats.org/officeDocument/2006/relationships/hyperlink" Target="https://forgefx.com/simulation-projects/augmented-reality-device-training-simulators/" TargetMode="External"/></Relationships>
</file>

<file path=ppt/slides/_rels/slide99.xml.rels><?xml version="1.0" encoding="UTF-8" standalone="yes"?>
<Relationships xmlns="http://schemas.openxmlformats.org/package/2006/relationships"><Relationship Id="rId8" Type="http://schemas.openxmlformats.org/officeDocument/2006/relationships/hyperlink" Target="https://forgefx.com/simulation-projects/vermeer-horizontal-directional-drill-simulator/" TargetMode="External"/><Relationship Id="rId3" Type="http://schemas.openxmlformats.org/officeDocument/2006/relationships/hyperlink" Target="https://www.vermeer.com/na" TargetMode="External"/><Relationship Id="rId7" Type="http://schemas.openxmlformats.org/officeDocument/2006/relationships/image" Target="../media/image222.pn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245.png"/><Relationship Id="rId5" Type="http://schemas.openxmlformats.org/officeDocument/2006/relationships/image" Target="../media/image244.jpeg"/><Relationship Id="rId4" Type="http://schemas.openxmlformats.org/officeDocument/2006/relationships/image" Target="../media/image243.jpeg"/><Relationship Id="rId9" Type="http://schemas.openxmlformats.org/officeDocument/2006/relationships/image" Target="../media/image232.png"/></Relationships>
</file>

<file path=ppt/slides/_rels/slide100.xml.rels><?xml version="1.0" encoding="UTF-8" standalone="yes"?>
<Relationships xmlns="http://schemas.openxmlformats.org/package/2006/relationships"><Relationship Id="rId8" Type="http://schemas.openxmlformats.org/officeDocument/2006/relationships/hyperlink" Target="https://forgefx.com/clients/access-equipment-operator-training-simulator/" TargetMode="External"/><Relationship Id="rId3" Type="http://schemas.openxmlformats.org/officeDocument/2006/relationships/hyperlink" Target="https://www.jlg.com/en" TargetMode="External"/><Relationship Id="rId7" Type="http://schemas.openxmlformats.org/officeDocument/2006/relationships/image" Target="../media/image224.pn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141.jpeg"/><Relationship Id="rId11" Type="http://schemas.openxmlformats.org/officeDocument/2006/relationships/image" Target="../media/image249.jpeg"/><Relationship Id="rId5" Type="http://schemas.openxmlformats.org/officeDocument/2006/relationships/image" Target="../media/image247.jpeg"/><Relationship Id="rId10" Type="http://schemas.openxmlformats.org/officeDocument/2006/relationships/image" Target="../media/image248.svg"/><Relationship Id="rId4" Type="http://schemas.openxmlformats.org/officeDocument/2006/relationships/image" Target="../media/image246.jpeg"/><Relationship Id="rId9" Type="http://schemas.openxmlformats.org/officeDocument/2006/relationships/image" Target="../media/image232.png"/></Relationships>
</file>

<file path=ppt/slides/_rels/slide101.xml.rels><?xml version="1.0" encoding="UTF-8" standalone="yes"?>
<Relationships xmlns="http://schemas.openxmlformats.org/package/2006/relationships"><Relationship Id="rId8" Type="http://schemas.openxmlformats.org/officeDocument/2006/relationships/image" Target="../media/image232.png"/><Relationship Id="rId3" Type="http://schemas.openxmlformats.org/officeDocument/2006/relationships/image" Target="../media/image250.jpeg"/><Relationship Id="rId7" Type="http://schemas.openxmlformats.org/officeDocument/2006/relationships/hyperlink" Target="https://forgefx.com/simulation-projects/excavator-operation-and-maintenance-training-simulator/" TargetMode="External"/><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236.jpeg"/><Relationship Id="rId5" Type="http://schemas.openxmlformats.org/officeDocument/2006/relationships/image" Target="../media/image252.jpeg"/><Relationship Id="rId4" Type="http://schemas.openxmlformats.org/officeDocument/2006/relationships/image" Target="../media/image251.jpeg"/></Relationships>
</file>

<file path=ppt/slides/_rels/slide102.xml.rels><?xml version="1.0" encoding="UTF-8" standalone="yes"?>
<Relationships xmlns="http://schemas.openxmlformats.org/package/2006/relationships"><Relationship Id="rId8" Type="http://schemas.openxmlformats.org/officeDocument/2006/relationships/image" Target="../media/image256.jpeg"/><Relationship Id="rId3" Type="http://schemas.openxmlformats.org/officeDocument/2006/relationships/hyperlink" Target="http://www.piercemfg.com/" TargetMode="External"/><Relationship Id="rId7" Type="http://schemas.openxmlformats.org/officeDocument/2006/relationships/image" Target="../media/image255.jpeg"/><Relationship Id="rId12" Type="http://schemas.openxmlformats.org/officeDocument/2006/relationships/image" Target="../media/image232.pn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254.jpeg"/><Relationship Id="rId11" Type="http://schemas.openxmlformats.org/officeDocument/2006/relationships/hyperlink" Target="https://forgefx.com/industries/truck-manufacturing/fire-truck-simulator/" TargetMode="External"/><Relationship Id="rId5" Type="http://schemas.openxmlformats.org/officeDocument/2006/relationships/image" Target="../media/image253.jpeg"/><Relationship Id="rId10" Type="http://schemas.openxmlformats.org/officeDocument/2006/relationships/image" Target="../media/image257.jpeg"/><Relationship Id="rId4" Type="http://schemas.openxmlformats.org/officeDocument/2006/relationships/hyperlink" Target="https://oshkoshcorp.com/" TargetMode="External"/><Relationship Id="rId9" Type="http://schemas.openxmlformats.org/officeDocument/2006/relationships/hyperlink" Target="https://www.piercemfg.com/" TargetMode="External"/></Relationships>
</file>

<file path=ppt/slides/_rels/slide103.xml.rels><?xml version="1.0" encoding="UTF-8" standalone="yes"?>
<Relationships xmlns="http://schemas.openxmlformats.org/package/2006/relationships"><Relationship Id="rId8" Type="http://schemas.openxmlformats.org/officeDocument/2006/relationships/image" Target="../media/image232.png"/><Relationship Id="rId3" Type="http://schemas.openxmlformats.org/officeDocument/2006/relationships/hyperlink" Target="https://www.fedex.com/en-us/home.html" TargetMode="External"/><Relationship Id="rId7" Type="http://schemas.openxmlformats.org/officeDocument/2006/relationships/image" Target="../media/image261.jpe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260.jpeg"/><Relationship Id="rId5" Type="http://schemas.openxmlformats.org/officeDocument/2006/relationships/image" Target="../media/image259.jpeg"/><Relationship Id="rId4" Type="http://schemas.openxmlformats.org/officeDocument/2006/relationships/image" Target="../media/image258.jpeg"/></Relationships>
</file>

<file path=ppt/slides/_rels/slide104.xml.rels><?xml version="1.0" encoding="UTF-8" standalone="yes"?>
<Relationships xmlns="http://schemas.openxmlformats.org/package/2006/relationships"><Relationship Id="rId8" Type="http://schemas.openxmlformats.org/officeDocument/2006/relationships/hyperlink" Target="https://forgefx.com/simulation-projects/excavator-operator-training-simulator/" TargetMode="External"/><Relationship Id="rId3" Type="http://schemas.openxmlformats.org/officeDocument/2006/relationships/image" Target="../media/image262.jpeg"/><Relationship Id="rId7" Type="http://schemas.openxmlformats.org/officeDocument/2006/relationships/image" Target="../media/image225.png"/><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hyperlink" Target="https://www.cat.com/en_US.html" TargetMode="External"/><Relationship Id="rId5" Type="http://schemas.openxmlformats.org/officeDocument/2006/relationships/image" Target="../media/image264.jpeg"/><Relationship Id="rId4" Type="http://schemas.openxmlformats.org/officeDocument/2006/relationships/image" Target="../media/image263.jpeg"/><Relationship Id="rId9" Type="http://schemas.openxmlformats.org/officeDocument/2006/relationships/image" Target="../media/image232.png"/></Relationships>
</file>

<file path=ppt/slides/_rels/slide105.xml.rels><?xml version="1.0" encoding="UTF-8" standalone="yes"?>
<Relationships xmlns="http://schemas.openxmlformats.org/package/2006/relationships"><Relationship Id="rId8" Type="http://schemas.openxmlformats.org/officeDocument/2006/relationships/image" Target="../media/image268.jpeg"/><Relationship Id="rId3" Type="http://schemas.openxmlformats.org/officeDocument/2006/relationships/hyperlink" Target="https://www.mriglobal.org/" TargetMode="External"/><Relationship Id="rId7" Type="http://schemas.openxmlformats.org/officeDocument/2006/relationships/image" Target="../media/image267.jpe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266.jpeg"/><Relationship Id="rId11" Type="http://schemas.openxmlformats.org/officeDocument/2006/relationships/image" Target="../media/image232.png"/><Relationship Id="rId5" Type="http://schemas.openxmlformats.org/officeDocument/2006/relationships/image" Target="../media/image265.jpeg"/><Relationship Id="rId10" Type="http://schemas.openxmlformats.org/officeDocument/2006/relationships/hyperlink" Target="https://forgefx.com/simulation-projects/training-simulator-for-unmanned-ground-vehicle-teleoperation/" TargetMode="External"/><Relationship Id="rId4" Type="http://schemas.openxmlformats.org/officeDocument/2006/relationships/hyperlink" Target="https://www.jpeocbrnd.osd.mil/" TargetMode="External"/><Relationship Id="rId9" Type="http://schemas.openxmlformats.org/officeDocument/2006/relationships/image" Target="../media/image220.png"/></Relationships>
</file>

<file path=ppt/slides/_rels/slide106.xml.rels><?xml version="1.0" encoding="UTF-8" standalone="yes"?>
<Relationships xmlns="http://schemas.openxmlformats.org/package/2006/relationships"><Relationship Id="rId8" Type="http://schemas.openxmlformats.org/officeDocument/2006/relationships/image" Target="../media/image273.png"/><Relationship Id="rId3" Type="http://schemas.openxmlformats.org/officeDocument/2006/relationships/hyperlink" Target="https://www.gehealthcare.com/" TargetMode="External"/><Relationship Id="rId7" Type="http://schemas.openxmlformats.org/officeDocument/2006/relationships/image" Target="../media/image272.jpeg"/><Relationship Id="rId2" Type="http://schemas.openxmlformats.org/officeDocument/2006/relationships/notesSlide" Target="../notesSlides/notesSlide21.xml"/><Relationship Id="rId1" Type="http://schemas.openxmlformats.org/officeDocument/2006/relationships/slideLayout" Target="../slideLayouts/slideLayout17.xml"/><Relationship Id="rId6" Type="http://schemas.openxmlformats.org/officeDocument/2006/relationships/image" Target="../media/image271.jpeg"/><Relationship Id="rId11" Type="http://schemas.openxmlformats.org/officeDocument/2006/relationships/image" Target="../media/image232.png"/><Relationship Id="rId5" Type="http://schemas.openxmlformats.org/officeDocument/2006/relationships/image" Target="../media/image270.jpeg"/><Relationship Id="rId10" Type="http://schemas.openxmlformats.org/officeDocument/2006/relationships/hyperlink" Target="https://forgefx.com/medical-diagnostic-imaging-field-engineer-simulation-based-training/" TargetMode="External"/><Relationship Id="rId4" Type="http://schemas.openxmlformats.org/officeDocument/2006/relationships/image" Target="../media/image269.jpeg"/><Relationship Id="rId9" Type="http://schemas.openxmlformats.org/officeDocument/2006/relationships/image" Target="../media/image274.svg"/></Relationships>
</file>

<file path=ppt/slides/_rels/slide107.xml.rels><?xml version="1.0" encoding="UTF-8" standalone="yes"?>
<Relationships xmlns="http://schemas.openxmlformats.org/package/2006/relationships"><Relationship Id="rId8" Type="http://schemas.openxmlformats.org/officeDocument/2006/relationships/image" Target="../media/image279.jpeg"/><Relationship Id="rId3" Type="http://schemas.openxmlformats.org/officeDocument/2006/relationships/hyperlink" Target="https://globalgroundsupport.com/" TargetMode="External"/><Relationship Id="rId7" Type="http://schemas.openxmlformats.org/officeDocument/2006/relationships/image" Target="../media/image278.jpeg"/><Relationship Id="rId2" Type="http://schemas.openxmlformats.org/officeDocument/2006/relationships/notesSlide" Target="../notesSlides/notesSlide22.xml"/><Relationship Id="rId1" Type="http://schemas.openxmlformats.org/officeDocument/2006/relationships/slideLayout" Target="../slideLayouts/slideLayout17.xml"/><Relationship Id="rId6" Type="http://schemas.openxmlformats.org/officeDocument/2006/relationships/image" Target="../media/image277.jpeg"/><Relationship Id="rId5" Type="http://schemas.openxmlformats.org/officeDocument/2006/relationships/image" Target="../media/image276.jpeg"/><Relationship Id="rId10" Type="http://schemas.openxmlformats.org/officeDocument/2006/relationships/image" Target="../media/image232.png"/><Relationship Id="rId4" Type="http://schemas.openxmlformats.org/officeDocument/2006/relationships/image" Target="../media/image275.jpeg"/><Relationship Id="rId9" Type="http://schemas.openxmlformats.org/officeDocument/2006/relationships/hyperlink" Target="https://forgefx.com/simulation-projects/aircraft-ground-support/deicing-training-simulator/" TargetMode="External"/></Relationships>
</file>

<file path=ppt/slides/_rels/slide108.xml.rels><?xml version="1.0" encoding="UTF-8" standalone="yes"?>
<Relationships xmlns="http://schemas.openxmlformats.org/package/2006/relationships"><Relationship Id="rId8" Type="http://schemas.openxmlformats.org/officeDocument/2006/relationships/hyperlink" Target="https://forgefx.com/clients/komatsu-mining-corporation-equipment-operator-training-simulators/" TargetMode="External"/><Relationship Id="rId3" Type="http://schemas.openxmlformats.org/officeDocument/2006/relationships/hyperlink" Target="https://www.komatsu.com/" TargetMode="External"/><Relationship Id="rId7" Type="http://schemas.openxmlformats.org/officeDocument/2006/relationships/image" Target="../media/image217.png"/><Relationship Id="rId2" Type="http://schemas.openxmlformats.org/officeDocument/2006/relationships/notesSlide" Target="../notesSlides/notesSlide23.xml"/><Relationship Id="rId1" Type="http://schemas.openxmlformats.org/officeDocument/2006/relationships/slideLayout" Target="../slideLayouts/slideLayout17.xml"/><Relationship Id="rId6" Type="http://schemas.openxmlformats.org/officeDocument/2006/relationships/image" Target="../media/image282.jpeg"/><Relationship Id="rId5" Type="http://schemas.openxmlformats.org/officeDocument/2006/relationships/image" Target="../media/image281.jpeg"/><Relationship Id="rId4" Type="http://schemas.openxmlformats.org/officeDocument/2006/relationships/image" Target="../media/image280.jpeg"/><Relationship Id="rId9" Type="http://schemas.openxmlformats.org/officeDocument/2006/relationships/image" Target="../media/image232.png"/></Relationships>
</file>

<file path=ppt/slides/_rels/slide109.xml.rels><?xml version="1.0" encoding="UTF-8" standalone="yes"?>
<Relationships xmlns="http://schemas.openxmlformats.org/package/2006/relationships"><Relationship Id="rId2" Type="http://schemas.openxmlformats.org/officeDocument/2006/relationships/image" Target="../media/image283.png"/><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2" Type="http://schemas.openxmlformats.org/officeDocument/2006/relationships/image" Target="../media/image284.jpeg"/><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2" Type="http://schemas.openxmlformats.org/officeDocument/2006/relationships/image" Target="../media/image284.jpeg"/><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14.xml.rels><?xml version="1.0" encoding="UTF-8" standalone="yes"?>
<Relationships xmlns="http://schemas.openxmlformats.org/package/2006/relationships"><Relationship Id="rId3" Type="http://schemas.openxmlformats.org/officeDocument/2006/relationships/image" Target="../media/image286.jpeg"/><Relationship Id="rId2" Type="http://schemas.openxmlformats.org/officeDocument/2006/relationships/image" Target="../media/image285.png"/><Relationship Id="rId1" Type="http://schemas.openxmlformats.org/officeDocument/2006/relationships/slideLayout" Target="../slideLayouts/slideLayout30.xml"/><Relationship Id="rId5" Type="http://schemas.openxmlformats.org/officeDocument/2006/relationships/image" Target="../media/image288.svg"/><Relationship Id="rId4" Type="http://schemas.openxmlformats.org/officeDocument/2006/relationships/image" Target="../media/image287.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57.xml"/></Relationships>
</file>

<file path=ppt/slides/_rels/slide126.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57.xml"/></Relationships>
</file>

<file path=ppt/slides/_rels/slide127.xml.rels><?xml version="1.0" encoding="UTF-8" standalone="yes"?>
<Relationships xmlns="http://schemas.openxmlformats.org/package/2006/relationships"><Relationship Id="rId2" Type="http://schemas.openxmlformats.org/officeDocument/2006/relationships/image" Target="../media/image289.svg"/><Relationship Id="rId1" Type="http://schemas.openxmlformats.org/officeDocument/2006/relationships/slideLayout" Target="../slideLayouts/slideLayout53.xml"/></Relationships>
</file>

<file path=ppt/slides/_rels/slide128.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290.jpeg"/><Relationship Id="rId1" Type="http://schemas.openxmlformats.org/officeDocument/2006/relationships/slideLayout" Target="../slideLayouts/slideLayout53.xml"/></Relationships>
</file>

<file path=ppt/slides/_rels/slide129.xml.rels><?xml version="1.0" encoding="UTF-8" standalone="yes"?>
<Relationships xmlns="http://schemas.openxmlformats.org/package/2006/relationships"><Relationship Id="rId2" Type="http://schemas.openxmlformats.org/officeDocument/2006/relationships/image" Target="../media/image291.svg"/><Relationship Id="rId1" Type="http://schemas.openxmlformats.org/officeDocument/2006/relationships/slideLayout" Target="../slideLayouts/slideLayout5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31.xml.rels><?xml version="1.0" encoding="UTF-8" standalone="yes"?>
<Relationships xmlns="http://schemas.openxmlformats.org/package/2006/relationships"><Relationship Id="rId8" Type="http://schemas.openxmlformats.org/officeDocument/2006/relationships/image" Target="../media/image298.svg"/><Relationship Id="rId3" Type="http://schemas.openxmlformats.org/officeDocument/2006/relationships/image" Target="../media/image293.svg"/><Relationship Id="rId7" Type="http://schemas.openxmlformats.org/officeDocument/2006/relationships/image" Target="../media/image297.png"/><Relationship Id="rId2" Type="http://schemas.openxmlformats.org/officeDocument/2006/relationships/image" Target="../media/image292.svg"/><Relationship Id="rId1" Type="http://schemas.openxmlformats.org/officeDocument/2006/relationships/slideLayout" Target="../slideLayouts/slideLayout11.xml"/><Relationship Id="rId6" Type="http://schemas.openxmlformats.org/officeDocument/2006/relationships/image" Target="../media/image296.svg"/><Relationship Id="rId5" Type="http://schemas.openxmlformats.org/officeDocument/2006/relationships/image" Target="../media/image295.svg"/><Relationship Id="rId4" Type="http://schemas.openxmlformats.org/officeDocument/2006/relationships/image" Target="../media/image294.svg"/><Relationship Id="rId9" Type="http://schemas.openxmlformats.org/officeDocument/2006/relationships/image" Target="../media/image299.svg"/></Relationships>
</file>

<file path=ppt/slides/_rels/slide13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00.jpeg"/><Relationship Id="rId1" Type="http://schemas.openxmlformats.org/officeDocument/2006/relationships/slideLayout" Target="../slideLayouts/slideLayout1.xml"/><Relationship Id="rId6" Type="http://schemas.openxmlformats.org/officeDocument/2006/relationships/slide" Target="slide21.xml"/><Relationship Id="rId5" Type="http://schemas.openxmlformats.org/officeDocument/2006/relationships/image" Target="../media/image41.svg"/><Relationship Id="rId4" Type="http://schemas.openxmlformats.org/officeDocument/2006/relationships/image" Target="../media/image40.svg"/></Relationships>
</file>

<file path=ppt/slides/_rels/slide1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8.jpeg"/><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image" Target="../media/image301.jpeg"/><Relationship Id="rId1" Type="http://schemas.openxmlformats.org/officeDocument/2006/relationships/slideLayout" Target="../slideLayouts/slideLayout1.xml"/><Relationship Id="rId5" Type="http://schemas.openxmlformats.org/officeDocument/2006/relationships/image" Target="../media/image82.svg"/><Relationship Id="rId4" Type="http://schemas.openxmlformats.org/officeDocument/2006/relationships/image" Target="../media/image81.svg"/></Relationships>
</file>

<file path=ppt/slides/_rels/slide136.xml.rels><?xml version="1.0" encoding="UTF-8" standalone="yes"?>
<Relationships xmlns="http://schemas.openxmlformats.org/package/2006/relationships"><Relationship Id="rId3" Type="http://schemas.openxmlformats.org/officeDocument/2006/relationships/image" Target="../media/image303.png"/><Relationship Id="rId2" Type="http://schemas.openxmlformats.org/officeDocument/2006/relationships/image" Target="../media/image302.jpeg"/><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304.jpeg"/><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3" Type="http://schemas.openxmlformats.org/officeDocument/2006/relationships/image" Target="../media/image306.svg"/><Relationship Id="rId2" Type="http://schemas.openxmlformats.org/officeDocument/2006/relationships/image" Target="../media/image305.jpeg"/><Relationship Id="rId1" Type="http://schemas.openxmlformats.org/officeDocument/2006/relationships/slideLayout" Target="../slideLayouts/slideLayout1.xml"/><Relationship Id="rId5" Type="http://schemas.openxmlformats.org/officeDocument/2006/relationships/image" Target="../media/image72.svg"/><Relationship Id="rId4" Type="http://schemas.openxmlformats.org/officeDocument/2006/relationships/image" Target="../media/image307.svg"/></Relationships>
</file>

<file path=ppt/slides/_rels/slide139.xml.rels><?xml version="1.0" encoding="UTF-8" standalone="yes"?>
<Relationships xmlns="http://schemas.openxmlformats.org/package/2006/relationships"><Relationship Id="rId3" Type="http://schemas.openxmlformats.org/officeDocument/2006/relationships/image" Target="../media/image308.jpeg"/><Relationship Id="rId2" Type="http://schemas.microsoft.com/office/2018/10/relationships/comments" Target="../comments/modernComment_1490_5BFF60C8.xml"/><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3.xml.rels><?xml version="1.0" encoding="UTF-8" standalone="yes"?>
<Relationships xmlns="http://schemas.openxmlformats.org/package/2006/relationships"><Relationship Id="rId2" Type="http://schemas.openxmlformats.org/officeDocument/2006/relationships/image" Target="../media/image309.png"/><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image" Target="../media/image309.png"/><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2" Type="http://schemas.openxmlformats.org/officeDocument/2006/relationships/image" Target="../media/image309.png"/><Relationship Id="rId1" Type="http://schemas.openxmlformats.org/officeDocument/2006/relationships/slideLayout" Target="../slideLayouts/slideLayout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2" Type="http://schemas.openxmlformats.org/officeDocument/2006/relationships/image" Target="../media/image310.svg"/><Relationship Id="rId1" Type="http://schemas.openxmlformats.org/officeDocument/2006/relationships/slideLayout" Target="../slideLayouts/slideLayout53.xml"/></Relationships>
</file>

<file path=ppt/slides/_rels/slide148.xml.rels><?xml version="1.0" encoding="UTF-8" standalone="yes"?>
<Relationships xmlns="http://schemas.openxmlformats.org/package/2006/relationships"><Relationship Id="rId2" Type="http://schemas.openxmlformats.org/officeDocument/2006/relationships/image" Target="../media/image310.svg"/><Relationship Id="rId1" Type="http://schemas.openxmlformats.org/officeDocument/2006/relationships/slideLayout" Target="../slideLayouts/slideLayout53.xml"/></Relationships>
</file>

<file path=ppt/slides/_rels/slide149.xml.rels><?xml version="1.0" encoding="UTF-8" standalone="yes"?>
<Relationships xmlns="http://schemas.openxmlformats.org/package/2006/relationships"><Relationship Id="rId8" Type="http://schemas.openxmlformats.org/officeDocument/2006/relationships/image" Target="../media/image317.png"/><Relationship Id="rId3" Type="http://schemas.openxmlformats.org/officeDocument/2006/relationships/image" Target="../media/image312.png"/><Relationship Id="rId7" Type="http://schemas.openxmlformats.org/officeDocument/2006/relationships/image" Target="../media/image316.png"/><Relationship Id="rId2" Type="http://schemas.openxmlformats.org/officeDocument/2006/relationships/image" Target="../media/image311.png"/><Relationship Id="rId1" Type="http://schemas.openxmlformats.org/officeDocument/2006/relationships/slideLayout" Target="../slideLayouts/slideLayout11.xml"/><Relationship Id="rId6" Type="http://schemas.openxmlformats.org/officeDocument/2006/relationships/image" Target="../media/image315.png"/><Relationship Id="rId5" Type="http://schemas.openxmlformats.org/officeDocument/2006/relationships/image" Target="../media/image314.png"/><Relationship Id="rId10" Type="http://schemas.openxmlformats.org/officeDocument/2006/relationships/image" Target="../media/image319.png"/><Relationship Id="rId4" Type="http://schemas.openxmlformats.org/officeDocument/2006/relationships/image" Target="../media/image313.png"/><Relationship Id="rId9" Type="http://schemas.openxmlformats.org/officeDocument/2006/relationships/image" Target="../media/image318.png"/></Relationships>
</file>

<file path=ppt/slides/_rels/slide150.xml.rels><?xml version="1.0" encoding="UTF-8" standalone="yes"?>
<Relationships xmlns="http://schemas.openxmlformats.org/package/2006/relationships"><Relationship Id="rId2" Type="http://schemas.openxmlformats.org/officeDocument/2006/relationships/image" Target="../media/image320.jpeg"/><Relationship Id="rId1" Type="http://schemas.openxmlformats.org/officeDocument/2006/relationships/slideLayout" Target="../slideLayouts/slideLayout4.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2.xml.rels><?xml version="1.0" encoding="UTF-8" standalone="yes"?>
<Relationships xmlns="http://schemas.openxmlformats.org/package/2006/relationships"><Relationship Id="rId2" Type="http://schemas.openxmlformats.org/officeDocument/2006/relationships/image" Target="../media/image321.svg"/><Relationship Id="rId1" Type="http://schemas.openxmlformats.org/officeDocument/2006/relationships/slideLayout" Target="../slideLayouts/slideLayout53.xml"/></Relationships>
</file>

<file path=ppt/slides/_rels/slide153.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290.jpeg"/><Relationship Id="rId1" Type="http://schemas.openxmlformats.org/officeDocument/2006/relationships/slideLayout" Target="../slideLayouts/slideLayout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5.xml.rels><?xml version="1.0" encoding="UTF-8" standalone="yes"?>
<Relationships xmlns="http://schemas.openxmlformats.org/package/2006/relationships"><Relationship Id="rId3" Type="http://schemas.openxmlformats.org/officeDocument/2006/relationships/package" Target="../embeddings/Microsoft_Excel_Worksheet_19FE90E4.xlsx"/><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323.png"/><Relationship Id="rId4" Type="http://schemas.openxmlformats.org/officeDocument/2006/relationships/image" Target="../media/image32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6AB5968D-3DF3-7756-BE8B-2ECE9F940DED}"/>
              </a:ext>
            </a:extLst>
          </p:cNvPr>
          <p:cNvSpPr>
            <a:spLocks noGrp="1"/>
          </p:cNvSpPr>
          <p:nvPr>
            <p:ph type="title"/>
          </p:nvPr>
        </p:nvSpPr>
        <p:spPr>
          <a:xfrm>
            <a:off x="457201" y="6921712"/>
            <a:ext cx="5803899" cy="1448858"/>
          </a:xfrm>
        </p:spPr>
        <p:txBody>
          <a:bodyPr/>
          <a:lstStyle/>
          <a:p>
            <a:pPr>
              <a:lnSpc>
                <a:spcPts val="4000"/>
              </a:lnSpc>
            </a:pPr>
            <a:r>
              <a:rPr lang="en-US" sz="3600" b="0" cap="all">
                <a:solidFill>
                  <a:schemeClr val="tx1">
                    <a:lumMod val="75000"/>
                    <a:lumOff val="25000"/>
                  </a:schemeClr>
                </a:solidFill>
                <a:effectLst/>
              </a:rPr>
              <a:t>TMdrive-10E2</a:t>
            </a:r>
            <a:br>
              <a:rPr lang="en-US" sz="3600" b="0" cap="all">
                <a:effectLst/>
              </a:rPr>
            </a:br>
            <a:r>
              <a:rPr lang="en-US" sz="3600" b="0" cap="all">
                <a:gradFill>
                  <a:gsLst>
                    <a:gs pos="34000">
                      <a:schemeClr val="accent1">
                        <a:lumMod val="60000"/>
                        <a:lumOff val="40000"/>
                      </a:schemeClr>
                    </a:gs>
                    <a:gs pos="100000">
                      <a:schemeClr val="accent1"/>
                    </a:gs>
                  </a:gsLst>
                  <a:lin ang="2700000" scaled="1"/>
                </a:gradFill>
                <a:effectLst/>
              </a:rPr>
              <a:t>Emulator platform</a:t>
            </a:r>
            <a:br>
              <a:rPr lang="en-US" b="0">
                <a:effectLst/>
              </a:rPr>
            </a:br>
            <a:r>
              <a:rPr lang="en-US" sz="1400" b="0" spc="50">
                <a:solidFill>
                  <a:schemeClr val="tx1">
                    <a:lumMod val="65000"/>
                    <a:lumOff val="35000"/>
                  </a:schemeClr>
                </a:solidFill>
                <a:effectLst/>
                <a:latin typeface="Lato" panose="020F0502020204030203" pitchFamily="34" charset="0"/>
                <a:cs typeface="Lato" panose="020F0502020204030203" pitchFamily="34" charset="0"/>
              </a:rPr>
              <a:t>Mixed Reality Platform</a:t>
            </a:r>
          </a:p>
        </p:txBody>
      </p:sp>
      <p:pic>
        <p:nvPicPr>
          <p:cNvPr id="4" name="Picture Placeholder" hidden="1">
            <a:extLst>
              <a:ext uri="{FF2B5EF4-FFF2-40B4-BE49-F238E27FC236}">
                <a16:creationId xmlns:a16="http://schemas.microsoft.com/office/drawing/2014/main" id="{F98BA533-0FBC-4BE9-8D17-0E4AA43CE373}"/>
              </a:ext>
            </a:extLst>
          </p:cNvPr>
          <p:cNvPicPr>
            <a:picLocks noGrp="1"/>
          </p:cNvPicPr>
          <p:nvPr>
            <p:ph type="pic" sz="quarter" idx="4294967295"/>
          </p:nvPr>
        </p:nvPicPr>
        <p:blipFill rotWithShape="1">
          <a:blip r:embed="rId2">
            <a:extLst>
              <a:ext uri="{28A0092B-C50C-407E-A947-70E740481C1C}">
                <a14:useLocalDpi xmlns:a14="http://schemas.microsoft.com/office/drawing/2010/main" val="0"/>
              </a:ext>
            </a:extLst>
          </a:blip>
          <a:srcRect l="6854" t="1792" r="20834" b="1792"/>
          <a:stretch/>
        </p:blipFill>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pic>
      <p:pic>
        <p:nvPicPr>
          <p:cNvPr id="3" name="Picture Placeholder 7">
            <a:extLst>
              <a:ext uri="{FF2B5EF4-FFF2-40B4-BE49-F238E27FC236}">
                <a16:creationId xmlns:a16="http://schemas.microsoft.com/office/drawing/2014/main" id="{AF5765CA-828F-EE7F-0DB0-F20DF5C01B69}"/>
              </a:ext>
            </a:extLst>
          </p:cNvPr>
          <p:cNvPicPr>
            <a:picLocks noChangeAspect="1"/>
          </p:cNvPicPr>
          <p:nvPr/>
        </p:nvPicPr>
        <p:blipFill>
          <a:blip r:embed="rId3"/>
          <a:srcRect l="19406" r="19406"/>
          <a:stretch/>
        </p:blipFill>
        <p:spPr>
          <a:xfrm>
            <a:off x="0" y="0"/>
            <a:ext cx="6858000" cy="6722076"/>
          </a:xfrm>
          <a:prstGeom prst="rect">
            <a:avLst/>
          </a:prstGeom>
        </p:spPr>
      </p:pic>
      <p:sp>
        <p:nvSpPr>
          <p:cNvPr id="10" name="HeaderGradient">
            <a:extLst>
              <a:ext uri="{FF2B5EF4-FFF2-40B4-BE49-F238E27FC236}">
                <a16:creationId xmlns:a16="http://schemas.microsoft.com/office/drawing/2014/main" id="{49BDE37D-A321-901B-3F2D-52866F979642}"/>
              </a:ext>
            </a:extLst>
          </p:cNvPr>
          <p:cNvSpPr/>
          <p:nvPr/>
        </p:nvSpPr>
        <p:spPr>
          <a:xfrm>
            <a:off x="0" y="4710396"/>
            <a:ext cx="6857999" cy="2011680"/>
          </a:xfrm>
          <a:prstGeom prst="rect">
            <a:avLst/>
          </a:prstGeom>
          <a:gradFill flip="none" rotWithShape="1">
            <a:gsLst>
              <a:gs pos="0">
                <a:schemeClr val="bg1"/>
              </a:gs>
              <a:gs pos="68000">
                <a:schemeClr val="bg1">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EDIT tag" hidden="1">
            <a:extLst>
              <a:ext uri="{FF2B5EF4-FFF2-40B4-BE49-F238E27FC236}">
                <a16:creationId xmlns:a16="http://schemas.microsoft.com/office/drawing/2014/main" id="{08D005D4-B15F-1DAF-A784-90DBE3053730}"/>
              </a:ext>
            </a:extLst>
          </p:cNvPr>
          <p:cNvSpPr txBox="1"/>
          <p:nvPr/>
        </p:nvSpPr>
        <p:spPr>
          <a:xfrm rot="20805525">
            <a:off x="2445410" y="3255322"/>
            <a:ext cx="1967180"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pic>
        <p:nvPicPr>
          <p:cNvPr id="9" name="Picture 8" hidden="1">
            <a:extLst>
              <a:ext uri="{FF2B5EF4-FFF2-40B4-BE49-F238E27FC236}">
                <a16:creationId xmlns:a16="http://schemas.microsoft.com/office/drawing/2014/main" id="{D3770293-6B04-4605-DF04-B34609CB28F3}"/>
              </a:ext>
            </a:extLst>
          </p:cNvPr>
          <p:cNvPicPr>
            <a:picLocks noChangeAspect="1"/>
          </p:cNvPicPr>
          <p:nvPr/>
        </p:nvPicPr>
        <p:blipFill>
          <a:blip r:embed="rId4"/>
          <a:srcRect/>
          <a:stretch/>
        </p:blipFill>
        <p:spPr>
          <a:xfrm>
            <a:off x="457200" y="5716236"/>
            <a:ext cx="3786057" cy="492859"/>
          </a:xfrm>
          <a:prstGeom prst="rect">
            <a:avLst/>
          </a:prstGeom>
        </p:spPr>
      </p:pic>
      <p:pic>
        <p:nvPicPr>
          <p:cNvPr id="7" name="Picture 6">
            <a:extLst>
              <a:ext uri="{FF2B5EF4-FFF2-40B4-BE49-F238E27FC236}">
                <a16:creationId xmlns:a16="http://schemas.microsoft.com/office/drawing/2014/main" id="{0DC7A0E9-E42E-6488-0179-D169B60921B8}"/>
              </a:ext>
            </a:extLst>
          </p:cNvPr>
          <p:cNvPicPr>
            <a:picLocks noChangeAspect="1"/>
          </p:cNvPicPr>
          <p:nvPr/>
        </p:nvPicPr>
        <p:blipFill>
          <a:blip r:embed="rId5"/>
          <a:stretch>
            <a:fillRect/>
          </a:stretch>
        </p:blipFill>
        <p:spPr>
          <a:xfrm>
            <a:off x="457199" y="5893901"/>
            <a:ext cx="3764163" cy="602266"/>
          </a:xfrm>
          <a:prstGeom prst="rect">
            <a:avLst/>
          </a:prstGeom>
        </p:spPr>
      </p:pic>
    </p:spTree>
    <p:extLst>
      <p:ext uri="{BB962C8B-B14F-4D97-AF65-F5344CB8AC3E}">
        <p14:creationId xmlns:p14="http://schemas.microsoft.com/office/powerpoint/2010/main" val="219120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a:extLst>
            <a:ext uri="{FF2B5EF4-FFF2-40B4-BE49-F238E27FC236}">
              <a16:creationId xmlns:a16="http://schemas.microsoft.com/office/drawing/2014/main" id="{838C777D-B793-EDB8-C2EA-74EC4515652D}"/>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6AC90F6-3092-C14B-6D48-3E53B6181D53}"/>
              </a:ext>
            </a:extLst>
          </p:cNvPr>
          <p:cNvPicPr>
            <a:picLocks noGrp="1" noChangeAspect="1"/>
          </p:cNvPicPr>
          <p:nvPr>
            <p:ph type="pic" sz="quarter" idx="11"/>
          </p:nvPr>
        </p:nvPicPr>
        <p:blipFill>
          <a:blip r:embed="rId2"/>
          <a:srcRect l="2791" t="15824" r="33939"/>
          <a:stretch>
            <a:fillRect/>
          </a:stretch>
        </p:blipFill>
        <p:spPr>
          <a:xfrm>
            <a:off x="0" y="-1"/>
            <a:ext cx="6858000" cy="5472291"/>
          </a:xfrm>
        </p:spPr>
      </p:pic>
      <p:sp>
        <p:nvSpPr>
          <p:cNvPr id="7" name="HeaderGradient">
            <a:extLst>
              <a:ext uri="{FF2B5EF4-FFF2-40B4-BE49-F238E27FC236}">
                <a16:creationId xmlns:a16="http://schemas.microsoft.com/office/drawing/2014/main" id="{E60273C0-DB44-4F94-DD0B-7B3F7516DE90}"/>
              </a:ext>
            </a:extLst>
          </p:cNvPr>
          <p:cNvSpPr/>
          <p:nvPr/>
        </p:nvSpPr>
        <p:spPr>
          <a:xfrm>
            <a:off x="1" y="2897654"/>
            <a:ext cx="6857999" cy="2651733"/>
          </a:xfrm>
          <a:prstGeom prst="rect">
            <a:avLst/>
          </a:prstGeom>
          <a:gradFill flip="none" rotWithShape="1">
            <a:gsLst>
              <a:gs pos="1000">
                <a:schemeClr val="bg1">
                  <a:lumMod val="75000"/>
                  <a:lumOff val="25000"/>
                  <a:alpha val="93000"/>
                </a:schemeClr>
              </a:gs>
              <a:gs pos="64000">
                <a:srgbClr val="3F3F3F">
                  <a:alpha val="20000"/>
                </a:srgbClr>
              </a:gs>
              <a:gs pos="100000">
                <a:srgbClr val="3F3F3F">
                  <a:alpha val="0"/>
                </a:srgb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itle 2">
            <a:extLst>
              <a:ext uri="{FF2B5EF4-FFF2-40B4-BE49-F238E27FC236}">
                <a16:creationId xmlns:a16="http://schemas.microsoft.com/office/drawing/2014/main" id="{78E87F54-757A-B1DC-3950-FFDD2D182F00}"/>
              </a:ext>
            </a:extLst>
          </p:cNvPr>
          <p:cNvSpPr>
            <a:spLocks noGrp="1"/>
          </p:cNvSpPr>
          <p:nvPr>
            <p:ph type="title"/>
          </p:nvPr>
        </p:nvSpPr>
        <p:spPr>
          <a:xfrm>
            <a:off x="457200" y="3995803"/>
            <a:ext cx="4901609" cy="1152394"/>
          </a:xfrm>
        </p:spPr>
        <p:txBody>
          <a:bodyPr lIns="0" tIns="45720" rIns="0" bIns="45720" anchor="t"/>
          <a:lstStyle/>
          <a:p>
            <a:r>
              <a:rPr lang="en-US">
                <a:solidFill>
                  <a:schemeClr val="tx1"/>
                </a:solidFill>
                <a:latin typeface="Lato Black"/>
                <a:ea typeface="Lato Black"/>
                <a:cs typeface="Lato Black"/>
              </a:rPr>
              <a:t>TMdrive-10E2 Emulator</a:t>
            </a:r>
            <a:br>
              <a:rPr lang="en-US">
                <a:solidFill>
                  <a:schemeClr val="tx1"/>
                </a:solidFill>
                <a:latin typeface="Lato Black"/>
                <a:ea typeface="Lato Black"/>
                <a:cs typeface="Lato Black"/>
              </a:rPr>
            </a:br>
            <a:r>
              <a:rPr lang="en-US"/>
              <a:t>Platform</a:t>
            </a:r>
            <a:endParaRPr lang="en-US">
              <a:gradFill>
                <a:gsLst>
                  <a:gs pos="34000">
                    <a:srgbClr val="FDD165"/>
                  </a:gs>
                  <a:gs pos="100000">
                    <a:srgbClr val="F6B104"/>
                  </a:gs>
                </a:gsLst>
                <a:lin ang="2700000" scaled="1"/>
              </a:gradFill>
              <a:latin typeface="Lato Black"/>
              <a:ea typeface="Lato Black"/>
              <a:cs typeface="Lato Black"/>
            </a:endParaRPr>
          </a:p>
        </p:txBody>
      </p:sp>
      <p:sp>
        <p:nvSpPr>
          <p:cNvPr id="5" name="Text Placeholder 4" hidden="1">
            <a:extLst>
              <a:ext uri="{FF2B5EF4-FFF2-40B4-BE49-F238E27FC236}">
                <a16:creationId xmlns:a16="http://schemas.microsoft.com/office/drawing/2014/main" id="{F0F78B70-363E-F08B-125C-DCBCDCBB6D5A}"/>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D49FB1A2-0564-E341-0C04-7B79B4754E75}"/>
              </a:ext>
            </a:extLst>
          </p:cNvPr>
          <p:cNvSpPr>
            <a:spLocks noGrp="1"/>
          </p:cNvSpPr>
          <p:nvPr>
            <p:ph type="body" sz="quarter" idx="13"/>
          </p:nvPr>
        </p:nvSpPr>
        <p:spPr/>
        <p:txBody>
          <a:bodyPr/>
          <a:lstStyle/>
          <a:p>
            <a:endParaRPr lang="en-US"/>
          </a:p>
        </p:txBody>
      </p:sp>
      <p:sp>
        <p:nvSpPr>
          <p:cNvPr id="6" name="BodyText1">
            <a:extLst>
              <a:ext uri="{FF2B5EF4-FFF2-40B4-BE49-F238E27FC236}">
                <a16:creationId xmlns:a16="http://schemas.microsoft.com/office/drawing/2014/main" id="{3EEC4611-C6CD-77D9-62E1-232ED9F84C1B}"/>
              </a:ext>
            </a:extLst>
          </p:cNvPr>
          <p:cNvSpPr/>
          <p:nvPr/>
        </p:nvSpPr>
        <p:spPr>
          <a:xfrm>
            <a:off x="457200" y="6338691"/>
            <a:ext cx="6111026" cy="2152769"/>
          </a:xfrm>
          <a:prstGeom prst="rect">
            <a:avLst/>
          </a:prstGeom>
        </p:spPr>
        <p:txBody>
          <a:bodyPr wrap="square" lIns="0" tIns="45720" rIns="0" bIns="45720" anchor="t">
            <a:spAutoFit/>
          </a:bodyPr>
          <a:lstStyle/>
          <a:p>
            <a:r>
              <a:rPr lang="en-US" sz="1200">
                <a:latin typeface="Calibri" panose="020F0502020204030204" pitchFamily="34" charset="0"/>
                <a:cs typeface="Calibri" panose="020F0502020204030204" pitchFamily="34" charset="0"/>
              </a:rPr>
              <a:t>ForgeFX proposes a phased engineering approach to develop a software-based emulator of the TMdrive-10e2 variable frequency drive (VFD) that communicates directly with TMdN Navigator while emulating the operational behavior of a physical TMdrive-10e2.</a:t>
            </a:r>
            <a:br>
              <a:rPr lang="en-US" sz="1200"/>
            </a:br>
            <a:endParaRPr lang="en-US" sz="1200"/>
          </a:p>
          <a:p>
            <a:r>
              <a:rPr lang="en-US" sz="1200">
                <a:latin typeface="Calibri" panose="020F0502020204030204" pitchFamily="34" charset="0"/>
                <a:cs typeface="Calibri" panose="020F0502020204030204" pitchFamily="34" charset="0"/>
              </a:rPr>
              <a:t>Recent discovery sessions and proof-of-concept demonstrations established that the core emulator concept is technically feasible. The next development milestone is validating the communication architecture between TMdN Navigator and the existing ForgeFX emulator.</a:t>
            </a:r>
          </a:p>
          <a:p>
            <a:r>
              <a:rPr lang="en-US" sz="1200">
                <a:latin typeface="Calibri" panose="020F0502020204030204" pitchFamily="34" charset="0"/>
                <a:cs typeface="Calibri" panose="020F0502020204030204" pitchFamily="34" charset="0"/>
              </a:rPr>
              <a:t>Once this communication has been successfully demonstrated, the same architecture can be transitioned into a production-quality emulator platform suitable for engineering validation, demonstrations, and future training applications.</a:t>
            </a:r>
          </a:p>
          <a:p>
            <a:pPr>
              <a:lnSpc>
                <a:spcPts val="1800"/>
              </a:lnSpc>
              <a:defRPr/>
            </a:pPr>
            <a:endParaRPr lang="en-US" sz="1200">
              <a:solidFill>
                <a:prstClr val="white">
                  <a:lumMod val="65000"/>
                  <a:lumOff val="35000"/>
                </a:prstClr>
              </a:solidFill>
              <a:latin typeface="Calibri"/>
              <a:ea typeface="Calibri"/>
              <a:cs typeface="Calibri"/>
            </a:endParaRPr>
          </a:p>
        </p:txBody>
      </p:sp>
      <p:sp>
        <p:nvSpPr>
          <p:cNvPr id="12" name="TextBox 11">
            <a:extLst>
              <a:ext uri="{FF2B5EF4-FFF2-40B4-BE49-F238E27FC236}">
                <a16:creationId xmlns:a16="http://schemas.microsoft.com/office/drawing/2014/main" id="{75616E6E-76B2-E995-DB29-AACAC8DA1F3F}"/>
              </a:ext>
            </a:extLst>
          </p:cNvPr>
          <p:cNvSpPr txBox="1"/>
          <p:nvPr/>
        </p:nvSpPr>
        <p:spPr>
          <a:xfrm>
            <a:off x="457200" y="5720825"/>
            <a:ext cx="5384800" cy="369332"/>
          </a:xfrm>
          <a:prstGeom prst="rect">
            <a:avLst/>
          </a:prstGeom>
          <a:noFill/>
        </p:spPr>
        <p:txBody>
          <a:bodyPr wrap="square" lIns="0" rIns="0">
            <a:spAutoFit/>
          </a:bodyPr>
          <a:lstStyle/>
          <a:p>
            <a:pPr defTabSz="457200"/>
            <a:r>
              <a:rPr lang="en-US" sz="1800" cap="all">
                <a:latin typeface="Roboto Condensed" panose="02000000000000000000" pitchFamily="2" charset="0"/>
                <a:ea typeface="Roboto Condensed" panose="02000000000000000000" pitchFamily="2" charset="0"/>
              </a:rPr>
              <a:t>Phase 1-2 Technical Scope &amp; Development Plan</a:t>
            </a:r>
          </a:p>
        </p:txBody>
      </p:sp>
    </p:spTree>
    <p:extLst>
      <p:ext uri="{BB962C8B-B14F-4D97-AF65-F5344CB8AC3E}">
        <p14:creationId xmlns:p14="http://schemas.microsoft.com/office/powerpoint/2010/main" val="1398576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D094A-6C10-D9F7-EBB2-6F8A3AF0B8E3}"/>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32B9BA1C-44C8-990F-5D84-29731910CB1C}"/>
              </a:ext>
            </a:extLst>
          </p:cNvPr>
          <p:cNvSpPr txBox="1"/>
          <p:nvPr/>
        </p:nvSpPr>
        <p:spPr>
          <a:xfrm>
            <a:off x="457200" y="1622838"/>
            <a:ext cx="5968314" cy="7105663"/>
          </a:xfrm>
          <a:prstGeom prst="rect">
            <a:avLst/>
          </a:prstGeom>
          <a:noFill/>
        </p:spPr>
        <p:txBody>
          <a:bodyPr wrap="square" lIns="0" tIns="0" rIns="0">
            <a:noAutofit/>
          </a:bodyPr>
          <a:lstStyle/>
          <a:p>
            <a:pPr marL="0" indent="0">
              <a:lnSpc>
                <a:spcPct val="100000"/>
              </a:lnSpc>
              <a:spcBef>
                <a:spcPts val="200"/>
              </a:spcBef>
              <a:spcAft>
                <a:spcPts val="1100"/>
              </a:spcAft>
              <a:buNone/>
            </a:pPr>
            <a:r>
              <a:rPr lang="en-US" sz="1300" b="1" cap="all" spc="120">
                <a:solidFill>
                  <a:srgbClr val="394555"/>
                </a:solidFill>
                <a:latin typeface="Lato Black" panose="020F0A02020204030203" pitchFamily="34" charset="0"/>
                <a:cs typeface="Lato Black" panose="020F0A02020204030203" pitchFamily="34" charset="0"/>
              </a:rPr>
              <a:t>Discovery to Validation</a:t>
            </a:r>
          </a:p>
          <a:p>
            <a:pPr marL="0" indent="0">
              <a:lnSpc>
                <a:spcPct val="104000"/>
              </a:lnSpc>
              <a:spcBef>
                <a:spcPts val="0"/>
              </a:spcBef>
              <a:spcAft>
                <a:spcPts val="500"/>
              </a:spcAft>
              <a:buNone/>
            </a:pPr>
            <a:r>
              <a:rPr lang="en-US" sz="1100">
                <a:solidFill>
                  <a:prstClr val="black">
                    <a:lumMod val="65000"/>
                    <a:lumOff val="35000"/>
                  </a:prstClr>
                </a:solidFill>
                <a:latin typeface="Calibri" panose="020F0502020204030204" pitchFamily="34" charset="0"/>
                <a:cs typeface="Calibri" panose="020F0502020204030204" pitchFamily="34" charset="0"/>
              </a:rPr>
              <a:t>Over the past several months, ForgeFX and TMEIC have conducted multiple technical discovery sessions to evaluate the feasibility of developing a software emulator for the TMdrive-10e2 that integrates with </a:t>
            </a:r>
            <a:r>
              <a:rPr lang="en-US" sz="1100" err="1">
                <a:solidFill>
                  <a:prstClr val="black">
                    <a:lumMod val="65000"/>
                    <a:lumOff val="35000"/>
                  </a:prstClr>
                </a:solidFill>
                <a:latin typeface="Calibri" panose="020F0502020204030204" pitchFamily="34" charset="0"/>
                <a:cs typeface="Calibri" panose="020F0502020204030204" pitchFamily="34" charset="0"/>
              </a:rPr>
              <a:t>TMdN</a:t>
            </a:r>
            <a:r>
              <a:rPr lang="en-US" sz="1100">
                <a:solidFill>
                  <a:prstClr val="black">
                    <a:lumMod val="65000"/>
                    <a:lumOff val="35000"/>
                  </a:prstClr>
                </a:solidFill>
                <a:latin typeface="Calibri" panose="020F0502020204030204" pitchFamily="34" charset="0"/>
                <a:cs typeface="Calibri" panose="020F0502020204030204" pitchFamily="34" charset="0"/>
              </a:rPr>
              <a:t> Navigator. These discussions culminated in a successful internal proof of concept that demonstrated the emulator’s core behavioral model.</a:t>
            </a:r>
          </a:p>
          <a:p>
            <a:pPr marL="0" indent="0">
              <a:lnSpc>
                <a:spcPct val="104000"/>
              </a:lnSpc>
              <a:spcBef>
                <a:spcPts val="0"/>
              </a:spcBef>
              <a:spcAft>
                <a:spcPts val="500"/>
              </a:spcAft>
              <a:buNone/>
            </a:pPr>
            <a:r>
              <a:rPr lang="en-US" sz="1100">
                <a:solidFill>
                  <a:prstClr val="black">
                    <a:lumMod val="65000"/>
                    <a:lumOff val="35000"/>
                  </a:prstClr>
                </a:solidFill>
                <a:latin typeface="Calibri" panose="020F0502020204030204" pitchFamily="34" charset="0"/>
                <a:cs typeface="Calibri" panose="020F0502020204030204" pitchFamily="34" charset="0"/>
              </a:rPr>
              <a:t>Based on those discussions, both teams agreed that validating the communication architecture represents the next logical development milestone before proceeding with production implementation.</a:t>
            </a:r>
          </a:p>
          <a:p>
            <a:pPr marL="0" indent="0">
              <a:lnSpc>
                <a:spcPct val="100000"/>
              </a:lnSpc>
              <a:spcBef>
                <a:spcPts val="1500"/>
              </a:spcBef>
              <a:spcAft>
                <a:spcPts val="1100"/>
              </a:spcAft>
              <a:buNone/>
            </a:pPr>
            <a:r>
              <a:rPr lang="en-US" sz="1300" b="1" cap="all" spc="120">
                <a:solidFill>
                  <a:srgbClr val="394555"/>
                </a:solidFill>
                <a:latin typeface="Lato Black" panose="020F0A02020204030203" pitchFamily="34" charset="0"/>
                <a:cs typeface="Lato Black" panose="020F0A02020204030203" pitchFamily="34" charset="0"/>
              </a:rPr>
              <a:t>Platform Vision</a:t>
            </a:r>
          </a:p>
          <a:p>
            <a:pPr marL="0" indent="0">
              <a:lnSpc>
                <a:spcPct val="104000"/>
              </a:lnSpc>
              <a:spcBef>
                <a:spcPts val="0"/>
              </a:spcBef>
              <a:spcAft>
                <a:spcPts val="500"/>
              </a:spcAft>
              <a:buNone/>
            </a:pPr>
            <a:r>
              <a:rPr lang="en-US" sz="1100">
                <a:solidFill>
                  <a:prstClr val="black">
                    <a:lumMod val="65000"/>
                    <a:lumOff val="35000"/>
                  </a:prstClr>
                </a:solidFill>
                <a:latin typeface="Calibri" panose="020F0502020204030204" pitchFamily="34" charset="0"/>
                <a:cs typeface="Calibri" panose="020F0502020204030204" pitchFamily="34" charset="0"/>
              </a:rPr>
              <a:t>The envisioned platform is a software-based emulator of the TMdrive-10e2 that behaves as a TMdrive-10e2 communication endpoint from the perspective of </a:t>
            </a:r>
            <a:r>
              <a:rPr lang="en-US" sz="1100" err="1">
                <a:solidFill>
                  <a:prstClr val="black">
                    <a:lumMod val="65000"/>
                    <a:lumOff val="35000"/>
                  </a:prstClr>
                </a:solidFill>
                <a:latin typeface="Calibri" panose="020F0502020204030204" pitchFamily="34" charset="0"/>
                <a:cs typeface="Calibri" panose="020F0502020204030204" pitchFamily="34" charset="0"/>
              </a:rPr>
              <a:t>TMdN</a:t>
            </a:r>
            <a:r>
              <a:rPr lang="en-US" sz="1100">
                <a:solidFill>
                  <a:prstClr val="black">
                    <a:lumMod val="65000"/>
                    <a:lumOff val="35000"/>
                  </a:prstClr>
                </a:solidFill>
                <a:latin typeface="Calibri" panose="020F0502020204030204" pitchFamily="34" charset="0"/>
                <a:cs typeface="Calibri" panose="020F0502020204030204" pitchFamily="34" charset="0"/>
              </a:rPr>
              <a:t> Navigator. Rather than communicating with a physical variable frequency drive, </a:t>
            </a:r>
            <a:r>
              <a:rPr lang="en-US" sz="1100" err="1">
                <a:solidFill>
                  <a:prstClr val="black">
                    <a:lumMod val="65000"/>
                    <a:lumOff val="35000"/>
                  </a:prstClr>
                </a:solidFill>
                <a:latin typeface="Calibri" panose="020F0502020204030204" pitchFamily="34" charset="0"/>
                <a:cs typeface="Calibri" panose="020F0502020204030204" pitchFamily="34" charset="0"/>
              </a:rPr>
              <a:t>TMdN</a:t>
            </a:r>
            <a:r>
              <a:rPr lang="en-US" sz="1100">
                <a:solidFill>
                  <a:prstClr val="black">
                    <a:lumMod val="65000"/>
                    <a:lumOff val="35000"/>
                  </a:prstClr>
                </a:solidFill>
                <a:latin typeface="Calibri" panose="020F0502020204030204" pitchFamily="34" charset="0"/>
                <a:cs typeface="Calibri" panose="020F0502020204030204" pitchFamily="34" charset="0"/>
              </a:rPr>
              <a:t> Navigator exchanges commands, references, status information, and operational feedback with the ForgeFX emulator as though it were connected to an actual TMdrive-10e2.</a:t>
            </a:r>
          </a:p>
          <a:p>
            <a:pPr marL="0" indent="0">
              <a:lnSpc>
                <a:spcPct val="104000"/>
              </a:lnSpc>
              <a:spcBef>
                <a:spcPts val="0"/>
              </a:spcBef>
              <a:spcAft>
                <a:spcPts val="500"/>
              </a:spcAft>
              <a:buNone/>
            </a:pPr>
            <a:r>
              <a:rPr lang="en-US" sz="1100">
                <a:solidFill>
                  <a:prstClr val="black">
                    <a:lumMod val="65000"/>
                    <a:lumOff val="35000"/>
                  </a:prstClr>
                </a:solidFill>
                <a:latin typeface="Calibri" panose="020F0502020204030204" pitchFamily="34" charset="0"/>
                <a:cs typeface="Calibri" panose="020F0502020204030204" pitchFamily="34" charset="0"/>
              </a:rPr>
              <a:t>The platform is intended to become the foundation for engineering validation, customer demonstrations, classroom instruction, digital twin initiatives, and future immersive training solutions.</a:t>
            </a:r>
          </a:p>
          <a:p>
            <a:pPr marL="0" indent="0">
              <a:lnSpc>
                <a:spcPct val="100000"/>
              </a:lnSpc>
              <a:spcBef>
                <a:spcPts val="1500"/>
              </a:spcBef>
              <a:spcAft>
                <a:spcPts val="1100"/>
              </a:spcAft>
              <a:buNone/>
            </a:pPr>
            <a:r>
              <a:rPr lang="en-US" sz="1300" b="1" cap="all" spc="120">
                <a:solidFill>
                  <a:srgbClr val="394555"/>
                </a:solidFill>
                <a:latin typeface="Lato Black" panose="020F0A02020204030203" pitchFamily="34" charset="0"/>
                <a:cs typeface="Lato Black" panose="020F0A02020204030203" pitchFamily="34" charset="0"/>
              </a:rPr>
              <a:t>Why This Approach</a:t>
            </a:r>
          </a:p>
          <a:p>
            <a:pPr marL="0" indent="0">
              <a:lnSpc>
                <a:spcPct val="104000"/>
              </a:lnSpc>
              <a:spcBef>
                <a:spcPts val="0"/>
              </a:spcBef>
              <a:spcAft>
                <a:spcPts val="500"/>
              </a:spcAft>
              <a:buNone/>
            </a:pPr>
            <a:r>
              <a:rPr lang="en-US" sz="1100">
                <a:solidFill>
                  <a:prstClr val="black">
                    <a:lumMod val="65000"/>
                    <a:lumOff val="35000"/>
                  </a:prstClr>
                </a:solidFill>
                <a:latin typeface="Calibri" panose="020F0502020204030204" pitchFamily="34" charset="0"/>
                <a:cs typeface="Calibri" panose="020F0502020204030204" pitchFamily="34" charset="0"/>
              </a:rPr>
              <a:t>Traditional validation and demonstration of industrial drive systems typically requires access to physical hardware, laboratory equipment, and specialized engineering environments.</a:t>
            </a:r>
          </a:p>
          <a:p>
            <a:pPr marL="0" indent="0">
              <a:lnSpc>
                <a:spcPct val="104000"/>
              </a:lnSpc>
              <a:spcBef>
                <a:spcPts val="0"/>
              </a:spcBef>
              <a:spcAft>
                <a:spcPts val="500"/>
              </a:spcAft>
              <a:buNone/>
            </a:pPr>
            <a:r>
              <a:rPr lang="en-US" sz="1100">
                <a:solidFill>
                  <a:prstClr val="black">
                    <a:lumMod val="65000"/>
                    <a:lumOff val="35000"/>
                  </a:prstClr>
                </a:solidFill>
                <a:latin typeface="Calibri" panose="020F0502020204030204" pitchFamily="34" charset="0"/>
                <a:cs typeface="Calibri" panose="020F0502020204030204" pitchFamily="34" charset="0"/>
              </a:rPr>
              <a:t>By emulating the TMdrive-10e2 in software while integrating directly with </a:t>
            </a:r>
            <a:r>
              <a:rPr lang="en-US" sz="1100" err="1">
                <a:solidFill>
                  <a:prstClr val="black">
                    <a:lumMod val="65000"/>
                    <a:lumOff val="35000"/>
                  </a:prstClr>
                </a:solidFill>
                <a:latin typeface="Calibri" panose="020F0502020204030204" pitchFamily="34" charset="0"/>
                <a:cs typeface="Calibri" panose="020F0502020204030204" pitchFamily="34" charset="0"/>
              </a:rPr>
              <a:t>TMdN</a:t>
            </a:r>
            <a:r>
              <a:rPr lang="en-US" sz="1100">
                <a:solidFill>
                  <a:prstClr val="black">
                    <a:lumMod val="65000"/>
                    <a:lumOff val="35000"/>
                  </a:prstClr>
                </a:solidFill>
                <a:latin typeface="Calibri" panose="020F0502020204030204" pitchFamily="34" charset="0"/>
                <a:cs typeface="Calibri" panose="020F0502020204030204" pitchFamily="34" charset="0"/>
              </a:rPr>
              <a:t> Navigator, ForgeFX enables engineering demonstrations, communication validation, and future training activities without requiring a physical drive. The phased development approach allows the communication architecture to be validated first, reducing technical risk before investing in production-quality software.</a:t>
            </a:r>
          </a:p>
          <a:p>
            <a:pPr marL="0" indent="0">
              <a:lnSpc>
                <a:spcPct val="100000"/>
              </a:lnSpc>
              <a:spcBef>
                <a:spcPts val="1500"/>
              </a:spcBef>
              <a:spcAft>
                <a:spcPts val="1100"/>
              </a:spcAft>
              <a:buNone/>
            </a:pPr>
            <a:r>
              <a:rPr lang="en-US" sz="1200" b="1" cap="all" spc="120">
                <a:solidFill>
                  <a:srgbClr val="394555"/>
                </a:solidFill>
                <a:latin typeface="Lato Black" panose="020F0A02020204030203" pitchFamily="34" charset="0"/>
                <a:cs typeface="Lato Black" panose="020F0A02020204030203" pitchFamily="34" charset="0"/>
              </a:rPr>
              <a:t>Current Status</a:t>
            </a:r>
          </a:p>
          <a:p>
            <a:pPr marL="0" indent="0">
              <a:lnSpc>
                <a:spcPct val="104000"/>
              </a:lnSpc>
              <a:spcBef>
                <a:spcPts val="0"/>
              </a:spcBef>
              <a:spcAft>
                <a:spcPts val="500"/>
              </a:spcAft>
              <a:buNone/>
            </a:pPr>
            <a:r>
              <a:rPr lang="en-US" sz="1100">
                <a:solidFill>
                  <a:prstClr val="black">
                    <a:lumMod val="65000"/>
                    <a:lumOff val="35000"/>
                  </a:prstClr>
                </a:solidFill>
                <a:latin typeface="Calibri" panose="020F0502020204030204" pitchFamily="34" charset="0"/>
                <a:cs typeface="Calibri" panose="020F0502020204030204" pitchFamily="34" charset="0"/>
              </a:rPr>
              <a:t>ForgeFX has already completed an internal proof of concept that demonstrates the emulator’s behavioral foundation. This prototype includes a behavioral model representing TMdrive-10e2 operation and associated motor response, interactive visualization, and dynamic response to changing operating conditions.</a:t>
            </a:r>
          </a:p>
          <a:p>
            <a:pPr marL="0" indent="0">
              <a:lnSpc>
                <a:spcPct val="104000"/>
              </a:lnSpc>
              <a:spcBef>
                <a:spcPts val="0"/>
              </a:spcBef>
              <a:spcAft>
                <a:spcPts val="500"/>
              </a:spcAft>
              <a:buNone/>
            </a:pPr>
            <a:r>
              <a:rPr lang="en-US" sz="1100">
                <a:solidFill>
                  <a:prstClr val="black">
                    <a:lumMod val="65000"/>
                    <a:lumOff val="35000"/>
                  </a:prstClr>
                </a:solidFill>
                <a:latin typeface="Calibri" panose="020F0502020204030204" pitchFamily="34" charset="0"/>
                <a:cs typeface="Calibri" panose="020F0502020204030204" pitchFamily="34" charset="0"/>
              </a:rPr>
              <a:t>The remaining engineering challenge is not developing the behavioral model itself but integrating that existing capability with </a:t>
            </a:r>
            <a:r>
              <a:rPr lang="en-US" sz="1100" err="1">
                <a:solidFill>
                  <a:prstClr val="black">
                    <a:lumMod val="65000"/>
                    <a:lumOff val="35000"/>
                  </a:prstClr>
                </a:solidFill>
                <a:latin typeface="Calibri" panose="020F0502020204030204" pitchFamily="34" charset="0"/>
                <a:cs typeface="Calibri" panose="020F0502020204030204" pitchFamily="34" charset="0"/>
              </a:rPr>
              <a:t>TMdN</a:t>
            </a:r>
            <a:r>
              <a:rPr lang="en-US" sz="1100">
                <a:solidFill>
                  <a:prstClr val="black">
                    <a:lumMod val="65000"/>
                    <a:lumOff val="35000"/>
                  </a:prstClr>
                </a:solidFill>
                <a:latin typeface="Calibri" panose="020F0502020204030204" pitchFamily="34" charset="0"/>
                <a:cs typeface="Calibri" panose="020F0502020204030204" pitchFamily="34" charset="0"/>
              </a:rPr>
              <a:t> Navigator through a robust communication layer. The proposed Phase 1 effort focuses specifically on validating that integration</a:t>
            </a:r>
            <a:r>
              <a:rPr lang="en-US" sz="1150">
                <a:solidFill>
                  <a:prstClr val="black">
                    <a:lumMod val="65000"/>
                    <a:lumOff val="35000"/>
                  </a:prstClr>
                </a:solidFill>
                <a:latin typeface="Calibri" panose="020F0502020204030204" pitchFamily="34" charset="0"/>
                <a:cs typeface="Calibri" panose="020F0502020204030204" pitchFamily="34" charset="0"/>
              </a:rPr>
              <a:t>.</a:t>
            </a:r>
          </a:p>
        </p:txBody>
      </p:sp>
      <p:sp>
        <p:nvSpPr>
          <p:cNvPr id="27" name="Title">
            <a:extLst>
              <a:ext uri="{FF2B5EF4-FFF2-40B4-BE49-F238E27FC236}">
                <a16:creationId xmlns:a16="http://schemas.microsoft.com/office/drawing/2014/main" id="{F7A27A0A-E1B3-C840-099A-00F9C4C0322C}"/>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Context</a:t>
            </a:r>
          </a:p>
          <a:p>
            <a:pPr algn="l">
              <a:spcBef>
                <a:spcPts val="800"/>
              </a:spcBef>
            </a:pPr>
            <a:r>
              <a:rPr lang="en-US" sz="1200" b="0" spc="20">
                <a:solidFill>
                  <a:srgbClr val="394555"/>
                </a:solidFill>
                <a:latin typeface="Lato" panose="020F0502020204030203" pitchFamily="34" charset="0"/>
                <a:cs typeface="Lato" panose="020F0502020204030203" pitchFamily="34" charset="0"/>
              </a:rPr>
              <a:t>From Feasibility to Communication Validation</a:t>
            </a:r>
            <a:endPar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endParaRPr>
          </a:p>
        </p:txBody>
      </p:sp>
      <p:sp>
        <p:nvSpPr>
          <p:cNvPr id="2" name="Project Title Placeholder">
            <a:extLst>
              <a:ext uri="{FF2B5EF4-FFF2-40B4-BE49-F238E27FC236}">
                <a16:creationId xmlns:a16="http://schemas.microsoft.com/office/drawing/2014/main" id="{CE59EAAF-F12B-C9B8-0339-2B36A75E3384}"/>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TMDRIVE-10E2 Emulator Platform</a:t>
            </a:r>
          </a:p>
        </p:txBody>
      </p:sp>
      <p:cxnSp>
        <p:nvCxnSpPr>
          <p:cNvPr id="4" name="Straight Connector 3">
            <a:extLst>
              <a:ext uri="{FF2B5EF4-FFF2-40B4-BE49-F238E27FC236}">
                <a16:creationId xmlns:a16="http://schemas.microsoft.com/office/drawing/2014/main" id="{7B6D41F1-CBCB-1483-1E69-51BEE6A51E39}"/>
              </a:ext>
            </a:extLst>
          </p:cNvPr>
          <p:cNvCxnSpPr>
            <a:cxnSpLocks/>
          </p:cNvCxnSpPr>
          <p:nvPr/>
        </p:nvCxnSpPr>
        <p:spPr>
          <a:xfrm>
            <a:off x="444843" y="1861548"/>
            <a:ext cx="5968314"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40" name="Header Underline 2"/>
          <p:cNvCxnSpPr>
            <a:cxnSpLocks/>
          </p:cNvCxnSpPr>
          <p:nvPr/>
        </p:nvCxnSpPr>
        <p:spPr>
          <a:xfrm>
            <a:off x="444843" y="3575888"/>
            <a:ext cx="5968314"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41" name="Header Underline 3"/>
          <p:cNvCxnSpPr>
            <a:cxnSpLocks/>
          </p:cNvCxnSpPr>
          <p:nvPr/>
        </p:nvCxnSpPr>
        <p:spPr>
          <a:xfrm>
            <a:off x="457200" y="5426729"/>
            <a:ext cx="5968314"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42" name="Header Underline 4"/>
          <p:cNvCxnSpPr>
            <a:cxnSpLocks/>
          </p:cNvCxnSpPr>
          <p:nvPr/>
        </p:nvCxnSpPr>
        <p:spPr>
          <a:xfrm>
            <a:off x="444843" y="7268058"/>
            <a:ext cx="5968314"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20815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472AE-1650-A1FA-181D-101DD407F68C}"/>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F1A81E5F-4F9D-81BD-F6E1-434F9E30CC18}"/>
              </a:ext>
            </a:extLst>
          </p:cNvPr>
          <p:cNvSpPr txBox="1"/>
          <p:nvPr/>
        </p:nvSpPr>
        <p:spPr>
          <a:xfrm>
            <a:off x="457200" y="1552037"/>
            <a:ext cx="5968314" cy="7059199"/>
          </a:xfrm>
          <a:prstGeom prst="rect">
            <a:avLst/>
          </a:prstGeom>
          <a:noFill/>
        </p:spPr>
        <p:txBody>
          <a:bodyPr wrap="square" lIns="0" tIns="0" rIns="0">
            <a:normAutofit/>
          </a:bodyPr>
          <a:lstStyle/>
          <a:p>
            <a:pPr marL="0" indent="0">
              <a:lnSpc>
                <a:spcPct val="100000"/>
              </a:lnSpc>
              <a:spcBef>
                <a:spcPts val="200"/>
              </a:spcBef>
              <a:spcAft>
                <a:spcPts val="400"/>
              </a:spcAft>
              <a:buNone/>
            </a:pPr>
            <a:r>
              <a:rPr lang="en-US" sz="1900" b="1" spc="0">
                <a:solidFill>
                  <a:srgbClr val="F6B104"/>
                </a:solidFill>
                <a:latin typeface="Lato Black" panose="020F0A02020204030203" pitchFamily="34" charset="0"/>
                <a:cs typeface="Lato Black" panose="020F0A02020204030203" pitchFamily="34" charset="0"/>
              </a:rPr>
              <a:t>01</a:t>
            </a:r>
            <a:r>
              <a:rPr lang="en-US" sz="1300" b="1">
                <a:solidFill>
                  <a:srgbClr val="394555"/>
                </a:solidFill>
                <a:latin typeface="Lato Black" panose="020F0A02020204030203" pitchFamily="34" charset="0"/>
                <a:cs typeface="Lato Black" panose="020F0A02020204030203" pitchFamily="34" charset="0"/>
              </a:rPr>
              <a:t>   </a:t>
            </a:r>
            <a:r>
              <a:rPr lang="en-US" sz="1300" b="1" cap="all" spc="120">
                <a:solidFill>
                  <a:srgbClr val="394555"/>
                </a:solidFill>
                <a:latin typeface="Lato Black" panose="020F0A02020204030203" pitchFamily="34" charset="0"/>
                <a:cs typeface="Lato Black" panose="020F0A02020204030203" pitchFamily="34" charset="0"/>
              </a:rPr>
              <a:t>Purpose</a:t>
            </a:r>
          </a:p>
          <a:p>
            <a:pPr marL="0" indent="0">
              <a:lnSpc>
                <a:spcPct val="104000"/>
              </a:lnSpc>
              <a:spcBef>
                <a:spcPts val="0"/>
              </a:spcBef>
              <a:spcAft>
                <a:spcPts val="300"/>
              </a:spcAft>
              <a:buNone/>
            </a:pPr>
            <a:r>
              <a:rPr lang="en-US" sz="1150">
                <a:solidFill>
                  <a:prstClr val="black">
                    <a:lumMod val="65000"/>
                    <a:lumOff val="35000"/>
                  </a:prstClr>
                </a:solidFill>
                <a:latin typeface="Calibri" panose="020F0502020204030204" pitchFamily="34" charset="0"/>
                <a:cs typeface="Calibri" panose="020F0502020204030204" pitchFamily="34" charset="0"/>
              </a:rPr>
              <a:t>Validate the communication architecture between </a:t>
            </a:r>
            <a:r>
              <a:rPr lang="en-US" sz="1150" err="1">
                <a:solidFill>
                  <a:prstClr val="black">
                    <a:lumMod val="65000"/>
                    <a:lumOff val="35000"/>
                  </a:prstClr>
                </a:solidFill>
                <a:latin typeface="Calibri" panose="020F0502020204030204" pitchFamily="34" charset="0"/>
                <a:cs typeface="Calibri" panose="020F0502020204030204" pitchFamily="34" charset="0"/>
              </a:rPr>
              <a:t>TMdN</a:t>
            </a:r>
            <a:r>
              <a:rPr lang="en-US" sz="1150">
                <a:solidFill>
                  <a:prstClr val="black">
                    <a:lumMod val="65000"/>
                    <a:lumOff val="35000"/>
                  </a:prstClr>
                </a:solidFill>
                <a:latin typeface="Calibri" panose="020F0502020204030204" pitchFamily="34" charset="0"/>
                <a:cs typeface="Calibri" panose="020F0502020204030204" pitchFamily="34" charset="0"/>
              </a:rPr>
              <a:t> Navigator and the existing ForgeFX emulator through a rapid engineering proof of concept. This phase is intended to establish confidence that commands and operational feedback can be exchanged reliably between both systems before transitioning to production development.</a:t>
            </a:r>
          </a:p>
          <a:p>
            <a:pPr marL="0" indent="0">
              <a:lnSpc>
                <a:spcPct val="104000"/>
              </a:lnSpc>
              <a:spcBef>
                <a:spcPts val="0"/>
              </a:spcBef>
              <a:spcAft>
                <a:spcPts val="300"/>
              </a:spcAft>
              <a:buNone/>
            </a:pPr>
            <a:r>
              <a:rPr lang="en-US" sz="1150">
                <a:solidFill>
                  <a:prstClr val="black">
                    <a:lumMod val="65000"/>
                    <a:lumOff val="35000"/>
                  </a:prstClr>
                </a:solidFill>
                <a:latin typeface="Calibri" panose="020F0502020204030204" pitchFamily="34" charset="0"/>
                <a:cs typeface="Calibri" panose="020F0502020204030204" pitchFamily="34" charset="0"/>
              </a:rPr>
              <a:t>Rapid prototyping techniques will be used to evaluate the communication approach, minimize implementation time, and reduce technical uncertainty. The deliverable is a validated engineering proof of concept rather than production-ready software.</a:t>
            </a:r>
          </a:p>
          <a:p>
            <a:pPr marL="0" indent="0">
              <a:lnSpc>
                <a:spcPct val="100000"/>
              </a:lnSpc>
              <a:spcBef>
                <a:spcPts val="1200"/>
              </a:spcBef>
              <a:spcAft>
                <a:spcPts val="400"/>
              </a:spcAft>
              <a:buNone/>
            </a:pPr>
            <a:r>
              <a:rPr lang="en-US" sz="1900" b="1" spc="0">
                <a:solidFill>
                  <a:srgbClr val="F6B104"/>
                </a:solidFill>
                <a:latin typeface="Lato Black" panose="020F0A02020204030203" pitchFamily="34" charset="0"/>
                <a:cs typeface="Lato Black" panose="020F0A02020204030203" pitchFamily="34" charset="0"/>
              </a:rPr>
              <a:t>02</a:t>
            </a:r>
            <a:r>
              <a:rPr lang="en-US" sz="1300" b="1">
                <a:solidFill>
                  <a:srgbClr val="394555"/>
                </a:solidFill>
                <a:latin typeface="Lato Black" panose="020F0A02020204030203" pitchFamily="34" charset="0"/>
                <a:cs typeface="Lato Black" panose="020F0A02020204030203" pitchFamily="34" charset="0"/>
              </a:rPr>
              <a:t>   </a:t>
            </a:r>
            <a:r>
              <a:rPr lang="en-US" sz="1300" b="1" cap="all" spc="120">
                <a:solidFill>
                  <a:srgbClr val="394555"/>
                </a:solidFill>
                <a:latin typeface="Lato Black" panose="020F0A02020204030203" pitchFamily="34" charset="0"/>
                <a:cs typeface="Lato Black" panose="020F0A02020204030203" pitchFamily="34" charset="0"/>
              </a:rPr>
              <a:t>Technical Scope</a:t>
            </a:r>
          </a:p>
          <a:p>
            <a:pPr marL="342900" indent="-342900">
              <a:lnSpc>
                <a:spcPct val="104000"/>
              </a:lnSpc>
              <a:spcBef>
                <a:spcPts val="0"/>
              </a:spcBef>
              <a:spcAft>
                <a:spcPts val="200"/>
              </a:spcAft>
              <a:buClr>
                <a:srgbClr val="F6B104"/>
              </a:buClr>
              <a:buFont typeface="Symbol" panose="05050102010706020507" pitchFamily="18" charset="2"/>
              <a:buChar char=""/>
            </a:pPr>
            <a:r>
              <a:rPr lang="en-US" sz="1150" b="1">
                <a:solidFill>
                  <a:srgbClr val="394555"/>
                </a:solidFill>
                <a:latin typeface="Calibri" panose="020F0502020204030204" pitchFamily="34" charset="0"/>
                <a:cs typeface="Calibri" panose="020F0502020204030204" pitchFamily="34" charset="0"/>
              </a:rPr>
              <a:t>Communication Application: </a:t>
            </a:r>
            <a:r>
              <a:rPr lang="en-US" sz="1150">
                <a:solidFill>
                  <a:prstClr val="black">
                    <a:lumMod val="65000"/>
                    <a:lumOff val="35000"/>
                  </a:prstClr>
                </a:solidFill>
                <a:latin typeface="Calibri" panose="020F0502020204030204" pitchFamily="34" charset="0"/>
                <a:cs typeface="Calibri" panose="020F0502020204030204" pitchFamily="34" charset="0"/>
              </a:rPr>
              <a:t>Develop the Windows-based application responsible for interfacing with </a:t>
            </a:r>
            <a:r>
              <a:rPr lang="en-US" sz="1150" err="1">
                <a:solidFill>
                  <a:prstClr val="black">
                    <a:lumMod val="65000"/>
                    <a:lumOff val="35000"/>
                  </a:prstClr>
                </a:solidFill>
                <a:latin typeface="Calibri" panose="020F0502020204030204" pitchFamily="34" charset="0"/>
                <a:cs typeface="Calibri" panose="020F0502020204030204" pitchFamily="34" charset="0"/>
              </a:rPr>
              <a:t>TMdN</a:t>
            </a:r>
            <a:r>
              <a:rPr lang="en-US" sz="1150">
                <a:solidFill>
                  <a:prstClr val="black">
                    <a:lumMod val="65000"/>
                    <a:lumOff val="35000"/>
                  </a:prstClr>
                </a:solidFill>
                <a:latin typeface="Calibri" panose="020F0502020204030204" pitchFamily="34" charset="0"/>
                <a:cs typeface="Calibri" panose="020F0502020204030204" pitchFamily="34" charset="0"/>
              </a:rPr>
              <a:t> Navigator and hosting the emulator communication services.</a:t>
            </a:r>
          </a:p>
          <a:p>
            <a:pPr marL="342900" indent="-342900">
              <a:lnSpc>
                <a:spcPct val="104000"/>
              </a:lnSpc>
              <a:spcBef>
                <a:spcPts val="0"/>
              </a:spcBef>
              <a:spcAft>
                <a:spcPts val="200"/>
              </a:spcAft>
              <a:buClr>
                <a:srgbClr val="F6B104"/>
              </a:buClr>
              <a:buFont typeface="Symbol" panose="05050102010706020507" pitchFamily="18" charset="2"/>
              <a:buChar char=""/>
            </a:pPr>
            <a:r>
              <a:rPr lang="en-US" sz="1150" b="1">
                <a:solidFill>
                  <a:srgbClr val="394555"/>
                </a:solidFill>
                <a:latin typeface="Calibri" panose="020F0502020204030204" pitchFamily="34" charset="0"/>
                <a:cs typeface="Calibri" panose="020F0502020204030204" pitchFamily="34" charset="0"/>
              </a:rPr>
              <a:t>Communication Layer: </a:t>
            </a:r>
            <a:r>
              <a:rPr lang="en-US" sz="1150">
                <a:solidFill>
                  <a:prstClr val="black">
                    <a:lumMod val="65000"/>
                    <a:lumOff val="35000"/>
                  </a:prstClr>
                </a:solidFill>
                <a:latin typeface="Calibri" panose="020F0502020204030204" pitchFamily="34" charset="0"/>
                <a:cs typeface="Calibri" panose="020F0502020204030204" pitchFamily="34" charset="0"/>
              </a:rPr>
              <a:t>Implement the communication protocol, endpoint mapping, command handling, feedback messaging, and supporting interfaces required for </a:t>
            </a:r>
            <a:r>
              <a:rPr lang="en-US" sz="1150" err="1">
                <a:solidFill>
                  <a:prstClr val="black">
                    <a:lumMod val="65000"/>
                    <a:lumOff val="35000"/>
                  </a:prstClr>
                </a:solidFill>
                <a:latin typeface="Calibri" panose="020F0502020204030204" pitchFamily="34" charset="0"/>
                <a:cs typeface="Calibri" panose="020F0502020204030204" pitchFamily="34" charset="0"/>
              </a:rPr>
              <a:t>TMdN</a:t>
            </a:r>
            <a:r>
              <a:rPr lang="en-US" sz="1150">
                <a:solidFill>
                  <a:prstClr val="black">
                    <a:lumMod val="65000"/>
                    <a:lumOff val="35000"/>
                  </a:prstClr>
                </a:solidFill>
                <a:latin typeface="Calibri" panose="020F0502020204030204" pitchFamily="34" charset="0"/>
                <a:cs typeface="Calibri" panose="020F0502020204030204" pitchFamily="34" charset="0"/>
              </a:rPr>
              <a:t> Navigator to communicate with the emulator.</a:t>
            </a:r>
          </a:p>
          <a:p>
            <a:pPr marL="342900" indent="-342900">
              <a:lnSpc>
                <a:spcPct val="104000"/>
              </a:lnSpc>
              <a:spcBef>
                <a:spcPts val="0"/>
              </a:spcBef>
              <a:spcAft>
                <a:spcPts val="200"/>
              </a:spcAft>
              <a:buClr>
                <a:srgbClr val="F6B104"/>
              </a:buClr>
              <a:buFont typeface="Symbol" panose="05050102010706020507" pitchFamily="18" charset="2"/>
              <a:buChar char=""/>
            </a:pPr>
            <a:r>
              <a:rPr lang="en-US" sz="1150" b="1">
                <a:solidFill>
                  <a:srgbClr val="394555"/>
                </a:solidFill>
                <a:latin typeface="Calibri" panose="020F0502020204030204" pitchFamily="34" charset="0"/>
                <a:cs typeface="Calibri" panose="020F0502020204030204" pitchFamily="34" charset="0"/>
              </a:rPr>
              <a:t>Communication Health: </a:t>
            </a:r>
            <a:r>
              <a:rPr lang="en-US" sz="1150">
                <a:solidFill>
                  <a:prstClr val="black">
                    <a:lumMod val="65000"/>
                    <a:lumOff val="35000"/>
                  </a:prstClr>
                </a:solidFill>
                <a:latin typeface="Calibri" panose="020F0502020204030204" pitchFamily="34" charset="0"/>
                <a:cs typeface="Calibri" panose="020F0502020204030204" pitchFamily="34" charset="0"/>
              </a:rPr>
              <a:t>Implement connection monitoring, heartbeat management, timeout detection, reconnection logic, and communication diagnostics necessary for stable operation.</a:t>
            </a:r>
          </a:p>
          <a:p>
            <a:pPr marL="342900" indent="-342900">
              <a:lnSpc>
                <a:spcPct val="104000"/>
              </a:lnSpc>
              <a:spcBef>
                <a:spcPts val="0"/>
              </a:spcBef>
              <a:spcAft>
                <a:spcPts val="200"/>
              </a:spcAft>
              <a:buClr>
                <a:srgbClr val="F6B104"/>
              </a:buClr>
              <a:buFont typeface="Symbol" panose="05050102010706020507" pitchFamily="18" charset="2"/>
              <a:buChar char=""/>
            </a:pPr>
            <a:r>
              <a:rPr lang="en-US" sz="1150" b="1">
                <a:solidFill>
                  <a:srgbClr val="394555"/>
                </a:solidFill>
                <a:latin typeface="Calibri" panose="020F0502020204030204" pitchFamily="34" charset="0"/>
                <a:cs typeface="Calibri" panose="020F0502020204030204" pitchFamily="34" charset="0"/>
              </a:rPr>
              <a:t>Emulator Integration: </a:t>
            </a:r>
            <a:r>
              <a:rPr lang="en-US" sz="1150">
                <a:solidFill>
                  <a:prstClr val="black">
                    <a:lumMod val="65000"/>
                    <a:lumOff val="35000"/>
                  </a:prstClr>
                </a:solidFill>
                <a:latin typeface="Calibri" panose="020F0502020204030204" pitchFamily="34" charset="0"/>
                <a:cs typeface="Calibri" panose="020F0502020204030204" pitchFamily="34" charset="0"/>
              </a:rPr>
              <a:t>Connect the communication layer to the existing </a:t>
            </a:r>
            <a:r>
              <a:rPr lang="en-US" sz="1150" err="1">
                <a:solidFill>
                  <a:prstClr val="black">
                    <a:lumMod val="65000"/>
                    <a:lumOff val="35000"/>
                  </a:prstClr>
                </a:solidFill>
                <a:latin typeface="Calibri" panose="020F0502020204030204" pitchFamily="34" charset="0"/>
                <a:cs typeface="Calibri" panose="020F0502020204030204" pitchFamily="34" charset="0"/>
              </a:rPr>
              <a:t>TMdrive</a:t>
            </a:r>
            <a:r>
              <a:rPr lang="en-US" sz="1150">
                <a:solidFill>
                  <a:prstClr val="black">
                    <a:lumMod val="65000"/>
                    <a:lumOff val="35000"/>
                  </a:prstClr>
                </a:solidFill>
                <a:latin typeface="Calibri" panose="020F0502020204030204" pitchFamily="34" charset="0"/>
                <a:cs typeface="Calibri" panose="020F0502020204030204" pitchFamily="34" charset="0"/>
              </a:rPr>
              <a:t> behavioral model so </a:t>
            </a:r>
            <a:r>
              <a:rPr lang="en-US" sz="1150" err="1">
                <a:solidFill>
                  <a:prstClr val="black">
                    <a:lumMod val="65000"/>
                    <a:lumOff val="35000"/>
                  </a:prstClr>
                </a:solidFill>
                <a:latin typeface="Calibri" panose="020F0502020204030204" pitchFamily="34" charset="0"/>
                <a:cs typeface="Calibri" panose="020F0502020204030204" pitchFamily="34" charset="0"/>
              </a:rPr>
              <a:t>TMdN</a:t>
            </a:r>
            <a:r>
              <a:rPr lang="en-US" sz="1150">
                <a:solidFill>
                  <a:prstClr val="black">
                    <a:lumMod val="65000"/>
                    <a:lumOff val="35000"/>
                  </a:prstClr>
                </a:solidFill>
                <a:latin typeface="Calibri" panose="020F0502020204030204" pitchFamily="34" charset="0"/>
                <a:cs typeface="Calibri" panose="020F0502020204030204" pitchFamily="34" charset="0"/>
              </a:rPr>
              <a:t> Navigator directly drives the emulator instead of manual user input.</a:t>
            </a:r>
          </a:p>
          <a:p>
            <a:pPr marL="342900" indent="-342900">
              <a:lnSpc>
                <a:spcPct val="104000"/>
              </a:lnSpc>
              <a:spcBef>
                <a:spcPts val="0"/>
              </a:spcBef>
              <a:spcAft>
                <a:spcPts val="200"/>
              </a:spcAft>
              <a:buClr>
                <a:srgbClr val="F6B104"/>
              </a:buClr>
              <a:buFont typeface="Symbol" panose="05050102010706020507" pitchFamily="18" charset="2"/>
              <a:buChar char=""/>
            </a:pPr>
            <a:r>
              <a:rPr lang="en-US" sz="1150" b="1">
                <a:solidFill>
                  <a:srgbClr val="394555"/>
                </a:solidFill>
                <a:latin typeface="Calibri" panose="020F0502020204030204" pitchFamily="34" charset="0"/>
                <a:cs typeface="Calibri" panose="020F0502020204030204" pitchFamily="34" charset="0"/>
              </a:rPr>
              <a:t>End-to-End Validation: </a:t>
            </a:r>
            <a:r>
              <a:rPr lang="en-US" sz="1150">
                <a:solidFill>
                  <a:prstClr val="black">
                    <a:lumMod val="65000"/>
                    <a:lumOff val="35000"/>
                  </a:prstClr>
                </a:solidFill>
                <a:latin typeface="Calibri" panose="020F0502020204030204" pitchFamily="34" charset="0"/>
                <a:cs typeface="Calibri" panose="020F0502020204030204" pitchFamily="34" charset="0"/>
              </a:rPr>
              <a:t>Demonstrate successful bidirectional communication in which </a:t>
            </a:r>
            <a:r>
              <a:rPr lang="en-US" sz="1150" err="1">
                <a:solidFill>
                  <a:prstClr val="black">
                    <a:lumMod val="65000"/>
                    <a:lumOff val="35000"/>
                  </a:prstClr>
                </a:solidFill>
                <a:latin typeface="Calibri" panose="020F0502020204030204" pitchFamily="34" charset="0"/>
                <a:cs typeface="Calibri" panose="020F0502020204030204" pitchFamily="34" charset="0"/>
              </a:rPr>
              <a:t>TMdN</a:t>
            </a:r>
            <a:r>
              <a:rPr lang="en-US" sz="1150">
                <a:solidFill>
                  <a:prstClr val="black">
                    <a:lumMod val="65000"/>
                    <a:lumOff val="35000"/>
                  </a:prstClr>
                </a:solidFill>
                <a:latin typeface="Calibri" panose="020F0502020204030204" pitchFamily="34" charset="0"/>
                <a:cs typeface="Calibri" panose="020F0502020204030204" pitchFamily="34" charset="0"/>
              </a:rPr>
              <a:t> Navigator commands produce expected emulator behavior and simulated operating feedback is returned to </a:t>
            </a:r>
            <a:r>
              <a:rPr lang="en-US" sz="1150" err="1">
                <a:solidFill>
                  <a:prstClr val="black">
                    <a:lumMod val="65000"/>
                    <a:lumOff val="35000"/>
                  </a:prstClr>
                </a:solidFill>
                <a:latin typeface="Calibri" panose="020F0502020204030204" pitchFamily="34" charset="0"/>
                <a:cs typeface="Calibri" panose="020F0502020204030204" pitchFamily="34" charset="0"/>
              </a:rPr>
              <a:t>TMdN</a:t>
            </a:r>
            <a:r>
              <a:rPr lang="en-US" sz="1150">
                <a:solidFill>
                  <a:prstClr val="black">
                    <a:lumMod val="65000"/>
                    <a:lumOff val="35000"/>
                  </a:prstClr>
                </a:solidFill>
                <a:latin typeface="Calibri" panose="020F0502020204030204" pitchFamily="34" charset="0"/>
                <a:cs typeface="Calibri" panose="020F0502020204030204" pitchFamily="34" charset="0"/>
              </a:rPr>
              <a:t> Navigator.</a:t>
            </a:r>
          </a:p>
          <a:p>
            <a:pPr marL="0" indent="0">
              <a:lnSpc>
                <a:spcPct val="100000"/>
              </a:lnSpc>
              <a:spcBef>
                <a:spcPts val="1200"/>
              </a:spcBef>
              <a:spcAft>
                <a:spcPts val="400"/>
              </a:spcAft>
              <a:buNone/>
            </a:pPr>
            <a:r>
              <a:rPr lang="en-US" sz="1900" b="1" spc="0">
                <a:solidFill>
                  <a:srgbClr val="F6B104"/>
                </a:solidFill>
                <a:latin typeface="Lato Black" panose="020F0A02020204030203" pitchFamily="34" charset="0"/>
                <a:cs typeface="Lato Black" panose="020F0A02020204030203" pitchFamily="34" charset="0"/>
              </a:rPr>
              <a:t>03</a:t>
            </a:r>
            <a:r>
              <a:rPr lang="en-US" sz="1300" b="1">
                <a:solidFill>
                  <a:srgbClr val="394555"/>
                </a:solidFill>
                <a:latin typeface="Lato Black" panose="020F0A02020204030203" pitchFamily="34" charset="0"/>
                <a:cs typeface="Lato Black" panose="020F0A02020204030203" pitchFamily="34" charset="0"/>
              </a:rPr>
              <a:t>   </a:t>
            </a:r>
            <a:r>
              <a:rPr lang="en-US" sz="1300" b="1" cap="all" spc="120">
                <a:solidFill>
                  <a:srgbClr val="394555"/>
                </a:solidFill>
                <a:latin typeface="Lato Black" panose="020F0A02020204030203" pitchFamily="34" charset="0"/>
                <a:cs typeface="Lato Black" panose="020F0A02020204030203" pitchFamily="34" charset="0"/>
              </a:rPr>
              <a:t>Phase ONE Deliverables</a:t>
            </a:r>
            <a:br>
              <a:rPr lang="en-US" sz="1300" b="1" cap="all" spc="120">
                <a:solidFill>
                  <a:srgbClr val="394555"/>
                </a:solidFill>
                <a:latin typeface="Lato Black" panose="020F0A02020204030203" pitchFamily="34" charset="0"/>
                <a:cs typeface="Lato Black" panose="020F0A02020204030203" pitchFamily="34" charset="0"/>
              </a:rPr>
            </a:br>
            <a:br>
              <a:rPr lang="en-US" sz="1300" b="1" cap="all" spc="120">
                <a:solidFill>
                  <a:srgbClr val="394555"/>
                </a:solidFill>
                <a:latin typeface="Lato Black" panose="020F0A02020204030203" pitchFamily="34" charset="0"/>
                <a:cs typeface="Lato Black" panose="020F0A02020204030203" pitchFamily="34" charset="0"/>
              </a:rPr>
            </a:br>
            <a:r>
              <a:rPr lang="en-US" sz="1150">
                <a:solidFill>
                  <a:prstClr val="black">
                    <a:lumMod val="65000"/>
                    <a:lumOff val="35000"/>
                  </a:prstClr>
                </a:solidFill>
                <a:latin typeface="Calibri" panose="020F0502020204030204" pitchFamily="34" charset="0"/>
                <a:cs typeface="Calibri" panose="020F0502020204030204" pitchFamily="34" charset="0"/>
              </a:rPr>
              <a:t>ForgeFX will provide:</a:t>
            </a:r>
            <a:endParaRPr lang="en-US" sz="1100">
              <a:solidFill>
                <a:prstClr val="black">
                  <a:lumMod val="65000"/>
                  <a:lumOff val="35000"/>
                </a:prstClr>
              </a:solidFill>
              <a:latin typeface="Calibri" panose="020F0502020204030204" pitchFamily="34" charset="0"/>
              <a:cs typeface="Calibri" panose="020F0502020204030204" pitchFamily="34" charset="0"/>
            </a:endParaRPr>
          </a:p>
          <a:p>
            <a:pPr marL="342900" indent="-342900">
              <a:lnSpc>
                <a:spcPct val="104000"/>
              </a:lnSpc>
              <a:spcBef>
                <a:spcPts val="0"/>
              </a:spcBef>
              <a:spcAft>
                <a:spcPts val="200"/>
              </a:spcAft>
              <a:buClr>
                <a:srgbClr val="F6B104"/>
              </a:buClr>
              <a:buFont typeface="Symbol" panose="05050102010706020507" pitchFamily="18" charset="2"/>
              <a:buChar char=""/>
            </a:pPr>
            <a:r>
              <a:rPr lang="en-US" sz="1150">
                <a:solidFill>
                  <a:prstClr val="black">
                    <a:lumMod val="65000"/>
                    <a:lumOff val="35000"/>
                  </a:prstClr>
                </a:solidFill>
                <a:latin typeface="Calibri" panose="020F0502020204030204" pitchFamily="34" charset="0"/>
                <a:cs typeface="Calibri" panose="020F0502020204030204" pitchFamily="34" charset="0"/>
              </a:rPr>
              <a:t>Compiled Windows executable of the communication proof of concept.</a:t>
            </a:r>
          </a:p>
          <a:p>
            <a:pPr marL="342900" indent="-342900">
              <a:lnSpc>
                <a:spcPct val="104000"/>
              </a:lnSpc>
              <a:spcBef>
                <a:spcPts val="0"/>
              </a:spcBef>
              <a:spcAft>
                <a:spcPts val="200"/>
              </a:spcAft>
              <a:buClr>
                <a:srgbClr val="F6B104"/>
              </a:buClr>
              <a:buFont typeface="Symbol" panose="05050102010706020507" pitchFamily="18" charset="2"/>
              <a:buChar char=""/>
            </a:pPr>
            <a:r>
              <a:rPr lang="en-US" sz="1150">
                <a:solidFill>
                  <a:prstClr val="black">
                    <a:lumMod val="65000"/>
                    <a:lumOff val="35000"/>
                  </a:prstClr>
                </a:solidFill>
                <a:latin typeface="Calibri" panose="020F0502020204030204" pitchFamily="34" charset="0"/>
                <a:cs typeface="Calibri" panose="020F0502020204030204" pitchFamily="34" charset="0"/>
              </a:rPr>
              <a:t>Communication application and supporting configuration files.</a:t>
            </a:r>
          </a:p>
          <a:p>
            <a:pPr marL="342900" indent="-342900">
              <a:lnSpc>
                <a:spcPct val="104000"/>
              </a:lnSpc>
              <a:spcBef>
                <a:spcPts val="0"/>
              </a:spcBef>
              <a:spcAft>
                <a:spcPts val="200"/>
              </a:spcAft>
              <a:buClr>
                <a:srgbClr val="F6B104"/>
              </a:buClr>
              <a:buFont typeface="Symbol" panose="05050102010706020507" pitchFamily="18" charset="2"/>
              <a:buChar char=""/>
            </a:pPr>
            <a:r>
              <a:rPr lang="en-US" sz="1150">
                <a:solidFill>
                  <a:prstClr val="black">
                    <a:lumMod val="65000"/>
                    <a:lumOff val="35000"/>
                  </a:prstClr>
                </a:solidFill>
                <a:latin typeface="Calibri" panose="020F0502020204030204" pitchFamily="34" charset="0"/>
                <a:cs typeface="Calibri" panose="020F0502020204030204" pitchFamily="34" charset="0"/>
              </a:rPr>
              <a:t>Integrated communication interface between </a:t>
            </a:r>
            <a:r>
              <a:rPr lang="en-US" sz="1150" err="1">
                <a:solidFill>
                  <a:prstClr val="black">
                    <a:lumMod val="65000"/>
                    <a:lumOff val="35000"/>
                  </a:prstClr>
                </a:solidFill>
                <a:latin typeface="Calibri" panose="020F0502020204030204" pitchFamily="34" charset="0"/>
                <a:cs typeface="Calibri" panose="020F0502020204030204" pitchFamily="34" charset="0"/>
              </a:rPr>
              <a:t>TMdN</a:t>
            </a:r>
            <a:r>
              <a:rPr lang="en-US" sz="1150">
                <a:solidFill>
                  <a:prstClr val="black">
                    <a:lumMod val="65000"/>
                    <a:lumOff val="35000"/>
                  </a:prstClr>
                </a:solidFill>
                <a:latin typeface="Calibri" panose="020F0502020204030204" pitchFamily="34" charset="0"/>
                <a:cs typeface="Calibri" panose="020F0502020204030204" pitchFamily="34" charset="0"/>
              </a:rPr>
              <a:t> Navigator and the ForgeFX emulator.</a:t>
            </a:r>
          </a:p>
          <a:p>
            <a:pPr marL="342900" indent="-342900">
              <a:lnSpc>
                <a:spcPct val="104000"/>
              </a:lnSpc>
              <a:spcBef>
                <a:spcPts val="0"/>
              </a:spcBef>
              <a:spcAft>
                <a:spcPts val="200"/>
              </a:spcAft>
              <a:buClr>
                <a:srgbClr val="F6B104"/>
              </a:buClr>
              <a:buFont typeface="Symbol" panose="05050102010706020507" pitchFamily="18" charset="2"/>
              <a:buChar char=""/>
            </a:pPr>
            <a:r>
              <a:rPr lang="en-US" sz="1150">
                <a:solidFill>
                  <a:prstClr val="black">
                    <a:lumMod val="65000"/>
                    <a:lumOff val="35000"/>
                  </a:prstClr>
                </a:solidFill>
                <a:latin typeface="Calibri" panose="020F0502020204030204" pitchFamily="34" charset="0"/>
                <a:cs typeface="Calibri" panose="020F0502020204030204" pitchFamily="34" charset="0"/>
              </a:rPr>
              <a:t>Demonstration environment utilizing the existing behavioral model.</a:t>
            </a:r>
          </a:p>
          <a:p>
            <a:pPr marL="342900" indent="-342900">
              <a:lnSpc>
                <a:spcPct val="104000"/>
              </a:lnSpc>
              <a:spcBef>
                <a:spcPts val="0"/>
              </a:spcBef>
              <a:spcAft>
                <a:spcPts val="200"/>
              </a:spcAft>
              <a:buClr>
                <a:srgbClr val="F6B104"/>
              </a:buClr>
              <a:buFont typeface="Symbol" panose="05050102010706020507" pitchFamily="18" charset="2"/>
              <a:buChar char=""/>
            </a:pPr>
            <a:r>
              <a:rPr lang="en-US" sz="1150">
                <a:solidFill>
                  <a:prstClr val="black">
                    <a:lumMod val="65000"/>
                    <a:lumOff val="35000"/>
                  </a:prstClr>
                </a:solidFill>
                <a:latin typeface="Calibri" panose="020F0502020204030204" pitchFamily="34" charset="0"/>
                <a:cs typeface="Calibri" panose="020F0502020204030204" pitchFamily="34" charset="0"/>
              </a:rPr>
              <a:t>Technical demonstration and review session.</a:t>
            </a:r>
          </a:p>
          <a:p>
            <a:pPr marL="342900" indent="-342900">
              <a:lnSpc>
                <a:spcPct val="104000"/>
              </a:lnSpc>
              <a:spcBef>
                <a:spcPts val="0"/>
              </a:spcBef>
              <a:spcAft>
                <a:spcPts val="200"/>
              </a:spcAft>
              <a:buClr>
                <a:srgbClr val="F6B104"/>
              </a:buClr>
              <a:buFont typeface="Symbol" panose="05050102010706020507" pitchFamily="18" charset="2"/>
              <a:buChar char=""/>
            </a:pPr>
            <a:r>
              <a:rPr lang="en-US" sz="1150">
                <a:solidFill>
                  <a:prstClr val="black">
                    <a:lumMod val="65000"/>
                    <a:lumOff val="35000"/>
                  </a:prstClr>
                </a:solidFill>
                <a:latin typeface="Calibri" panose="020F0502020204030204" pitchFamily="34" charset="0"/>
                <a:cs typeface="Calibri" panose="020F0502020204030204" pitchFamily="34" charset="0"/>
              </a:rPr>
              <a:t>Technical findings and implementation recommendations supporting production development</a:t>
            </a:r>
          </a:p>
          <a:p>
            <a:pPr marL="342900" indent="-342900">
              <a:lnSpc>
                <a:spcPct val="104000"/>
              </a:lnSpc>
              <a:spcBef>
                <a:spcPts val="0"/>
              </a:spcBef>
              <a:spcAft>
                <a:spcPts val="200"/>
              </a:spcAft>
              <a:buClr>
                <a:srgbClr val="F6B104"/>
              </a:buClr>
              <a:buFont typeface="Symbol" panose="05050102010706020507" pitchFamily="18" charset="2"/>
              <a:buChar char=""/>
            </a:pPr>
            <a:r>
              <a:rPr lang="en-US" sz="1150">
                <a:solidFill>
                  <a:prstClr val="black">
                    <a:lumMod val="65000"/>
                    <a:lumOff val="35000"/>
                  </a:prstClr>
                </a:solidFill>
                <a:latin typeface="Calibri" panose="020F0502020204030204" pitchFamily="34" charset="0"/>
                <a:cs typeface="Calibri" panose="020F0502020204030204" pitchFamily="34" charset="0"/>
              </a:rPr>
              <a:t>Recommended Phase 2 development roadmap.</a:t>
            </a:r>
          </a:p>
        </p:txBody>
      </p:sp>
      <p:sp>
        <p:nvSpPr>
          <p:cNvPr id="27" name="Title">
            <a:extLst>
              <a:ext uri="{FF2B5EF4-FFF2-40B4-BE49-F238E27FC236}">
                <a16:creationId xmlns:a16="http://schemas.microsoft.com/office/drawing/2014/main" id="{79CE30C6-E2DA-6783-E70C-60BC86890580}"/>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Phase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ONE</a:t>
            </a:r>
          </a:p>
          <a:p>
            <a:pPr algn="l">
              <a:spcBef>
                <a:spcPts val="800"/>
              </a:spcBef>
            </a:pPr>
            <a:r>
              <a:rPr lang="en-US" sz="1200" b="0" spc="20">
                <a:solidFill>
                  <a:srgbClr val="394555"/>
                </a:solidFill>
                <a:latin typeface="Lato" panose="020F0502020204030203" pitchFamily="34" charset="0"/>
                <a:cs typeface="Lato" panose="020F0502020204030203" pitchFamily="34" charset="0"/>
              </a:rPr>
              <a:t>Communication Validation Proof of Concept</a:t>
            </a:r>
            <a:endPar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endParaRPr>
          </a:p>
        </p:txBody>
      </p:sp>
      <p:sp>
        <p:nvSpPr>
          <p:cNvPr id="2" name="Project Title Placeholder">
            <a:extLst>
              <a:ext uri="{FF2B5EF4-FFF2-40B4-BE49-F238E27FC236}">
                <a16:creationId xmlns:a16="http://schemas.microsoft.com/office/drawing/2014/main" id="{AD274CC8-7C88-E79B-7DC1-79DA9B2BDC38}"/>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TMDRIVE-10E2 Emulator Platform</a:t>
            </a:r>
          </a:p>
        </p:txBody>
      </p:sp>
    </p:spTree>
    <p:extLst>
      <p:ext uri="{BB962C8B-B14F-4D97-AF65-F5344CB8AC3E}">
        <p14:creationId xmlns:p14="http://schemas.microsoft.com/office/powerpoint/2010/main" val="4035903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BB23B-5628-B520-044B-9CE327B0D3EF}"/>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C30F1410-2614-BE1E-6187-52BFA7B78415}"/>
              </a:ext>
            </a:extLst>
          </p:cNvPr>
          <p:cNvSpPr txBox="1"/>
          <p:nvPr/>
        </p:nvSpPr>
        <p:spPr>
          <a:xfrm>
            <a:off x="457200" y="1780000"/>
            <a:ext cx="5968314" cy="6831236"/>
          </a:xfrm>
          <a:prstGeom prst="rect">
            <a:avLst/>
          </a:prstGeom>
          <a:noFill/>
        </p:spPr>
        <p:txBody>
          <a:bodyPr wrap="square" lIns="0" tIns="0" rIns="0">
            <a:normAutofit fontScale="85000" lnSpcReduction="10000"/>
          </a:bodyPr>
          <a:lstStyle/>
          <a:p>
            <a:pPr marL="0" indent="0">
              <a:lnSpc>
                <a:spcPct val="100000"/>
              </a:lnSpc>
              <a:spcBef>
                <a:spcPts val="200"/>
              </a:spcBef>
              <a:spcAft>
                <a:spcPts val="400"/>
              </a:spcAft>
              <a:buNone/>
            </a:pPr>
            <a:r>
              <a:rPr lang="en-US" sz="1900" b="1" spc="0">
                <a:solidFill>
                  <a:srgbClr val="F6B104"/>
                </a:solidFill>
                <a:latin typeface="Lato Black" panose="020F0A02020204030203" pitchFamily="34" charset="0"/>
                <a:cs typeface="Lato Black" panose="020F0A02020204030203" pitchFamily="34" charset="0"/>
              </a:rPr>
              <a:t>04</a:t>
            </a:r>
            <a:r>
              <a:rPr lang="en-US" sz="1300" b="1">
                <a:solidFill>
                  <a:srgbClr val="394555"/>
                </a:solidFill>
                <a:latin typeface="Lato Black" panose="020F0A02020204030203" pitchFamily="34" charset="0"/>
                <a:cs typeface="Lato Black" panose="020F0A02020204030203" pitchFamily="34" charset="0"/>
              </a:rPr>
              <a:t>   </a:t>
            </a:r>
            <a:r>
              <a:rPr lang="en-US" sz="1300" b="1" cap="all" spc="120">
                <a:solidFill>
                  <a:srgbClr val="394555"/>
                </a:solidFill>
                <a:latin typeface="Lato Black" panose="020F0A02020204030203" pitchFamily="34" charset="0"/>
                <a:cs typeface="Lato Black" panose="020F0A02020204030203" pitchFamily="34" charset="0"/>
              </a:rPr>
              <a:t>Phase ONE Success Criteria</a:t>
            </a:r>
          </a:p>
          <a:p>
            <a:pPr marL="0" indent="0">
              <a:lnSpc>
                <a:spcPct val="104000"/>
              </a:lnSpc>
              <a:spcBef>
                <a:spcPts val="0"/>
              </a:spcBef>
              <a:spcAft>
                <a:spcPts val="300"/>
              </a:spcAft>
              <a:buNone/>
            </a:pPr>
            <a:r>
              <a:rPr lang="en-US" sz="1200">
                <a:solidFill>
                  <a:prstClr val="black">
                    <a:lumMod val="65000"/>
                    <a:lumOff val="35000"/>
                  </a:prstClr>
                </a:solidFill>
                <a:latin typeface="Calibri" panose="020F0502020204030204" pitchFamily="34" charset="0"/>
                <a:cs typeface="Calibri" panose="020F0502020204030204" pitchFamily="34" charset="0"/>
              </a:rPr>
              <a:t>At the completion of Phase 1, TMdN Navigator will successfully communicate with the ForgeFX emulator, software commands will drive the existing behavioral model, and simulated operating feedback will be returned through the validated communication interface. This milestone establishes the technical foundation for production development.</a:t>
            </a:r>
          </a:p>
          <a:p>
            <a:pPr marL="0" indent="0">
              <a:lnSpc>
                <a:spcPct val="100000"/>
              </a:lnSpc>
              <a:spcBef>
                <a:spcPts val="1200"/>
              </a:spcBef>
              <a:spcAft>
                <a:spcPts val="400"/>
              </a:spcAft>
              <a:buNone/>
            </a:pPr>
            <a:r>
              <a:rPr lang="en-US" sz="1900" b="1" spc="0">
                <a:solidFill>
                  <a:srgbClr val="F6B104"/>
                </a:solidFill>
                <a:latin typeface="Lato Black" panose="020F0A02020204030203" pitchFamily="34" charset="0"/>
                <a:cs typeface="Lato Black" panose="020F0A02020204030203" pitchFamily="34" charset="0"/>
              </a:rPr>
              <a:t>05</a:t>
            </a:r>
            <a:r>
              <a:rPr lang="en-US" sz="1300" b="1">
                <a:solidFill>
                  <a:srgbClr val="394555"/>
                </a:solidFill>
                <a:latin typeface="Lato Black" panose="020F0A02020204030203" pitchFamily="34" charset="0"/>
                <a:cs typeface="Lato Black" panose="020F0A02020204030203" pitchFamily="34" charset="0"/>
              </a:rPr>
              <a:t>   </a:t>
            </a:r>
            <a:r>
              <a:rPr lang="en-US" sz="1300" b="1" cap="all" spc="120">
                <a:solidFill>
                  <a:srgbClr val="394555"/>
                </a:solidFill>
                <a:latin typeface="Lato Black" panose="020F0A02020204030203" pitchFamily="34" charset="0"/>
                <a:cs typeface="Lato Black" panose="020F0A02020204030203" pitchFamily="34" charset="0"/>
              </a:rPr>
              <a:t>Phase ONE Customer Responsibilities</a:t>
            </a:r>
          </a:p>
          <a:p>
            <a:pPr marL="0" indent="0">
              <a:lnSpc>
                <a:spcPct val="104000"/>
              </a:lnSpc>
              <a:spcBef>
                <a:spcPts val="0"/>
              </a:spcBef>
              <a:spcAft>
                <a:spcPts val="300"/>
              </a:spcAft>
              <a:buNone/>
            </a:pPr>
            <a:r>
              <a:rPr lang="en-US" sz="1200">
                <a:solidFill>
                  <a:prstClr val="black">
                    <a:lumMod val="65000"/>
                    <a:lumOff val="35000"/>
                  </a:prstClr>
                </a:solidFill>
                <a:latin typeface="Calibri" panose="020F0502020204030204" pitchFamily="34" charset="0"/>
                <a:cs typeface="Calibri" panose="020F0502020204030204" pitchFamily="34" charset="0"/>
              </a:rPr>
              <a:t>Successful execution of Phase 1 assumes TMEIC will provide the following in a timely manner:</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Access to TMdN Navigator software, required licenses, and configuration files needed for development and testing.</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Communication protocol documentation, message definitions, endpoint requirements, register mappings, and representative data where available.</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Access to technical subject matter experts familiar with TMdN Navigator, TMdrive systems, and communication requirements.</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Timely review of technical questions, prototype demonstrations, and validation results.</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Required test credentials, network configuration information, security requirements, and representative project files necessary to support integration activities.</a:t>
            </a:r>
            <a:br>
              <a:rPr lang="en-US" sz="1100">
                <a:solidFill>
                  <a:prstClr val="black">
                    <a:lumMod val="65000"/>
                    <a:lumOff val="35000"/>
                  </a:prstClr>
                </a:solidFill>
                <a:latin typeface="Calibri" panose="020F0502020204030204" pitchFamily="34" charset="0"/>
                <a:cs typeface="Calibri" panose="020F0502020204030204" pitchFamily="34" charset="0"/>
              </a:rPr>
            </a:br>
            <a:endParaRPr lang="en-US" sz="1100">
              <a:solidFill>
                <a:prstClr val="black">
                  <a:lumMod val="65000"/>
                  <a:lumOff val="35000"/>
                </a:prstClr>
              </a:solidFill>
              <a:latin typeface="Calibri" panose="020F0502020204030204" pitchFamily="34" charset="0"/>
              <a:cs typeface="Calibri" panose="020F0502020204030204" pitchFamily="34" charset="0"/>
            </a:endParaRPr>
          </a:p>
          <a:p>
            <a:pPr>
              <a:lnSpc>
                <a:spcPct val="104000"/>
              </a:lnSpc>
              <a:spcAft>
                <a:spcPts val="300"/>
              </a:spcAft>
            </a:pPr>
            <a:r>
              <a:rPr lang="en-US" sz="1100">
                <a:solidFill>
                  <a:prstClr val="black">
                    <a:lumMod val="65000"/>
                    <a:lumOff val="35000"/>
                  </a:prstClr>
                </a:solidFill>
                <a:latin typeface="Calibri" panose="020F0502020204030204" pitchFamily="34" charset="0"/>
                <a:cs typeface="Calibri" panose="020F0502020204030204" pitchFamily="34" charset="0"/>
              </a:rPr>
              <a:t>**Delays in providing these items, or changes to the underlying software, communication protocols, or technical requirements, may affect the project schedule, scope, and cost.</a:t>
            </a:r>
          </a:p>
          <a:p>
            <a:pPr marL="0" indent="0">
              <a:lnSpc>
                <a:spcPct val="100000"/>
              </a:lnSpc>
              <a:spcBef>
                <a:spcPts val="1200"/>
              </a:spcBef>
              <a:spcAft>
                <a:spcPts val="400"/>
              </a:spcAft>
              <a:buNone/>
            </a:pPr>
            <a:r>
              <a:rPr lang="en-US" sz="1900" b="1" spc="0">
                <a:solidFill>
                  <a:srgbClr val="F6B104"/>
                </a:solidFill>
                <a:latin typeface="Lato Black" panose="020F0A02020204030203" pitchFamily="34" charset="0"/>
                <a:cs typeface="Lato Black" panose="020F0A02020204030203" pitchFamily="34" charset="0"/>
              </a:rPr>
              <a:t>06</a:t>
            </a:r>
            <a:r>
              <a:rPr lang="en-US" sz="1300" b="1">
                <a:solidFill>
                  <a:srgbClr val="394555"/>
                </a:solidFill>
                <a:latin typeface="Lato Black" panose="020F0A02020204030203" pitchFamily="34" charset="0"/>
                <a:cs typeface="Lato Black" panose="020F0A02020204030203" pitchFamily="34" charset="0"/>
              </a:rPr>
              <a:t>   </a:t>
            </a:r>
            <a:r>
              <a:rPr lang="en-US" sz="1300" b="1" cap="all" spc="120">
                <a:solidFill>
                  <a:srgbClr val="394555"/>
                </a:solidFill>
                <a:latin typeface="Lato Black" panose="020F0A02020204030203" pitchFamily="34" charset="0"/>
                <a:cs typeface="Lato Black" panose="020F0A02020204030203" pitchFamily="34" charset="0"/>
              </a:rPr>
              <a:t>Out of Scope for Phase ONE</a:t>
            </a:r>
          </a:p>
          <a:p>
            <a:pPr marL="0" indent="0">
              <a:lnSpc>
                <a:spcPct val="104000"/>
              </a:lnSpc>
              <a:spcBef>
                <a:spcPts val="0"/>
              </a:spcBef>
              <a:spcAft>
                <a:spcPts val="300"/>
              </a:spcAft>
              <a:buNone/>
            </a:pPr>
            <a:r>
              <a:rPr lang="en-US" sz="1200">
                <a:solidFill>
                  <a:prstClr val="black">
                    <a:lumMod val="65000"/>
                    <a:lumOff val="35000"/>
                  </a:prstClr>
                </a:solidFill>
                <a:latin typeface="Calibri" panose="020F0502020204030204" pitchFamily="34" charset="0"/>
                <a:cs typeface="Calibri" panose="020F0502020204030204" pitchFamily="34" charset="0"/>
              </a:rPr>
              <a:t>Phase 1 is intended solely to validate the communication architecture between TMdN Navigator and the ForgeFX emulator. Unless otherwise stated, the following items are not included:</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Production-ready software</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Full TMdrive behavioral fidelity</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Complete implementation of all TMdrive signals or operating modes</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Additional TMdrive or motor configurations</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Validation against physical TMdrive hardware</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Browser, VR, XR, or immersive deployments</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Training curriculum or instructional content</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Customer-facing production user interface refinement</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Cybersecurity hardening or enterprise deployment</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Long-term maintenance, hosting, or support services</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Integration with physical industrial equipment or production control systems</a:t>
            </a:r>
          </a:p>
          <a:p>
            <a:pPr>
              <a:lnSpc>
                <a:spcPct val="104000"/>
              </a:lnSpc>
              <a:spcBef>
                <a:spcPts val="0"/>
              </a:spcBef>
              <a:spcAft>
                <a:spcPts val="200"/>
              </a:spcAft>
              <a:buClr>
                <a:srgbClr val="F6B104"/>
              </a:buClr>
            </a:pPr>
            <a:endParaRPr lang="en-US" sz="1200">
              <a:solidFill>
                <a:prstClr val="black">
                  <a:lumMod val="65000"/>
                  <a:lumOff val="35000"/>
                </a:prstClr>
              </a:solidFill>
              <a:latin typeface="Calibri" panose="020F0502020204030204" pitchFamily="34" charset="0"/>
              <a:cs typeface="Calibri" panose="020F0502020204030204" pitchFamily="34" charset="0"/>
            </a:endParaRPr>
          </a:p>
          <a:p>
            <a:pPr marL="342900" indent="-342900">
              <a:lnSpc>
                <a:spcPct val="104000"/>
              </a:lnSpc>
              <a:spcBef>
                <a:spcPts val="0"/>
              </a:spcBef>
              <a:spcAft>
                <a:spcPts val="200"/>
              </a:spcAft>
              <a:buClr>
                <a:srgbClr val="F6B104"/>
              </a:buClr>
              <a:buFont typeface="Symbol" panose="05050102010706020507" pitchFamily="18" charset="2"/>
              <a:buChar char=""/>
            </a:pPr>
            <a:endParaRPr lang="en-US" sz="1200">
              <a:solidFill>
                <a:prstClr val="black">
                  <a:lumMod val="65000"/>
                  <a:lumOff val="35000"/>
                </a:prstClr>
              </a:solidFill>
              <a:latin typeface="Calibri" panose="020F0502020204030204" pitchFamily="34" charset="0"/>
              <a:cs typeface="Calibri" panose="020F0502020204030204" pitchFamily="34" charset="0"/>
            </a:endParaRPr>
          </a:p>
          <a:p>
            <a:pPr marL="0" indent="0">
              <a:lnSpc>
                <a:spcPct val="100000"/>
              </a:lnSpc>
              <a:spcBef>
                <a:spcPts val="500"/>
              </a:spcBef>
              <a:spcAft>
                <a:spcPts val="200"/>
              </a:spcAft>
              <a:buNone/>
            </a:pPr>
            <a:r>
              <a:rPr lang="en-US" sz="1100" b="1" cap="all" spc="60">
                <a:solidFill>
                  <a:srgbClr val="394555"/>
                </a:solidFill>
                <a:latin typeface="Calibri" panose="020F0502020204030204" pitchFamily="34" charset="0"/>
                <a:cs typeface="Calibri" panose="020F0502020204030204" pitchFamily="34" charset="0"/>
              </a:rPr>
              <a:t>Intended Use</a:t>
            </a:r>
          </a:p>
          <a:p>
            <a:pPr marL="0" indent="0">
              <a:lnSpc>
                <a:spcPct val="104000"/>
              </a:lnSpc>
              <a:spcBef>
                <a:spcPts val="0"/>
              </a:spcBef>
              <a:spcAft>
                <a:spcPts val="300"/>
              </a:spcAft>
              <a:buNone/>
            </a:pPr>
            <a:r>
              <a:rPr lang="en-US" sz="1100">
                <a:solidFill>
                  <a:prstClr val="black">
                    <a:lumMod val="65000"/>
                    <a:lumOff val="35000"/>
                  </a:prstClr>
                </a:solidFill>
                <a:latin typeface="Calibri" panose="020F0502020204030204" pitchFamily="34" charset="0"/>
                <a:cs typeface="Calibri" panose="020F0502020204030204" pitchFamily="34" charset="0"/>
              </a:rPr>
              <a:t>The Phase 1 emulator is intended solely for software-based engineering validation, communication testing, and demonstration activities. It is not intended for operation of physical equipment, safety-critical systems, or production industrial processes.</a:t>
            </a:r>
          </a:p>
        </p:txBody>
      </p:sp>
      <p:sp>
        <p:nvSpPr>
          <p:cNvPr id="27" name="Title">
            <a:extLst>
              <a:ext uri="{FF2B5EF4-FFF2-40B4-BE49-F238E27FC236}">
                <a16:creationId xmlns:a16="http://schemas.microsoft.com/office/drawing/2014/main" id="{DA5D50DB-DAD2-EB15-7434-B88CDB609D8E}"/>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Phase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ONE</a:t>
            </a:r>
          </a:p>
          <a:p>
            <a:pPr algn="l">
              <a:spcBef>
                <a:spcPts val="800"/>
              </a:spcBef>
            </a:pPr>
            <a:r>
              <a:rPr lang="en-US" sz="1200" b="0" spc="20">
                <a:solidFill>
                  <a:srgbClr val="394555"/>
                </a:solidFill>
                <a:latin typeface="Lato" panose="020F0502020204030203" pitchFamily="34" charset="0"/>
                <a:cs typeface="Lato" panose="020F0502020204030203" pitchFamily="34" charset="0"/>
              </a:rPr>
              <a:t>Communication Validation Proof of Concept</a:t>
            </a:r>
            <a:endPar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endParaRPr>
          </a:p>
        </p:txBody>
      </p:sp>
      <p:sp>
        <p:nvSpPr>
          <p:cNvPr id="2" name="Project Title Placeholder">
            <a:extLst>
              <a:ext uri="{FF2B5EF4-FFF2-40B4-BE49-F238E27FC236}">
                <a16:creationId xmlns:a16="http://schemas.microsoft.com/office/drawing/2014/main" id="{B8341DDA-FC78-E1FE-1E46-981D2B47398C}"/>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TMDRIVE-10E2 Emulator Platform</a:t>
            </a:r>
          </a:p>
        </p:txBody>
      </p:sp>
    </p:spTree>
    <p:extLst>
      <p:ext uri="{BB962C8B-B14F-4D97-AF65-F5344CB8AC3E}">
        <p14:creationId xmlns:p14="http://schemas.microsoft.com/office/powerpoint/2010/main" val="54287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7E502-14E6-A9ED-D1ED-69F440753A59}"/>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0891B4E4-4A1E-37D2-19D1-137D662D6A12}"/>
              </a:ext>
            </a:extLst>
          </p:cNvPr>
          <p:cNvSpPr txBox="1"/>
          <p:nvPr/>
        </p:nvSpPr>
        <p:spPr>
          <a:xfrm>
            <a:off x="457200" y="1707429"/>
            <a:ext cx="5968314" cy="7105663"/>
          </a:xfrm>
          <a:prstGeom prst="rect">
            <a:avLst/>
          </a:prstGeom>
          <a:noFill/>
        </p:spPr>
        <p:txBody>
          <a:bodyPr wrap="square" lIns="0" tIns="0" rIns="0">
            <a:normAutofit/>
          </a:bodyPr>
          <a:lstStyle/>
          <a:p>
            <a:pPr marL="0" indent="0">
              <a:lnSpc>
                <a:spcPct val="100000"/>
              </a:lnSpc>
              <a:spcBef>
                <a:spcPts val="200"/>
              </a:spcBef>
              <a:spcAft>
                <a:spcPts val="400"/>
              </a:spcAft>
              <a:buNone/>
            </a:pPr>
            <a:r>
              <a:rPr lang="en-US" sz="1900" b="1" spc="0">
                <a:solidFill>
                  <a:srgbClr val="F6B104"/>
                </a:solidFill>
                <a:latin typeface="Lato Black" panose="020F0A02020204030203" pitchFamily="34" charset="0"/>
                <a:cs typeface="Lato Black" panose="020F0A02020204030203" pitchFamily="34" charset="0"/>
              </a:rPr>
              <a:t>01</a:t>
            </a:r>
            <a:r>
              <a:rPr lang="en-US" sz="1300" b="1">
                <a:solidFill>
                  <a:srgbClr val="394555"/>
                </a:solidFill>
                <a:latin typeface="Lato Black" panose="020F0A02020204030203" pitchFamily="34" charset="0"/>
                <a:cs typeface="Lato Black" panose="020F0A02020204030203" pitchFamily="34" charset="0"/>
              </a:rPr>
              <a:t>   </a:t>
            </a:r>
            <a:r>
              <a:rPr lang="en-US" sz="1300" b="1" cap="all" spc="120">
                <a:solidFill>
                  <a:srgbClr val="394555"/>
                </a:solidFill>
                <a:latin typeface="Lato Black" panose="020F0A02020204030203" pitchFamily="34" charset="0"/>
                <a:cs typeface="Lato Black" panose="020F0A02020204030203" pitchFamily="34" charset="0"/>
              </a:rPr>
              <a:t>Purpose</a:t>
            </a:r>
          </a:p>
          <a:p>
            <a:pPr marL="0" indent="0">
              <a:lnSpc>
                <a:spcPct val="104000"/>
              </a:lnSpc>
              <a:spcBef>
                <a:spcPts val="0"/>
              </a:spcBef>
              <a:spcAft>
                <a:spcPts val="300"/>
              </a:spcAft>
              <a:buNone/>
            </a:pPr>
            <a:r>
              <a:rPr lang="en-US" sz="1200">
                <a:solidFill>
                  <a:prstClr val="black">
                    <a:lumMod val="65000"/>
                    <a:lumOff val="35000"/>
                  </a:prstClr>
                </a:solidFill>
                <a:latin typeface="Calibri" panose="020F0502020204030204" pitchFamily="34" charset="0"/>
                <a:cs typeface="Calibri" panose="020F0502020204030204" pitchFamily="34" charset="0"/>
              </a:rPr>
              <a:t>Following successful completion of Phase 1, ForgeFX may propose a separate Phase 2 effort to transition the validated proof of concept into a production-quality emulator platform. Phase 2 is presented for planning purposes only and is not included within the Phase 1 scope, schedule, or budget. Existing prototype components will be replaced with production software while expanding robustness, configurability, visualization, diagnostics, and engineering functionality.</a:t>
            </a:r>
          </a:p>
          <a:p>
            <a:pPr marL="0" indent="0">
              <a:lnSpc>
                <a:spcPct val="100000"/>
              </a:lnSpc>
              <a:spcBef>
                <a:spcPts val="1200"/>
              </a:spcBef>
              <a:spcAft>
                <a:spcPts val="400"/>
              </a:spcAft>
              <a:buNone/>
            </a:pPr>
            <a:r>
              <a:rPr lang="en-US" sz="1900" b="1" spc="0">
                <a:solidFill>
                  <a:srgbClr val="F6B104"/>
                </a:solidFill>
                <a:latin typeface="Lato Black" panose="020F0A02020204030203" pitchFamily="34" charset="0"/>
                <a:cs typeface="Lato Black" panose="020F0A02020204030203" pitchFamily="34" charset="0"/>
              </a:rPr>
              <a:t>02</a:t>
            </a:r>
            <a:r>
              <a:rPr lang="en-US" sz="1300" b="1">
                <a:solidFill>
                  <a:srgbClr val="394555"/>
                </a:solidFill>
                <a:latin typeface="Lato Black" panose="020F0A02020204030203" pitchFamily="34" charset="0"/>
                <a:cs typeface="Lato Black" panose="020F0A02020204030203" pitchFamily="34" charset="0"/>
              </a:rPr>
              <a:t>   </a:t>
            </a:r>
            <a:r>
              <a:rPr lang="en-US" sz="1300" b="1" cap="all" spc="120">
                <a:solidFill>
                  <a:srgbClr val="394555"/>
                </a:solidFill>
                <a:latin typeface="Lato Black" panose="020F0A02020204030203" pitchFamily="34" charset="0"/>
                <a:cs typeface="Lato Black" panose="020F0A02020204030203" pitchFamily="34" charset="0"/>
              </a:rPr>
              <a:t>Representative Phase 2 Scope</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Production-ready communication services.</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Expanded signal support and signal scaling.</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Enhanced behavioral and mathematical models.</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Developer sandbox and diagnostic utilities.</a:t>
            </a:r>
          </a:p>
          <a:p>
            <a:pPr marL="342900" indent="-342900">
              <a:lnSpc>
                <a:spcPct val="104000"/>
              </a:lnSpc>
              <a:spcBef>
                <a:spcPts val="0"/>
              </a:spcBef>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Enhanced desktop visualization.</a:t>
            </a:r>
          </a:p>
          <a:p>
            <a:pPr marL="342900" indent="-342900">
              <a:lnSpc>
                <a:spcPct val="104000"/>
              </a:lnSpc>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Configuration and calibration tools</a:t>
            </a:r>
          </a:p>
          <a:p>
            <a:pPr marL="342900" indent="-342900">
              <a:lnSpc>
                <a:spcPct val="104000"/>
              </a:lnSpc>
              <a:spcAft>
                <a:spcPts val="200"/>
              </a:spcAft>
              <a:buClr>
                <a:srgbClr val="F6B104"/>
              </a:buClr>
              <a:buFont typeface="Symbol" panose="05050102010706020507" pitchFamily="18" charset="2"/>
              <a:buChar char=""/>
            </a:pPr>
            <a:r>
              <a:rPr lang="en-US" sz="1200">
                <a:solidFill>
                  <a:prstClr val="black">
                    <a:lumMod val="65000"/>
                    <a:lumOff val="35000"/>
                  </a:prstClr>
                </a:solidFill>
                <a:latin typeface="Calibri" panose="020F0502020204030204" pitchFamily="34" charset="0"/>
                <a:cs typeface="Calibri" panose="020F0502020204030204" pitchFamily="34" charset="0"/>
              </a:rPr>
              <a:t>Validation and testing framework</a:t>
            </a:r>
          </a:p>
          <a:p>
            <a:pPr marL="0" indent="0">
              <a:lnSpc>
                <a:spcPct val="100000"/>
              </a:lnSpc>
              <a:spcBef>
                <a:spcPts val="1200"/>
              </a:spcBef>
              <a:spcAft>
                <a:spcPts val="400"/>
              </a:spcAft>
              <a:buNone/>
            </a:pPr>
            <a:r>
              <a:rPr lang="en-US" sz="1900" b="1" spc="0">
                <a:solidFill>
                  <a:srgbClr val="F6B104"/>
                </a:solidFill>
                <a:latin typeface="Lato Black" panose="020F0A02020204030203" pitchFamily="34" charset="0"/>
                <a:cs typeface="Lato Black" panose="020F0A02020204030203" pitchFamily="34" charset="0"/>
              </a:rPr>
              <a:t>03</a:t>
            </a:r>
            <a:r>
              <a:rPr lang="en-US" sz="1300" b="1">
                <a:solidFill>
                  <a:srgbClr val="394555"/>
                </a:solidFill>
                <a:latin typeface="Lato Black" panose="020F0A02020204030203" pitchFamily="34" charset="0"/>
                <a:cs typeface="Lato Black" panose="020F0A02020204030203" pitchFamily="34" charset="0"/>
              </a:rPr>
              <a:t>   </a:t>
            </a:r>
            <a:r>
              <a:rPr lang="en-US" sz="1300" b="1" cap="all" spc="120">
                <a:solidFill>
                  <a:srgbClr val="394555"/>
                </a:solidFill>
                <a:latin typeface="Lato Black" panose="020F0A02020204030203" pitchFamily="34" charset="0"/>
                <a:cs typeface="Lato Black" panose="020F0A02020204030203" pitchFamily="34" charset="0"/>
              </a:rPr>
              <a:t>Future Platform Expansion</a:t>
            </a:r>
          </a:p>
          <a:p>
            <a:pPr marL="0" indent="0">
              <a:lnSpc>
                <a:spcPct val="104000"/>
              </a:lnSpc>
              <a:spcBef>
                <a:spcPts val="0"/>
              </a:spcBef>
              <a:spcAft>
                <a:spcPts val="300"/>
              </a:spcAft>
              <a:buNone/>
            </a:pPr>
            <a:r>
              <a:rPr lang="en-US" sz="1200">
                <a:solidFill>
                  <a:prstClr val="black">
                    <a:lumMod val="65000"/>
                    <a:lumOff val="35000"/>
                  </a:prstClr>
                </a:solidFill>
                <a:latin typeface="Calibri" panose="020F0502020204030204" pitchFamily="34" charset="0"/>
                <a:cs typeface="Calibri" panose="020F0502020204030204" pitchFamily="34" charset="0"/>
              </a:rPr>
              <a:t>The communication architecture and emulator engine developed during Phases 1 and 2 are intended to support future enhancements without requiring redevelopment of the core platform:</a:t>
            </a:r>
            <a:br>
              <a:rPr lang="en-US" sz="1100">
                <a:solidFill>
                  <a:prstClr val="black">
                    <a:lumMod val="65000"/>
                    <a:lumOff val="35000"/>
                  </a:prstClr>
                </a:solidFill>
                <a:latin typeface="Calibri" panose="020F0502020204030204" pitchFamily="34" charset="0"/>
                <a:cs typeface="Calibri" panose="020F0502020204030204" pitchFamily="34" charset="0"/>
              </a:rPr>
            </a:br>
            <a:endParaRPr lang="en-US" sz="1100">
              <a:solidFill>
                <a:prstClr val="black">
                  <a:lumMod val="65000"/>
                  <a:lumOff val="35000"/>
                </a:prstClr>
              </a:solidFill>
              <a:latin typeface="Calibri" panose="020F0502020204030204" pitchFamily="34" charset="0"/>
              <a:cs typeface="Calibri" panose="020F0502020204030204" pitchFamily="34" charset="0"/>
            </a:endParaRPr>
          </a:p>
          <a:p>
            <a:pPr marL="342900" marR="0" lvl="0" indent="-342900">
              <a:lnSpc>
                <a:spcPct val="104000"/>
              </a:lnSpc>
              <a:spcAft>
                <a:spcPts val="200"/>
              </a:spcAft>
              <a:buClr>
                <a:srgbClr val="F6B104"/>
              </a:buClr>
              <a:buFont typeface="Symbol" panose="05050102010706020507" pitchFamily="18" charset="2"/>
              <a:buChar char=""/>
              <a:tabLst>
                <a:tab pos="228600" algn="l"/>
              </a:tabLst>
            </a:pPr>
            <a:r>
              <a:rPr lang="en-US" sz="1200">
                <a:solidFill>
                  <a:prstClr val="black">
                    <a:lumMod val="65000"/>
                    <a:lumOff val="35000"/>
                  </a:prstClr>
                </a:solidFill>
                <a:latin typeface="Calibri" panose="020F0502020204030204" pitchFamily="34" charset="0"/>
                <a:cs typeface="Calibri" panose="020F0502020204030204" pitchFamily="34" charset="0"/>
              </a:rPr>
              <a:t>Additional TMdrive configurations</a:t>
            </a:r>
          </a:p>
          <a:p>
            <a:pPr marL="342900" marR="0" lvl="0" indent="-342900">
              <a:lnSpc>
                <a:spcPct val="104000"/>
              </a:lnSpc>
              <a:spcAft>
                <a:spcPts val="200"/>
              </a:spcAft>
              <a:buClr>
                <a:srgbClr val="F6B104"/>
              </a:buClr>
              <a:buFont typeface="Symbol" panose="05050102010706020507" pitchFamily="18" charset="2"/>
              <a:buChar char=""/>
              <a:tabLst>
                <a:tab pos="228600" algn="l"/>
              </a:tabLst>
            </a:pPr>
            <a:r>
              <a:rPr lang="en-US" sz="1200">
                <a:solidFill>
                  <a:prstClr val="black">
                    <a:lumMod val="65000"/>
                    <a:lumOff val="35000"/>
                  </a:prstClr>
                </a:solidFill>
                <a:latin typeface="Calibri" panose="020F0502020204030204" pitchFamily="34" charset="0"/>
                <a:cs typeface="Calibri" panose="020F0502020204030204" pitchFamily="34" charset="0"/>
              </a:rPr>
              <a:t>Additional motor models</a:t>
            </a:r>
          </a:p>
          <a:p>
            <a:pPr marL="342900" marR="0" lvl="0" indent="-342900">
              <a:lnSpc>
                <a:spcPct val="104000"/>
              </a:lnSpc>
              <a:spcAft>
                <a:spcPts val="200"/>
              </a:spcAft>
              <a:buClr>
                <a:srgbClr val="F6B104"/>
              </a:buClr>
              <a:buFont typeface="Symbol" panose="05050102010706020507" pitchFamily="18" charset="2"/>
              <a:buChar char=""/>
              <a:tabLst>
                <a:tab pos="228600" algn="l"/>
              </a:tabLst>
            </a:pPr>
            <a:r>
              <a:rPr lang="en-US" sz="1200">
                <a:solidFill>
                  <a:prstClr val="black">
                    <a:lumMod val="65000"/>
                    <a:lumOff val="35000"/>
                  </a:prstClr>
                </a:solidFill>
                <a:latin typeface="Calibri" panose="020F0502020204030204" pitchFamily="34" charset="0"/>
                <a:cs typeface="Calibri" panose="020F0502020204030204" pitchFamily="34" charset="0"/>
              </a:rPr>
              <a:t>Enhanced 3D visualization</a:t>
            </a:r>
          </a:p>
          <a:p>
            <a:pPr marL="342900" marR="0" lvl="0" indent="-342900">
              <a:lnSpc>
                <a:spcPct val="104000"/>
              </a:lnSpc>
              <a:spcAft>
                <a:spcPts val="200"/>
              </a:spcAft>
              <a:buClr>
                <a:srgbClr val="F6B104"/>
              </a:buClr>
              <a:buFont typeface="Symbol" panose="05050102010706020507" pitchFamily="18" charset="2"/>
              <a:buChar char=""/>
              <a:tabLst>
                <a:tab pos="228600" algn="l"/>
              </a:tabLst>
            </a:pPr>
            <a:r>
              <a:rPr lang="en-US" sz="1200">
                <a:solidFill>
                  <a:prstClr val="black">
                    <a:lumMod val="65000"/>
                    <a:lumOff val="35000"/>
                  </a:prstClr>
                </a:solidFill>
                <a:latin typeface="Calibri" panose="020F0502020204030204" pitchFamily="34" charset="0"/>
                <a:cs typeface="Calibri" panose="020F0502020204030204" pitchFamily="34" charset="0"/>
              </a:rPr>
              <a:t>Internal motor and magnetic flux visualization</a:t>
            </a:r>
          </a:p>
          <a:p>
            <a:pPr marL="342900" marR="0" lvl="0" indent="-342900">
              <a:lnSpc>
                <a:spcPct val="104000"/>
              </a:lnSpc>
              <a:spcAft>
                <a:spcPts val="200"/>
              </a:spcAft>
              <a:buClr>
                <a:srgbClr val="F6B104"/>
              </a:buClr>
              <a:buFont typeface="Symbol" panose="05050102010706020507" pitchFamily="18" charset="2"/>
              <a:buChar char=""/>
              <a:tabLst>
                <a:tab pos="228600" algn="l"/>
              </a:tabLst>
            </a:pPr>
            <a:r>
              <a:rPr lang="en-US" sz="1200">
                <a:solidFill>
                  <a:prstClr val="black">
                    <a:lumMod val="65000"/>
                    <a:lumOff val="35000"/>
                  </a:prstClr>
                </a:solidFill>
                <a:latin typeface="Calibri" panose="020F0502020204030204" pitchFamily="34" charset="0"/>
                <a:cs typeface="Calibri" panose="020F0502020204030204" pitchFamily="34" charset="0"/>
              </a:rPr>
              <a:t>Browser deployment</a:t>
            </a:r>
          </a:p>
          <a:p>
            <a:pPr marL="342900" marR="0" lvl="0" indent="-342900">
              <a:lnSpc>
                <a:spcPct val="104000"/>
              </a:lnSpc>
              <a:spcAft>
                <a:spcPts val="200"/>
              </a:spcAft>
              <a:buClr>
                <a:srgbClr val="F6B104"/>
              </a:buClr>
              <a:buFont typeface="Symbol" panose="05050102010706020507" pitchFamily="18" charset="2"/>
              <a:buChar char=""/>
              <a:tabLst>
                <a:tab pos="228600" algn="l"/>
              </a:tabLst>
            </a:pPr>
            <a:r>
              <a:rPr lang="en-US" sz="1200">
                <a:solidFill>
                  <a:prstClr val="black">
                    <a:lumMod val="65000"/>
                    <a:lumOff val="35000"/>
                  </a:prstClr>
                </a:solidFill>
                <a:latin typeface="Calibri" panose="020F0502020204030204" pitchFamily="34" charset="0"/>
                <a:cs typeface="Calibri" panose="020F0502020204030204" pitchFamily="34" charset="0"/>
              </a:rPr>
              <a:t>Engineering and customer demonstration environments</a:t>
            </a:r>
          </a:p>
          <a:p>
            <a:pPr marL="342900" marR="0" lvl="0" indent="-342900">
              <a:lnSpc>
                <a:spcPct val="104000"/>
              </a:lnSpc>
              <a:spcAft>
                <a:spcPts val="200"/>
              </a:spcAft>
              <a:buClr>
                <a:srgbClr val="F6B104"/>
              </a:buClr>
              <a:buFont typeface="Symbol" panose="05050102010706020507" pitchFamily="18" charset="2"/>
              <a:buChar char=""/>
              <a:tabLst>
                <a:tab pos="228600" algn="l"/>
              </a:tabLst>
            </a:pPr>
            <a:r>
              <a:rPr lang="en-US" sz="1200">
                <a:solidFill>
                  <a:prstClr val="black">
                    <a:lumMod val="65000"/>
                    <a:lumOff val="35000"/>
                  </a:prstClr>
                </a:solidFill>
                <a:latin typeface="Calibri" panose="020F0502020204030204" pitchFamily="34" charset="0"/>
                <a:cs typeface="Calibri" panose="020F0502020204030204" pitchFamily="34" charset="0"/>
              </a:rPr>
              <a:t>Interactive training content</a:t>
            </a:r>
          </a:p>
          <a:p>
            <a:pPr marL="342900" marR="0" lvl="0" indent="-342900">
              <a:lnSpc>
                <a:spcPct val="104000"/>
              </a:lnSpc>
              <a:spcAft>
                <a:spcPts val="200"/>
              </a:spcAft>
              <a:buClr>
                <a:srgbClr val="F6B104"/>
              </a:buClr>
              <a:buFont typeface="Symbol" panose="05050102010706020507" pitchFamily="18" charset="2"/>
              <a:buChar char=""/>
              <a:tabLst>
                <a:tab pos="228600" algn="l"/>
              </a:tabLst>
            </a:pPr>
            <a:r>
              <a:rPr lang="en-US" sz="1200">
                <a:solidFill>
                  <a:prstClr val="black">
                    <a:lumMod val="65000"/>
                    <a:lumOff val="35000"/>
                  </a:prstClr>
                </a:solidFill>
                <a:latin typeface="Calibri" panose="020F0502020204030204" pitchFamily="34" charset="0"/>
                <a:cs typeface="Calibri" panose="020F0502020204030204" pitchFamily="34" charset="0"/>
              </a:rPr>
              <a:t>Virtual and mixed reality deployment</a:t>
            </a:r>
          </a:p>
          <a:p>
            <a:pPr marL="342900" marR="0" lvl="0" indent="-342900">
              <a:lnSpc>
                <a:spcPct val="104000"/>
              </a:lnSpc>
              <a:spcAft>
                <a:spcPts val="200"/>
              </a:spcAft>
              <a:buClr>
                <a:srgbClr val="F6B104"/>
              </a:buClr>
              <a:buFont typeface="Symbol" panose="05050102010706020507" pitchFamily="18" charset="2"/>
              <a:buChar char=""/>
              <a:tabLst>
                <a:tab pos="228600" algn="l"/>
              </a:tabLst>
            </a:pPr>
            <a:r>
              <a:rPr lang="en-US" sz="1200">
                <a:solidFill>
                  <a:prstClr val="black">
                    <a:lumMod val="65000"/>
                    <a:lumOff val="35000"/>
                  </a:prstClr>
                </a:solidFill>
                <a:latin typeface="Calibri" panose="020F0502020204030204" pitchFamily="34" charset="0"/>
                <a:cs typeface="Calibri" panose="020F0502020204030204" pitchFamily="34" charset="0"/>
              </a:rPr>
              <a:t>Expanded digital twin applications.</a:t>
            </a:r>
          </a:p>
          <a:p>
            <a:pPr marL="342900" marR="0" lvl="0" indent="-342900">
              <a:lnSpc>
                <a:spcPct val="104000"/>
              </a:lnSpc>
              <a:spcAft>
                <a:spcPts val="200"/>
              </a:spcAft>
              <a:buClr>
                <a:srgbClr val="F6B104"/>
              </a:buClr>
              <a:buFont typeface="Symbol" panose="05050102010706020507" pitchFamily="18" charset="2"/>
              <a:buChar char=""/>
              <a:tabLst>
                <a:tab pos="228600" algn="l"/>
              </a:tabLst>
            </a:pPr>
            <a:endParaRPr lang="en-US" sz="1000">
              <a:solidFill>
                <a:srgbClr val="394555"/>
              </a:solidFill>
              <a:latin typeface="Calibri" panose="020F0502020204030204" pitchFamily="34" charset="0"/>
              <a:cs typeface="Calibri" panose="020F0502020204030204" pitchFamily="34" charset="0"/>
            </a:endParaRPr>
          </a:p>
          <a:p>
            <a:pPr marR="0" lvl="0">
              <a:lnSpc>
                <a:spcPct val="104000"/>
              </a:lnSpc>
              <a:spcAft>
                <a:spcPts val="200"/>
              </a:spcAft>
              <a:buClr>
                <a:srgbClr val="F6B104"/>
              </a:buClr>
              <a:tabLst>
                <a:tab pos="228600" algn="l"/>
              </a:tabLst>
            </a:pPr>
            <a:endParaRPr lang="en-US" sz="1000">
              <a:solidFill>
                <a:srgbClr val="394555"/>
              </a:solidFill>
              <a:latin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9D46093B-B264-EF57-5B94-F02184C61F7E}"/>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Potential Phase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two</a:t>
            </a:r>
          </a:p>
          <a:p>
            <a:pPr algn="l">
              <a:spcBef>
                <a:spcPts val="800"/>
              </a:spcBef>
            </a:pPr>
            <a:r>
              <a:rPr lang="en-US" sz="1200" b="0" spc="20">
                <a:solidFill>
                  <a:srgbClr val="394555"/>
                </a:solidFill>
                <a:latin typeface="Lato" panose="020F0502020204030203" pitchFamily="34" charset="0"/>
                <a:cs typeface="Lato" panose="020F0502020204030203" pitchFamily="34" charset="0"/>
              </a:rPr>
              <a:t>Production Emulator Platform</a:t>
            </a:r>
            <a:endPar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endParaRPr>
          </a:p>
        </p:txBody>
      </p:sp>
      <p:sp>
        <p:nvSpPr>
          <p:cNvPr id="2" name="Project Title Placeholder">
            <a:extLst>
              <a:ext uri="{FF2B5EF4-FFF2-40B4-BE49-F238E27FC236}">
                <a16:creationId xmlns:a16="http://schemas.microsoft.com/office/drawing/2014/main" id="{EC1B87FB-5770-510B-36E0-54BA9E595328}"/>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TMDRIVE-10E2 Emulator Platform</a:t>
            </a:r>
          </a:p>
        </p:txBody>
      </p:sp>
    </p:spTree>
    <p:extLst>
      <p:ext uri="{BB962C8B-B14F-4D97-AF65-F5344CB8AC3E}">
        <p14:creationId xmlns:p14="http://schemas.microsoft.com/office/powerpoint/2010/main" val="3832314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4586B-FAAC-22B4-DAD2-8FF4605F4843}"/>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03E45D51-24B4-D57F-3447-9FB392870B06}"/>
              </a:ext>
            </a:extLst>
          </p:cNvPr>
          <p:cNvSpPr txBox="1"/>
          <p:nvPr/>
        </p:nvSpPr>
        <p:spPr>
          <a:xfrm>
            <a:off x="457200" y="1707429"/>
            <a:ext cx="5968314" cy="7105663"/>
          </a:xfrm>
          <a:prstGeom prst="rect">
            <a:avLst/>
          </a:prstGeom>
          <a:noFill/>
        </p:spPr>
        <p:txBody>
          <a:bodyPr wrap="square" lIns="0" tIns="0" rIns="0">
            <a:normAutofit/>
          </a:bodyPr>
          <a:lstStyle/>
          <a:p>
            <a:pPr>
              <a:spcBef>
                <a:spcPts val="200"/>
              </a:spcBef>
              <a:spcAft>
                <a:spcPts val="400"/>
              </a:spcAft>
            </a:pPr>
            <a:r>
              <a:rPr lang="en-US" sz="1300" b="1" cap="all" spc="120">
                <a:solidFill>
                  <a:srgbClr val="394555"/>
                </a:solidFill>
                <a:latin typeface="Lato Black" panose="020F0A02020204030203" pitchFamily="34" charset="0"/>
                <a:cs typeface="Lato Black" panose="020F0A02020204030203" pitchFamily="34" charset="0"/>
              </a:rPr>
              <a:t>Development Strategy</a:t>
            </a:r>
          </a:p>
          <a:p>
            <a:pPr>
              <a:lnSpc>
                <a:spcPct val="104000"/>
              </a:lnSpc>
              <a:spcAft>
                <a:spcPts val="300"/>
              </a:spcAft>
            </a:pPr>
            <a:br>
              <a:rPr lang="en-US" sz="1000">
                <a:solidFill>
                  <a:prstClr val="black">
                    <a:lumMod val="65000"/>
                    <a:lumOff val="35000"/>
                  </a:prstClr>
                </a:solidFill>
                <a:latin typeface="Calibri" panose="020F0502020204030204" pitchFamily="34" charset="0"/>
                <a:cs typeface="Calibri" panose="020F0502020204030204" pitchFamily="34" charset="0"/>
              </a:rPr>
            </a:br>
            <a:r>
              <a:rPr lang="en-US" sz="1200">
                <a:solidFill>
                  <a:prstClr val="black">
                    <a:lumMod val="65000"/>
                    <a:lumOff val="35000"/>
                  </a:prstClr>
                </a:solidFill>
                <a:latin typeface="Calibri" panose="020F0502020204030204" pitchFamily="34" charset="0"/>
                <a:cs typeface="Calibri" panose="020F0502020204030204" pitchFamily="34" charset="0"/>
              </a:rPr>
              <a:t>ForgeFX recommends an incremental engineering approach. The behavioral proof of concept has already been demonstrated internally. The next milestone is to validate communication with the </a:t>
            </a:r>
            <a:r>
              <a:rPr lang="en-US" sz="1200" err="1">
                <a:solidFill>
                  <a:prstClr val="black">
                    <a:lumMod val="65000"/>
                    <a:lumOff val="35000"/>
                  </a:prstClr>
                </a:solidFill>
                <a:latin typeface="Calibri" panose="020F0502020204030204" pitchFamily="34" charset="0"/>
                <a:cs typeface="Calibri" panose="020F0502020204030204" pitchFamily="34" charset="0"/>
              </a:rPr>
              <a:t>TMdN</a:t>
            </a:r>
            <a:r>
              <a:rPr lang="en-US" sz="1200">
                <a:solidFill>
                  <a:prstClr val="black">
                    <a:lumMod val="65000"/>
                    <a:lumOff val="35000"/>
                  </a:prstClr>
                </a:solidFill>
                <a:latin typeface="Calibri" panose="020F0502020204030204" pitchFamily="34" charset="0"/>
                <a:cs typeface="Calibri" panose="020F0502020204030204" pitchFamily="34" charset="0"/>
              </a:rPr>
              <a:t> Navigator through a rapid engineering proof of concept. After communication has been verified, the validated architecture can be evolved into a production-ready emulator platform. This phased strategy reduces technical risk, provides measurable engineering milestones, and ensures each stage builds directly upon verified functionality.</a:t>
            </a:r>
            <a:br>
              <a:rPr lang="en-US" sz="1000">
                <a:solidFill>
                  <a:prstClr val="black">
                    <a:lumMod val="65000"/>
                    <a:lumOff val="35000"/>
                  </a:prstClr>
                </a:solidFill>
                <a:latin typeface="Calibri" panose="020F0502020204030204" pitchFamily="34" charset="0"/>
                <a:cs typeface="Calibri" panose="020F0502020204030204" pitchFamily="34" charset="0"/>
              </a:rPr>
            </a:br>
            <a:endParaRPr lang="en-US" sz="1000">
              <a:solidFill>
                <a:prstClr val="black">
                  <a:lumMod val="65000"/>
                  <a:lumOff val="35000"/>
                </a:prstClr>
              </a:solidFill>
              <a:latin typeface="Calibri" panose="020F0502020204030204" pitchFamily="34" charset="0"/>
              <a:cs typeface="Calibri" panose="020F0502020204030204" pitchFamily="34" charset="0"/>
            </a:endParaRPr>
          </a:p>
          <a:p>
            <a:pPr>
              <a:spcBef>
                <a:spcPts val="200"/>
              </a:spcBef>
              <a:spcAft>
                <a:spcPts val="400"/>
              </a:spcAft>
            </a:pPr>
            <a:r>
              <a:rPr lang="en-US" sz="1300" b="1">
                <a:solidFill>
                  <a:srgbClr val="394555"/>
                </a:solidFill>
                <a:latin typeface="Lato Black" panose="020F0A02020204030203" pitchFamily="34" charset="0"/>
                <a:cs typeface="Lato Black" panose="020F0A02020204030203" pitchFamily="34" charset="0"/>
              </a:rPr>
              <a:t> </a:t>
            </a:r>
            <a:r>
              <a:rPr lang="en-US" sz="1300" b="1" cap="all" spc="120">
                <a:solidFill>
                  <a:srgbClr val="394555"/>
                </a:solidFill>
                <a:latin typeface="Lato Black" panose="020F0A02020204030203" pitchFamily="34" charset="0"/>
                <a:cs typeface="Lato Black" panose="020F0A02020204030203" pitchFamily="34" charset="0"/>
              </a:rPr>
              <a:t>Assumptions &amp; Change Management</a:t>
            </a:r>
            <a:br>
              <a:rPr lang="en-US" sz="1300" b="1" cap="all" spc="120">
                <a:solidFill>
                  <a:srgbClr val="394555"/>
                </a:solidFill>
                <a:latin typeface="Lato Black" panose="020F0A02020204030203" pitchFamily="34" charset="0"/>
                <a:cs typeface="Lato Black" panose="020F0A02020204030203" pitchFamily="34" charset="0"/>
              </a:rPr>
            </a:br>
            <a:br>
              <a:rPr lang="en-US" sz="1300" b="1" cap="all" spc="120">
                <a:solidFill>
                  <a:srgbClr val="394555"/>
                </a:solidFill>
                <a:latin typeface="Lato Black" panose="020F0A02020204030203" pitchFamily="34" charset="0"/>
                <a:cs typeface="Lato Black" panose="020F0A02020204030203" pitchFamily="34" charset="0"/>
              </a:rPr>
            </a:br>
            <a:r>
              <a:rPr lang="en-US" sz="1200">
                <a:solidFill>
                  <a:prstClr val="black">
                    <a:lumMod val="65000"/>
                    <a:lumOff val="35000"/>
                  </a:prstClr>
                </a:solidFill>
                <a:latin typeface="Calibri" panose="020F0502020204030204" pitchFamily="34" charset="0"/>
                <a:cs typeface="Calibri" panose="020F0502020204030204" pitchFamily="34" charset="0"/>
              </a:rPr>
              <a:t>This proposal is based upon the information, documentation, and technical discussions completed to date.</a:t>
            </a:r>
          </a:p>
          <a:p>
            <a:pPr>
              <a:lnSpc>
                <a:spcPct val="104000"/>
              </a:lnSpc>
              <a:spcAft>
                <a:spcPts val="300"/>
              </a:spcAft>
            </a:pPr>
            <a:r>
              <a:rPr lang="en-US" sz="1200">
                <a:solidFill>
                  <a:prstClr val="black">
                    <a:lumMod val="65000"/>
                    <a:lumOff val="35000"/>
                  </a:prstClr>
                </a:solidFill>
                <a:latin typeface="Calibri" panose="020F0502020204030204" pitchFamily="34" charset="0"/>
                <a:cs typeface="Calibri" panose="020F0502020204030204" pitchFamily="34" charset="0"/>
              </a:rPr>
              <a:t>Requirements discovered during development that significantly expand the agreed Phase 1 scope—including additional communication protocols, signal libraries, </a:t>
            </a:r>
            <a:r>
              <a:rPr lang="en-US" sz="1200" err="1">
                <a:solidFill>
                  <a:prstClr val="black">
                    <a:lumMod val="65000"/>
                    <a:lumOff val="35000"/>
                  </a:prstClr>
                </a:solidFill>
                <a:latin typeface="Calibri" panose="020F0502020204030204" pitchFamily="34" charset="0"/>
                <a:cs typeface="Calibri" panose="020F0502020204030204" pitchFamily="34" charset="0"/>
              </a:rPr>
              <a:t>TMdrive</a:t>
            </a:r>
            <a:r>
              <a:rPr lang="en-US" sz="1200">
                <a:solidFill>
                  <a:prstClr val="black">
                    <a:lumMod val="65000"/>
                    <a:lumOff val="35000"/>
                  </a:prstClr>
                </a:solidFill>
                <a:latin typeface="Calibri" panose="020F0502020204030204" pitchFamily="34" charset="0"/>
                <a:cs typeface="Calibri" panose="020F0502020204030204" pitchFamily="34" charset="0"/>
              </a:rPr>
              <a:t> configurations, visualization capabilities, production deployment requirements, or integration with additional software or hardware—will be evaluated jointly by ForgeFX and TMEIC and addressed through a mutually agreed change order or subsequent phase.</a:t>
            </a:r>
          </a:p>
          <a:p>
            <a:pPr>
              <a:lnSpc>
                <a:spcPct val="104000"/>
              </a:lnSpc>
              <a:spcAft>
                <a:spcPts val="300"/>
              </a:spcAft>
            </a:pPr>
            <a:endParaRPr lang="en-US" sz="1200">
              <a:solidFill>
                <a:prstClr val="black">
                  <a:lumMod val="65000"/>
                  <a:lumOff val="35000"/>
                </a:prstClr>
              </a:solidFill>
              <a:latin typeface="Calibri" panose="020F0502020204030204" pitchFamily="34" charset="0"/>
              <a:cs typeface="Calibri" panose="020F0502020204030204" pitchFamily="34" charset="0"/>
            </a:endParaRPr>
          </a:p>
          <a:p>
            <a:pPr>
              <a:lnSpc>
                <a:spcPct val="104000"/>
              </a:lnSpc>
              <a:spcAft>
                <a:spcPts val="300"/>
              </a:spcAft>
            </a:pPr>
            <a:endParaRPr lang="en-US" sz="1200">
              <a:solidFill>
                <a:prstClr val="black">
                  <a:lumMod val="65000"/>
                  <a:lumOff val="35000"/>
                </a:prstClr>
              </a:solidFill>
              <a:latin typeface="Calibri" panose="020F0502020204030204" pitchFamily="34" charset="0"/>
              <a:cs typeface="Calibri" panose="020F0502020204030204" pitchFamily="34" charset="0"/>
            </a:endParaRPr>
          </a:p>
          <a:p>
            <a:pPr>
              <a:lnSpc>
                <a:spcPct val="104000"/>
              </a:lnSpc>
              <a:spcAft>
                <a:spcPts val="300"/>
              </a:spcAft>
            </a:pPr>
            <a:endParaRPr lang="en-US" sz="1200">
              <a:solidFill>
                <a:prstClr val="black">
                  <a:lumMod val="65000"/>
                  <a:lumOff val="35000"/>
                </a:prstClr>
              </a:solidFill>
              <a:latin typeface="Calibri" panose="020F0502020204030204" pitchFamily="34" charset="0"/>
              <a:cs typeface="Calibri" panose="020F0502020204030204" pitchFamily="34" charset="0"/>
            </a:endParaRPr>
          </a:p>
          <a:p>
            <a:pPr>
              <a:lnSpc>
                <a:spcPct val="104000"/>
              </a:lnSpc>
              <a:spcAft>
                <a:spcPts val="300"/>
              </a:spcAft>
            </a:pPr>
            <a:endParaRPr lang="en-US" sz="1200">
              <a:solidFill>
                <a:prstClr val="black">
                  <a:lumMod val="65000"/>
                  <a:lumOff val="35000"/>
                </a:prstClr>
              </a:solidFill>
              <a:latin typeface="Calibri" panose="020F0502020204030204" pitchFamily="34" charset="0"/>
              <a:cs typeface="Calibri" panose="020F0502020204030204" pitchFamily="34" charset="0"/>
            </a:endParaRPr>
          </a:p>
          <a:p>
            <a:pPr>
              <a:lnSpc>
                <a:spcPct val="104000"/>
              </a:lnSpc>
              <a:spcAft>
                <a:spcPts val="300"/>
              </a:spcAft>
            </a:pPr>
            <a:endParaRPr lang="en-US" sz="1200">
              <a:solidFill>
                <a:prstClr val="black">
                  <a:lumMod val="65000"/>
                  <a:lumOff val="35000"/>
                </a:prstClr>
              </a:solidFill>
              <a:latin typeface="Calibri" panose="020F0502020204030204" pitchFamily="34" charset="0"/>
              <a:cs typeface="Calibri" panose="020F0502020204030204" pitchFamily="34" charset="0"/>
            </a:endParaRPr>
          </a:p>
          <a:p>
            <a:pPr>
              <a:lnSpc>
                <a:spcPct val="104000"/>
              </a:lnSpc>
              <a:spcAft>
                <a:spcPts val="300"/>
              </a:spcAft>
            </a:pPr>
            <a:endParaRPr lang="en-US" sz="1200">
              <a:solidFill>
                <a:prstClr val="black">
                  <a:lumMod val="65000"/>
                  <a:lumOff val="35000"/>
                </a:prstClr>
              </a:solidFill>
              <a:latin typeface="Calibri" panose="020F0502020204030204" pitchFamily="34" charset="0"/>
              <a:cs typeface="Calibri" panose="020F0502020204030204" pitchFamily="34" charset="0"/>
            </a:endParaRPr>
          </a:p>
          <a:p>
            <a:pPr marL="0" indent="0">
              <a:lnSpc>
                <a:spcPct val="104000"/>
              </a:lnSpc>
              <a:spcBef>
                <a:spcPts val="0"/>
              </a:spcBef>
              <a:spcAft>
                <a:spcPts val="300"/>
              </a:spcAft>
              <a:buNone/>
            </a:pPr>
            <a:endParaRPr lang="en-US" sz="1000">
              <a:solidFill>
                <a:prstClr val="black">
                  <a:lumMod val="65000"/>
                  <a:lumOff val="35000"/>
                </a:prstClr>
              </a:solidFill>
              <a:latin typeface="Calibri" panose="020F0502020204030204" pitchFamily="34" charset="0"/>
              <a:cs typeface="Calibri" panose="020F0502020204030204" pitchFamily="34" charset="0"/>
            </a:endParaRPr>
          </a:p>
          <a:p>
            <a:pPr marR="0" lvl="0">
              <a:lnSpc>
                <a:spcPct val="104000"/>
              </a:lnSpc>
              <a:spcAft>
                <a:spcPts val="200"/>
              </a:spcAft>
              <a:buClr>
                <a:srgbClr val="F6B104"/>
              </a:buClr>
              <a:tabLst>
                <a:tab pos="228600" algn="l"/>
              </a:tabLst>
            </a:pPr>
            <a:r>
              <a:rPr lang="en-US" sz="800" i="1"/>
              <a:t>.</a:t>
            </a:r>
            <a:endParaRPr lang="en-US" sz="800" i="1">
              <a:solidFill>
                <a:srgbClr val="394555"/>
              </a:solidFill>
              <a:latin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29C61EE2-9F8A-3C47-D593-69BE3F81CF03}"/>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Strategy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&amp; scope</a:t>
            </a:r>
          </a:p>
          <a:p>
            <a:pPr algn="l">
              <a:spcBef>
                <a:spcPts val="800"/>
              </a:spcBef>
            </a:pPr>
            <a:r>
              <a:rPr lang="en-US" sz="1200" b="0" spc="20">
                <a:solidFill>
                  <a:srgbClr val="394555"/>
                </a:solidFill>
                <a:latin typeface="Lato" panose="020F0502020204030203" pitchFamily="34" charset="0"/>
                <a:cs typeface="Lato" panose="020F0502020204030203" pitchFamily="34" charset="0"/>
              </a:rPr>
              <a:t>Production Emulator Platform</a:t>
            </a:r>
            <a:endPar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endParaRPr>
          </a:p>
        </p:txBody>
      </p:sp>
      <p:sp>
        <p:nvSpPr>
          <p:cNvPr id="2" name="Project Title Placeholder">
            <a:extLst>
              <a:ext uri="{FF2B5EF4-FFF2-40B4-BE49-F238E27FC236}">
                <a16:creationId xmlns:a16="http://schemas.microsoft.com/office/drawing/2014/main" id="{659276D3-7EEB-A074-3F77-B7AB3AFC1909}"/>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TMDRIVE-10E2 Emulator Platform</a:t>
            </a:r>
          </a:p>
        </p:txBody>
      </p:sp>
      <p:cxnSp>
        <p:nvCxnSpPr>
          <p:cNvPr id="4" name="Straight Connector 3">
            <a:extLst>
              <a:ext uri="{FF2B5EF4-FFF2-40B4-BE49-F238E27FC236}">
                <a16:creationId xmlns:a16="http://schemas.microsoft.com/office/drawing/2014/main" id="{D490CFBE-29F0-2CE6-80F5-928BF27962F6}"/>
              </a:ext>
            </a:extLst>
          </p:cNvPr>
          <p:cNvCxnSpPr>
            <a:cxnSpLocks/>
          </p:cNvCxnSpPr>
          <p:nvPr/>
        </p:nvCxnSpPr>
        <p:spPr>
          <a:xfrm>
            <a:off x="444843" y="1934947"/>
            <a:ext cx="5968314"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Straight Connector 4">
            <a:extLst>
              <a:ext uri="{FF2B5EF4-FFF2-40B4-BE49-F238E27FC236}">
                <a16:creationId xmlns:a16="http://schemas.microsoft.com/office/drawing/2014/main" id="{E7112A53-63DE-FF97-F375-6341200EED06}"/>
              </a:ext>
            </a:extLst>
          </p:cNvPr>
          <p:cNvCxnSpPr>
            <a:cxnSpLocks/>
          </p:cNvCxnSpPr>
          <p:nvPr/>
        </p:nvCxnSpPr>
        <p:spPr>
          <a:xfrm>
            <a:off x="457200" y="3712760"/>
            <a:ext cx="5968314"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49838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EF6E2-32E7-0806-5208-78636CB7395E}"/>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7809BFC2-F718-4701-35E6-6ECF0DC9AD26}"/>
              </a:ext>
            </a:extLst>
          </p:cNvPr>
          <p:cNvSpPr txBox="1"/>
          <p:nvPr/>
        </p:nvSpPr>
        <p:spPr>
          <a:xfrm>
            <a:off x="457200" y="1183312"/>
            <a:ext cx="5968314" cy="6431102"/>
          </a:xfrm>
          <a:prstGeom prst="rect">
            <a:avLst/>
          </a:prstGeom>
          <a:noFill/>
        </p:spPr>
        <p:txBody>
          <a:bodyPr wrap="square" lIns="0" tIns="0" rIns="0">
            <a:normAutofit lnSpcReduction="10000"/>
          </a:bodyPr>
          <a:lstStyle/>
          <a:p>
            <a:br>
              <a:rPr lang="en-US" sz="900">
                <a:solidFill>
                  <a:prstClr val="black">
                    <a:lumMod val="65000"/>
                    <a:lumOff val="35000"/>
                  </a:prstClr>
                </a:solidFill>
                <a:latin typeface="Calibri" panose="020F0502020204030204" pitchFamily="34" charset="0"/>
                <a:cs typeface="Calibri" panose="020F0502020204030204" pitchFamily="34" charset="0"/>
              </a:rPr>
            </a:br>
            <a:r>
              <a:rPr lang="en-US" sz="1100">
                <a:solidFill>
                  <a:prstClr val="black">
                    <a:lumMod val="65000"/>
                    <a:lumOff val="35000"/>
                  </a:prstClr>
                </a:solidFill>
                <a:latin typeface="Calibri" panose="020F0502020204030204" pitchFamily="34" charset="0"/>
                <a:cs typeface="Calibri" panose="020F0502020204030204" pitchFamily="34" charset="0"/>
              </a:rPr>
              <a:t>ForgeFX recommends executing Phase 1 – Communication Validation Proof of Concept under a Time and Materials (T&amp;M) engineering services agreement using a blended engineering labor rate of $185 per hour, with a Not-to-Exceed (NTE) value of $85,000.</a:t>
            </a:r>
          </a:p>
          <a:p>
            <a:endParaRPr lang="en-US" sz="1100">
              <a:solidFill>
                <a:prstClr val="black">
                  <a:lumMod val="65000"/>
                  <a:lumOff val="35000"/>
                </a:prstClr>
              </a:solidFill>
              <a:latin typeface="Calibri" panose="020F0502020204030204" pitchFamily="34" charset="0"/>
              <a:cs typeface="Calibri" panose="020F0502020204030204" pitchFamily="34" charset="0"/>
            </a:endParaRPr>
          </a:p>
          <a:p>
            <a:r>
              <a:rPr lang="en-US" sz="1100">
                <a:solidFill>
                  <a:prstClr val="black">
                    <a:lumMod val="65000"/>
                    <a:lumOff val="35000"/>
                  </a:prstClr>
                </a:solidFill>
                <a:latin typeface="Calibri" panose="020F0502020204030204" pitchFamily="34" charset="0"/>
                <a:cs typeface="Calibri" panose="020F0502020204030204" pitchFamily="34" charset="0"/>
              </a:rPr>
              <a:t>This commercial model provides TMEIC with the flexibility needed for an iterative engineering proof of concept while ensuring total project costs remain within an agreed budget ceiling. Engineering services will be invoiced monthly based on the actual labor performed at the blended engineering rate, up to the  Not-to-Exceed amount.</a:t>
            </a:r>
          </a:p>
          <a:p>
            <a:endParaRPr lang="en-US" sz="1100">
              <a:solidFill>
                <a:prstClr val="black">
                  <a:lumMod val="65000"/>
                  <a:lumOff val="35000"/>
                </a:prstClr>
              </a:solidFill>
              <a:latin typeface="Calibri" panose="020F0502020204030204" pitchFamily="34" charset="0"/>
              <a:cs typeface="Calibri" panose="020F0502020204030204" pitchFamily="34" charset="0"/>
            </a:endParaRPr>
          </a:p>
          <a:p>
            <a:r>
              <a:rPr lang="en-US" sz="1100">
                <a:solidFill>
                  <a:prstClr val="black">
                    <a:lumMod val="65000"/>
                    <a:lumOff val="35000"/>
                  </a:prstClr>
                </a:solidFill>
                <a:latin typeface="Calibri" panose="020F0502020204030204" pitchFamily="34" charset="0"/>
                <a:cs typeface="Calibri" panose="020F0502020204030204" pitchFamily="34" charset="0"/>
              </a:rPr>
              <a:t>The anticipated performance period for Phase 1 is approximately two to four months, depending on the availability of technical documentation, software access, subject matter experts, customer review cycles, and the results of ongoing integration activities.</a:t>
            </a:r>
            <a:br>
              <a:rPr lang="en-US" sz="1000">
                <a:solidFill>
                  <a:prstClr val="black">
                    <a:lumMod val="65000"/>
                    <a:lumOff val="35000"/>
                  </a:prstClr>
                </a:solidFill>
                <a:latin typeface="Calibri" panose="020F0502020204030204" pitchFamily="34" charset="0"/>
                <a:cs typeface="Calibri" panose="020F0502020204030204" pitchFamily="34" charset="0"/>
              </a:rPr>
            </a:br>
            <a:endParaRPr lang="en-US" sz="1000">
              <a:solidFill>
                <a:prstClr val="black">
                  <a:lumMod val="65000"/>
                  <a:lumOff val="35000"/>
                </a:prstClr>
              </a:solidFill>
              <a:latin typeface="Calibri" panose="020F0502020204030204" pitchFamily="34" charset="0"/>
              <a:cs typeface="Calibri" panose="020F0502020204030204" pitchFamily="34" charset="0"/>
            </a:endParaRPr>
          </a:p>
          <a:p>
            <a:r>
              <a:rPr lang="en-US" sz="1300" b="1">
                <a:solidFill>
                  <a:srgbClr val="394555"/>
                </a:solidFill>
                <a:latin typeface="Lato Black" panose="020F0A02020204030203" pitchFamily="34" charset="0"/>
                <a:cs typeface="Lato Black" panose="020F0A02020204030203" pitchFamily="34" charset="0"/>
              </a:rPr>
              <a:t>PROGRESS REPORTING</a:t>
            </a:r>
            <a:br>
              <a:rPr lang="en-US" sz="1300" b="1" cap="all" spc="120">
                <a:solidFill>
                  <a:srgbClr val="394555"/>
                </a:solidFill>
                <a:latin typeface="Lato Black" panose="020F0A02020204030203" pitchFamily="34" charset="0"/>
                <a:cs typeface="Lato Black" panose="020F0A02020204030203" pitchFamily="34" charset="0"/>
              </a:rPr>
            </a:br>
            <a:br>
              <a:rPr lang="en-US" sz="1300" b="1" cap="all" spc="120">
                <a:solidFill>
                  <a:srgbClr val="394555"/>
                </a:solidFill>
                <a:latin typeface="Lato Black" panose="020F0A02020204030203" pitchFamily="34" charset="0"/>
                <a:cs typeface="Lato Black" panose="020F0A02020204030203" pitchFamily="34" charset="0"/>
              </a:rPr>
            </a:br>
            <a:r>
              <a:rPr lang="en-US" sz="1100">
                <a:solidFill>
                  <a:prstClr val="black">
                    <a:lumMod val="65000"/>
                    <a:lumOff val="35000"/>
                  </a:prstClr>
                </a:solidFill>
                <a:latin typeface="Calibri" panose="020F0502020204030204" pitchFamily="34" charset="0"/>
                <a:cs typeface="Calibri" panose="020F0502020204030204" pitchFamily="34" charset="0"/>
              </a:rPr>
              <a:t>To provide complete transparency throughout the engagement, ForgeFX will submit monthly invoices that include:</a:t>
            </a:r>
          </a:p>
          <a:p>
            <a:endParaRPr lang="en-US" sz="1100"/>
          </a:p>
          <a:p>
            <a:pPr indent="-171450">
              <a:buFont typeface="Arial" panose="020B0604020202020204" pitchFamily="34" charset="0"/>
              <a:buChar char="•"/>
            </a:pPr>
            <a:r>
              <a:rPr lang="en-US" sz="1100">
                <a:solidFill>
                  <a:prstClr val="black">
                    <a:lumMod val="65000"/>
                    <a:lumOff val="35000"/>
                  </a:prstClr>
                </a:solidFill>
                <a:latin typeface="Calibri" panose="020F0502020204030204" pitchFamily="34" charset="0"/>
                <a:cs typeface="Calibri" panose="020F0502020204030204" pitchFamily="34" charset="0"/>
              </a:rPr>
              <a:t>A summary of engineering activities completed during the billing period. </a:t>
            </a:r>
          </a:p>
          <a:p>
            <a:pPr indent="-171450">
              <a:buFont typeface="Arial" panose="020B0604020202020204" pitchFamily="34" charset="0"/>
              <a:buChar char="•"/>
            </a:pPr>
            <a:r>
              <a:rPr lang="en-US" sz="1100">
                <a:solidFill>
                  <a:prstClr val="black">
                    <a:lumMod val="65000"/>
                    <a:lumOff val="35000"/>
                  </a:prstClr>
                </a:solidFill>
                <a:latin typeface="Calibri" panose="020F0502020204030204" pitchFamily="34" charset="0"/>
                <a:cs typeface="Calibri" panose="020F0502020204030204" pitchFamily="34" charset="0"/>
              </a:rPr>
              <a:t>Total engineering hours billed using the blended engineering rate. </a:t>
            </a:r>
          </a:p>
          <a:p>
            <a:pPr indent="-171450">
              <a:buFont typeface="Arial" panose="020B0604020202020204" pitchFamily="34" charset="0"/>
              <a:buChar char="•"/>
            </a:pPr>
            <a:r>
              <a:rPr lang="en-US" sz="1100">
                <a:solidFill>
                  <a:prstClr val="black">
                    <a:lumMod val="65000"/>
                    <a:lumOff val="35000"/>
                  </a:prstClr>
                </a:solidFill>
                <a:latin typeface="Calibri" panose="020F0502020204030204" pitchFamily="34" charset="0"/>
                <a:cs typeface="Calibri" panose="020F0502020204030204" pitchFamily="34" charset="0"/>
              </a:rPr>
              <a:t>Progress toward the Phase 1 objectives and deliverables. </a:t>
            </a:r>
          </a:p>
          <a:p>
            <a:pPr indent="-171450">
              <a:buFont typeface="Arial" panose="020B0604020202020204" pitchFamily="34" charset="0"/>
              <a:buChar char="•"/>
            </a:pPr>
            <a:r>
              <a:rPr lang="en-US" sz="1100">
                <a:solidFill>
                  <a:prstClr val="black">
                    <a:lumMod val="65000"/>
                    <a:lumOff val="35000"/>
                  </a:prstClr>
                </a:solidFill>
                <a:latin typeface="Calibri" panose="020F0502020204030204" pitchFamily="34" charset="0"/>
                <a:cs typeface="Calibri" panose="020F0502020204030204" pitchFamily="34" charset="0"/>
              </a:rPr>
              <a:t>Cumulative project expenditures. </a:t>
            </a:r>
          </a:p>
          <a:p>
            <a:pPr indent="-171450">
              <a:buFont typeface="Arial" panose="020B0604020202020204" pitchFamily="34" charset="0"/>
              <a:buChar char="•"/>
            </a:pPr>
            <a:r>
              <a:rPr lang="en-US" sz="1100">
                <a:solidFill>
                  <a:prstClr val="black">
                    <a:lumMod val="65000"/>
                    <a:lumOff val="35000"/>
                  </a:prstClr>
                </a:solidFill>
                <a:latin typeface="Calibri" panose="020F0502020204030204" pitchFamily="34" charset="0"/>
                <a:cs typeface="Calibri" panose="020F0502020204030204" pitchFamily="34" charset="0"/>
              </a:rPr>
              <a:t>Remaining budget available under the Not-to-Exceed amount</a:t>
            </a:r>
          </a:p>
          <a:p>
            <a:pPr marL="171450" indent="-171450">
              <a:buFont typeface="Arial" panose="020B0604020202020204" pitchFamily="34" charset="0"/>
              <a:buChar char="•"/>
            </a:pPr>
            <a:endParaRPr lang="en-US" sz="1200"/>
          </a:p>
          <a:p>
            <a:r>
              <a:rPr lang="en-US" sz="1300" b="1">
                <a:solidFill>
                  <a:srgbClr val="394555"/>
                </a:solidFill>
                <a:latin typeface="Lato Black" panose="020F0A02020204030203" pitchFamily="34" charset="0"/>
                <a:cs typeface="Lato Black" panose="020F0A02020204030203" pitchFamily="34" charset="0"/>
              </a:rPr>
              <a:t>BUDGET AUTHORIZATION &amp; CHANGE MANAGEMENT</a:t>
            </a:r>
          </a:p>
          <a:p>
            <a:endParaRPr lang="en-US" sz="1300" b="1">
              <a:solidFill>
                <a:srgbClr val="394555"/>
              </a:solidFill>
              <a:latin typeface="Lato Black" panose="020F0A02020204030203" pitchFamily="34" charset="0"/>
              <a:cs typeface="Lato Black" panose="020F0A02020204030203" pitchFamily="34" charset="0"/>
            </a:endParaRPr>
          </a:p>
          <a:p>
            <a:r>
              <a:rPr lang="en-US" sz="1100">
                <a:solidFill>
                  <a:prstClr val="black">
                    <a:lumMod val="65000"/>
                    <a:lumOff val="35000"/>
                  </a:prstClr>
                </a:solidFill>
                <a:latin typeface="Calibri" panose="020F0502020204030204" pitchFamily="34" charset="0"/>
                <a:cs typeface="Calibri" panose="020F0502020204030204" pitchFamily="34" charset="0"/>
              </a:rPr>
              <a:t>If the Phase 1 objectives are successfully completed before the authorized Not-to-Exceed amount has been fully utilized, ForgeFX will invoice only for the engineering services actually performed.</a:t>
            </a:r>
          </a:p>
          <a:p>
            <a:endParaRPr lang="en-US" sz="1100">
              <a:solidFill>
                <a:prstClr val="black">
                  <a:lumMod val="65000"/>
                  <a:lumOff val="35000"/>
                </a:prstClr>
              </a:solidFill>
              <a:latin typeface="Calibri" panose="020F0502020204030204" pitchFamily="34" charset="0"/>
              <a:cs typeface="Calibri" panose="020F0502020204030204" pitchFamily="34" charset="0"/>
            </a:endParaRPr>
          </a:p>
          <a:p>
            <a:r>
              <a:rPr lang="en-US" sz="1100">
                <a:solidFill>
                  <a:prstClr val="black">
                    <a:lumMod val="65000"/>
                    <a:lumOff val="35000"/>
                  </a:prstClr>
                </a:solidFill>
                <a:latin typeface="Calibri" panose="020F0502020204030204" pitchFamily="34" charset="0"/>
                <a:cs typeface="Calibri" panose="020F0502020204030204" pitchFamily="34" charset="0"/>
              </a:rPr>
              <a:t>Should TMIEC elect to continue development beyond the defined Phase 1 objectives, ForgeFX may, upon written authorization from TMIEC, apply any remaining authorized Not-to-Exceed budget toward mutually agreed follow-on activities. These activities may include refinement of the communication proof of concept, expansion of emulator functionality, or initiation of selected tasks identified within the proposed Phase 2 roadmap, provided they remain within the available authorized budget.</a:t>
            </a:r>
          </a:p>
          <a:p>
            <a:endParaRPr lang="en-US" sz="1100">
              <a:solidFill>
                <a:prstClr val="black">
                  <a:lumMod val="65000"/>
                  <a:lumOff val="35000"/>
                </a:prstClr>
              </a:solidFill>
              <a:latin typeface="Calibri" panose="020F0502020204030204" pitchFamily="34" charset="0"/>
              <a:cs typeface="Calibri" panose="020F0502020204030204" pitchFamily="34" charset="0"/>
            </a:endParaRPr>
          </a:p>
          <a:p>
            <a:r>
              <a:rPr lang="en-US" sz="1100">
                <a:solidFill>
                  <a:prstClr val="black">
                    <a:lumMod val="65000"/>
                    <a:lumOff val="35000"/>
                  </a:prstClr>
                </a:solidFill>
                <a:latin typeface="Calibri" panose="020F0502020204030204" pitchFamily="34" charset="0"/>
                <a:cs typeface="Calibri" panose="020F0502020204030204" pitchFamily="34" charset="0"/>
              </a:rPr>
              <a:t>Should additional requirements or unforeseen integration activities arise that would exceed the authorized Not-to-Exceed amount, ForgeFX will notify TMEIC before doing so. Any additional work will require mutual written approval through a contract amendment or change order.</a:t>
            </a:r>
          </a:p>
          <a:p>
            <a:pPr>
              <a:lnSpc>
                <a:spcPct val="104000"/>
              </a:lnSpc>
              <a:spcAft>
                <a:spcPts val="300"/>
              </a:spcAft>
            </a:pPr>
            <a:endParaRPr lang="en-US" sz="1200">
              <a:solidFill>
                <a:prstClr val="black">
                  <a:lumMod val="65000"/>
                  <a:lumOff val="35000"/>
                </a:prstClr>
              </a:solidFill>
              <a:latin typeface="Calibri" panose="020F0502020204030204" pitchFamily="34" charset="0"/>
              <a:cs typeface="Calibri" panose="020F0502020204030204" pitchFamily="34" charset="0"/>
            </a:endParaRPr>
          </a:p>
          <a:p>
            <a:pPr>
              <a:lnSpc>
                <a:spcPct val="104000"/>
              </a:lnSpc>
              <a:spcAft>
                <a:spcPts val="300"/>
              </a:spcAft>
            </a:pPr>
            <a:endParaRPr lang="en-US" sz="1200">
              <a:solidFill>
                <a:prstClr val="black">
                  <a:lumMod val="65000"/>
                  <a:lumOff val="35000"/>
                </a:prstClr>
              </a:solidFill>
              <a:latin typeface="Calibri" panose="020F0502020204030204" pitchFamily="34" charset="0"/>
              <a:cs typeface="Calibri" panose="020F0502020204030204" pitchFamily="34" charset="0"/>
            </a:endParaRPr>
          </a:p>
          <a:p>
            <a:pPr>
              <a:lnSpc>
                <a:spcPct val="104000"/>
              </a:lnSpc>
              <a:spcAft>
                <a:spcPts val="300"/>
              </a:spcAft>
            </a:pPr>
            <a:endParaRPr lang="en-US" sz="1200">
              <a:solidFill>
                <a:prstClr val="black">
                  <a:lumMod val="65000"/>
                  <a:lumOff val="35000"/>
                </a:prstClr>
              </a:solidFill>
              <a:latin typeface="Calibri" panose="020F0502020204030204" pitchFamily="34" charset="0"/>
              <a:cs typeface="Calibri" panose="020F0502020204030204" pitchFamily="34" charset="0"/>
            </a:endParaRPr>
          </a:p>
          <a:p>
            <a:pPr>
              <a:lnSpc>
                <a:spcPct val="104000"/>
              </a:lnSpc>
              <a:spcAft>
                <a:spcPts val="300"/>
              </a:spcAft>
            </a:pPr>
            <a:endParaRPr lang="en-US" sz="1200">
              <a:solidFill>
                <a:prstClr val="black">
                  <a:lumMod val="65000"/>
                  <a:lumOff val="35000"/>
                </a:prstClr>
              </a:solidFill>
              <a:latin typeface="Calibri" panose="020F0502020204030204" pitchFamily="34" charset="0"/>
              <a:cs typeface="Calibri" panose="020F0502020204030204" pitchFamily="34" charset="0"/>
            </a:endParaRPr>
          </a:p>
          <a:p>
            <a:pPr>
              <a:lnSpc>
                <a:spcPct val="104000"/>
              </a:lnSpc>
              <a:spcAft>
                <a:spcPts val="300"/>
              </a:spcAft>
            </a:pPr>
            <a:endParaRPr lang="en-US" sz="1200">
              <a:solidFill>
                <a:prstClr val="black">
                  <a:lumMod val="65000"/>
                  <a:lumOff val="35000"/>
                </a:prstClr>
              </a:solidFill>
              <a:latin typeface="Calibri" panose="020F0502020204030204" pitchFamily="34" charset="0"/>
              <a:cs typeface="Calibri" panose="020F0502020204030204" pitchFamily="34" charset="0"/>
            </a:endParaRPr>
          </a:p>
          <a:p>
            <a:pPr>
              <a:lnSpc>
                <a:spcPct val="104000"/>
              </a:lnSpc>
              <a:spcAft>
                <a:spcPts val="300"/>
              </a:spcAft>
            </a:pPr>
            <a:endParaRPr lang="en-US" sz="1200">
              <a:solidFill>
                <a:prstClr val="black">
                  <a:lumMod val="65000"/>
                  <a:lumOff val="35000"/>
                </a:prstClr>
              </a:solidFill>
              <a:latin typeface="Calibri" panose="020F0502020204030204" pitchFamily="34" charset="0"/>
              <a:cs typeface="Calibri" panose="020F0502020204030204" pitchFamily="34" charset="0"/>
            </a:endParaRPr>
          </a:p>
          <a:p>
            <a:pPr>
              <a:lnSpc>
                <a:spcPct val="104000"/>
              </a:lnSpc>
              <a:spcAft>
                <a:spcPts val="300"/>
              </a:spcAft>
            </a:pPr>
            <a:endParaRPr lang="en-US" sz="1200">
              <a:solidFill>
                <a:prstClr val="black">
                  <a:lumMod val="65000"/>
                  <a:lumOff val="35000"/>
                </a:prstClr>
              </a:solidFill>
              <a:latin typeface="Calibri" panose="020F0502020204030204" pitchFamily="34" charset="0"/>
              <a:cs typeface="Calibri" panose="020F0502020204030204" pitchFamily="34" charset="0"/>
            </a:endParaRPr>
          </a:p>
          <a:p>
            <a:pPr marL="0" indent="0">
              <a:lnSpc>
                <a:spcPct val="104000"/>
              </a:lnSpc>
              <a:spcBef>
                <a:spcPts val="0"/>
              </a:spcBef>
              <a:spcAft>
                <a:spcPts val="300"/>
              </a:spcAft>
              <a:buNone/>
            </a:pPr>
            <a:endParaRPr lang="en-US" sz="1000">
              <a:solidFill>
                <a:prstClr val="black">
                  <a:lumMod val="65000"/>
                  <a:lumOff val="35000"/>
                </a:prstClr>
              </a:solidFill>
              <a:latin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B9A3FF18-A4D0-BC99-7AC5-AEA490D6E722}"/>
              </a:ext>
            </a:extLst>
          </p:cNvPr>
          <p:cNvSpPr>
            <a:spLocks noGrp="1"/>
          </p:cNvSpPr>
          <p:nvPr>
            <p:ph type="title" idx="4294967295"/>
          </p:nvPr>
        </p:nvSpPr>
        <p:spPr>
          <a:xfrm>
            <a:off x="457200" y="86106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EXECUTION</a:t>
            </a:r>
          </a:p>
        </p:txBody>
      </p:sp>
      <p:sp>
        <p:nvSpPr>
          <p:cNvPr id="2" name="Project Title Placeholder">
            <a:extLst>
              <a:ext uri="{FF2B5EF4-FFF2-40B4-BE49-F238E27FC236}">
                <a16:creationId xmlns:a16="http://schemas.microsoft.com/office/drawing/2014/main" id="{C7C0DCC5-2086-A1A9-B7C1-F581940573AE}"/>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TMDRIVE-10E2 Emulator Platform</a:t>
            </a:r>
          </a:p>
        </p:txBody>
      </p:sp>
      <p:graphicFrame>
        <p:nvGraphicFramePr>
          <p:cNvPr id="3" name="Table 2">
            <a:extLst>
              <a:ext uri="{FF2B5EF4-FFF2-40B4-BE49-F238E27FC236}">
                <a16:creationId xmlns:a16="http://schemas.microsoft.com/office/drawing/2014/main" id="{63DF6258-A518-B028-D43A-5DAF88109023}"/>
              </a:ext>
            </a:extLst>
          </p:cNvPr>
          <p:cNvGraphicFramePr>
            <a:graphicFrameLocks noGrp="1"/>
          </p:cNvGraphicFramePr>
          <p:nvPr>
            <p:extLst>
              <p:ext uri="{D42A27DB-BD31-4B8C-83A1-F6EECF244321}">
                <p14:modId xmlns:p14="http://schemas.microsoft.com/office/powerpoint/2010/main" val="764401216"/>
              </p:ext>
            </p:extLst>
          </p:nvPr>
        </p:nvGraphicFramePr>
        <p:xfrm>
          <a:off x="444843" y="7296289"/>
          <a:ext cx="5993028" cy="1088450"/>
        </p:xfrm>
        <a:graphic>
          <a:graphicData uri="http://schemas.openxmlformats.org/drawingml/2006/table">
            <a:tbl>
              <a:tblPr firstRow="1" firstCol="1" bandRow="1">
                <a:tableStyleId>{5C22544A-7EE6-4342-B048-85BDC9FD1C3A}</a:tableStyleId>
              </a:tblPr>
              <a:tblGrid>
                <a:gridCol w="1284912">
                  <a:extLst>
                    <a:ext uri="{9D8B030D-6E8A-4147-A177-3AD203B41FA5}">
                      <a16:colId xmlns:a16="http://schemas.microsoft.com/office/drawing/2014/main" val="4262693791"/>
                    </a:ext>
                  </a:extLst>
                </a:gridCol>
                <a:gridCol w="2156445">
                  <a:extLst>
                    <a:ext uri="{9D8B030D-6E8A-4147-A177-3AD203B41FA5}">
                      <a16:colId xmlns:a16="http://schemas.microsoft.com/office/drawing/2014/main" val="451309316"/>
                    </a:ext>
                  </a:extLst>
                </a:gridCol>
                <a:gridCol w="2551671">
                  <a:extLst>
                    <a:ext uri="{9D8B030D-6E8A-4147-A177-3AD203B41FA5}">
                      <a16:colId xmlns:a16="http://schemas.microsoft.com/office/drawing/2014/main" val="1579841092"/>
                    </a:ext>
                  </a:extLst>
                </a:gridCol>
              </a:tblGrid>
              <a:tr h="207668">
                <a:tc>
                  <a:txBody>
                    <a:bodyPr/>
                    <a:lstStyle/>
                    <a:p>
                      <a:pPr marL="0" marR="0">
                        <a:lnSpc>
                          <a:spcPct val="115000"/>
                        </a:lnSpc>
                        <a:spcAft>
                          <a:spcPts val="1000"/>
                        </a:spcAft>
                        <a:buNone/>
                      </a:pPr>
                      <a:r>
                        <a:rPr lang="en-US" sz="900">
                          <a:effectLst/>
                        </a:rPr>
                        <a:t>Phase</a:t>
                      </a:r>
                      <a:endParaRPr lang="en-US" sz="9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900">
                          <a:effectLst/>
                        </a:rPr>
                        <a:t>Description</a:t>
                      </a:r>
                      <a:endParaRPr lang="en-US" sz="9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900">
                          <a:effectLst/>
                        </a:rPr>
                        <a:t>Investment</a:t>
                      </a:r>
                      <a:endParaRPr lang="en-US" sz="9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978016783"/>
                  </a:ext>
                </a:extLst>
              </a:tr>
              <a:tr h="221224">
                <a:tc>
                  <a:txBody>
                    <a:bodyPr/>
                    <a:lstStyle/>
                    <a:p>
                      <a:pPr marL="0" marR="0">
                        <a:lnSpc>
                          <a:spcPct val="115000"/>
                        </a:lnSpc>
                        <a:spcAft>
                          <a:spcPts val="1000"/>
                        </a:spcAft>
                        <a:buNone/>
                      </a:pPr>
                      <a:r>
                        <a:rPr lang="en-US" sz="900">
                          <a:solidFill>
                            <a:schemeClr val="bg1"/>
                          </a:solidFill>
                          <a:effectLst/>
                        </a:rPr>
                        <a:t>Current Status</a:t>
                      </a:r>
                      <a:endParaRPr lang="en-US" sz="900">
                        <a:solidFill>
                          <a:schemeClr val="bg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900">
                          <a:solidFill>
                            <a:schemeClr val="tx2"/>
                          </a:solidFill>
                          <a:effectLst/>
                        </a:rPr>
                        <a:t>Existing ForgeFX emulator proof of concept</a:t>
                      </a:r>
                      <a:endParaRPr lang="en-US" sz="900">
                        <a:solidFill>
                          <a:schemeClr val="tx2"/>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900">
                          <a:solidFill>
                            <a:schemeClr val="tx2"/>
                          </a:solidFill>
                          <a:effectLst/>
                        </a:rPr>
                        <a:t>Completed</a:t>
                      </a:r>
                      <a:endParaRPr lang="en-US" sz="900">
                        <a:solidFill>
                          <a:schemeClr val="tx2"/>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716250438"/>
                  </a:ext>
                </a:extLst>
              </a:tr>
              <a:tr h="334099">
                <a:tc>
                  <a:txBody>
                    <a:bodyPr/>
                    <a:lstStyle/>
                    <a:p>
                      <a:pPr marL="0" marR="0">
                        <a:lnSpc>
                          <a:spcPct val="115000"/>
                        </a:lnSpc>
                        <a:spcAft>
                          <a:spcPts val="1000"/>
                        </a:spcAft>
                        <a:buNone/>
                      </a:pPr>
                      <a:r>
                        <a:rPr lang="en-US" sz="900">
                          <a:solidFill>
                            <a:schemeClr val="bg1"/>
                          </a:solidFill>
                          <a:effectLst/>
                        </a:rPr>
                        <a:t>Phase 1</a:t>
                      </a:r>
                      <a:endParaRPr lang="en-US" sz="900">
                        <a:solidFill>
                          <a:schemeClr val="bg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900">
                          <a:solidFill>
                            <a:schemeClr val="tx2"/>
                          </a:solidFill>
                          <a:effectLst/>
                        </a:rPr>
                        <a:t>Communication Validation Proof of Concept</a:t>
                      </a:r>
                      <a:endParaRPr lang="en-US" sz="900">
                        <a:solidFill>
                          <a:schemeClr val="tx2"/>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900">
                          <a:solidFill>
                            <a:schemeClr val="tx2"/>
                          </a:solidFill>
                          <a:effectLst/>
                        </a:rPr>
                        <a:t>Time &amp; Materials – Blended Engineering Rate of $185/hour, Not-to-Exceed $85,000</a:t>
                      </a:r>
                      <a:endParaRPr lang="en-US" sz="900">
                        <a:solidFill>
                          <a:schemeClr val="tx2"/>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2689919109"/>
                  </a:ext>
                </a:extLst>
              </a:tr>
              <a:tr h="325459">
                <a:tc>
                  <a:txBody>
                    <a:bodyPr/>
                    <a:lstStyle/>
                    <a:p>
                      <a:pPr marL="0" marR="0">
                        <a:lnSpc>
                          <a:spcPct val="115000"/>
                        </a:lnSpc>
                        <a:spcAft>
                          <a:spcPts val="1000"/>
                        </a:spcAft>
                        <a:buNone/>
                      </a:pPr>
                      <a:r>
                        <a:rPr lang="en-US" sz="900">
                          <a:solidFill>
                            <a:schemeClr val="bg1"/>
                          </a:solidFill>
                          <a:effectLst/>
                        </a:rPr>
                        <a:t>Phase 2</a:t>
                      </a:r>
                      <a:endParaRPr lang="en-US" sz="900">
                        <a:solidFill>
                          <a:schemeClr val="bg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900">
                          <a:solidFill>
                            <a:schemeClr val="tx2"/>
                          </a:solidFill>
                          <a:effectLst/>
                        </a:rPr>
                        <a:t>Production Emulator Platform</a:t>
                      </a:r>
                      <a:endParaRPr lang="en-US" sz="900">
                        <a:solidFill>
                          <a:schemeClr val="tx2"/>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900" kern="1200">
                          <a:solidFill>
                            <a:schemeClr val="tx2"/>
                          </a:solidFill>
                          <a:effectLst/>
                          <a:latin typeface="+mn-lt"/>
                          <a:ea typeface="+mn-ea"/>
                          <a:cs typeface="+mn-cs"/>
                        </a:rPr>
                        <a:t>Scope</a:t>
                      </a:r>
                      <a:r>
                        <a:rPr lang="en-US" sz="900"/>
                        <a:t>, </a:t>
                      </a:r>
                      <a:r>
                        <a:rPr lang="en-US" sz="900" kern="1200">
                          <a:solidFill>
                            <a:schemeClr val="tx2"/>
                          </a:solidFill>
                          <a:effectLst/>
                          <a:latin typeface="+mn-lt"/>
                          <a:ea typeface="+mn-ea"/>
                          <a:cs typeface="+mn-cs"/>
                        </a:rPr>
                        <a:t>schedule, and pricing to be developed following successful completion of Phase 1</a:t>
                      </a:r>
                    </a:p>
                  </a:txBody>
                  <a:tcPr marL="68580" marR="68580" marT="0" marB="0"/>
                </a:tc>
                <a:extLst>
                  <a:ext uri="{0D108BD9-81ED-4DB2-BD59-A6C34878D82A}">
                    <a16:rowId xmlns:a16="http://schemas.microsoft.com/office/drawing/2014/main" val="1646137950"/>
                  </a:ext>
                </a:extLst>
              </a:tr>
            </a:tbl>
          </a:graphicData>
        </a:graphic>
      </p:graphicFrame>
      <p:cxnSp>
        <p:nvCxnSpPr>
          <p:cNvPr id="5" name="Straight Connector 4">
            <a:extLst>
              <a:ext uri="{FF2B5EF4-FFF2-40B4-BE49-F238E27FC236}">
                <a16:creationId xmlns:a16="http://schemas.microsoft.com/office/drawing/2014/main" id="{14D64CA9-9943-374F-F049-307D1F39BF78}"/>
              </a:ext>
            </a:extLst>
          </p:cNvPr>
          <p:cNvCxnSpPr>
            <a:cxnSpLocks/>
          </p:cNvCxnSpPr>
          <p:nvPr/>
        </p:nvCxnSpPr>
        <p:spPr>
          <a:xfrm>
            <a:off x="444843" y="3503284"/>
            <a:ext cx="5968314"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Straight Connector 5">
            <a:extLst>
              <a:ext uri="{FF2B5EF4-FFF2-40B4-BE49-F238E27FC236}">
                <a16:creationId xmlns:a16="http://schemas.microsoft.com/office/drawing/2014/main" id="{089A9702-7834-C04A-55EE-1009570D9322}"/>
              </a:ext>
            </a:extLst>
          </p:cNvPr>
          <p:cNvCxnSpPr>
            <a:cxnSpLocks/>
          </p:cNvCxnSpPr>
          <p:nvPr/>
        </p:nvCxnSpPr>
        <p:spPr>
          <a:xfrm>
            <a:off x="444843" y="5223499"/>
            <a:ext cx="5968314" cy="0"/>
          </a:xfrm>
          <a:prstGeom prst="line">
            <a:avLst/>
          </a:prstGeom>
        </p:spPr>
        <p:style>
          <a:lnRef idx="3">
            <a:schemeClr val="accent1"/>
          </a:lnRef>
          <a:fillRef idx="0">
            <a:schemeClr val="accent1"/>
          </a:fillRef>
          <a:effectRef idx="2">
            <a:schemeClr val="accent1"/>
          </a:effectRef>
          <a:fontRef idx="minor">
            <a:schemeClr val="tx1"/>
          </a:fontRef>
        </p:style>
      </p:cxnSp>
      <p:sp>
        <p:nvSpPr>
          <p:cNvPr id="8" name="TextBox 7">
            <a:extLst>
              <a:ext uri="{FF2B5EF4-FFF2-40B4-BE49-F238E27FC236}">
                <a16:creationId xmlns:a16="http://schemas.microsoft.com/office/drawing/2014/main" id="{8352D65C-D2F1-6DC0-844F-9A824395F9BE}"/>
              </a:ext>
            </a:extLst>
          </p:cNvPr>
          <p:cNvSpPr txBox="1"/>
          <p:nvPr/>
        </p:nvSpPr>
        <p:spPr>
          <a:xfrm>
            <a:off x="444843" y="8384739"/>
            <a:ext cx="6104813" cy="630942"/>
          </a:xfrm>
          <a:prstGeom prst="rect">
            <a:avLst/>
          </a:prstGeom>
          <a:noFill/>
        </p:spPr>
        <p:txBody>
          <a:bodyPr wrap="square">
            <a:spAutoFit/>
          </a:bodyPr>
          <a:lstStyle/>
          <a:p>
            <a:r>
              <a:rPr lang="en-US" sz="850" i="1"/>
              <a:t>Phase 2 is presented to illustrate the anticipated development path following successful completion of Phase 1. The scope, schedule, and budget for Phase 2 will be jointly defined based on the results of Phase 1 and TMEIC's desired production objectives.</a:t>
            </a:r>
          </a:p>
          <a:p>
            <a:endParaRPr lang="en-US"/>
          </a:p>
        </p:txBody>
      </p:sp>
    </p:spTree>
    <p:extLst>
      <p:ext uri="{BB962C8B-B14F-4D97-AF65-F5344CB8AC3E}">
        <p14:creationId xmlns:p14="http://schemas.microsoft.com/office/powerpoint/2010/main" val="3127228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ddress">
            <a:extLst>
              <a:ext uri="{FF2B5EF4-FFF2-40B4-BE49-F238E27FC236}">
                <a16:creationId xmlns:a16="http://schemas.microsoft.com/office/drawing/2014/main" id="{5E21AD79-A3C1-4FBC-9D43-5004764B066E}"/>
              </a:ext>
            </a:extLst>
          </p:cNvPr>
          <p:cNvSpPr/>
          <p:nvPr/>
        </p:nvSpPr>
        <p:spPr>
          <a:xfrm>
            <a:off x="2265227" y="7341780"/>
            <a:ext cx="2436246" cy="963982"/>
          </a:xfrm>
          <a:prstGeom prst="rect">
            <a:avLst/>
          </a:prstGeom>
        </p:spPr>
        <p:txBody>
          <a:bodyPr wrap="square">
            <a:spAutoFit/>
          </a:bodyPr>
          <a:lstStyle/>
          <a:p>
            <a:pPr lvl="0" algn="ctr">
              <a:lnSpc>
                <a:spcPct val="120000"/>
              </a:lnSpc>
              <a:defRPr/>
            </a:pPr>
            <a:r>
              <a:rPr lang="en-US" sz="120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ForgeFX Simulations</a:t>
            </a:r>
          </a:p>
          <a:p>
            <a:pPr lvl="0" algn="ctr">
              <a:lnSpc>
                <a:spcPct val="120000"/>
              </a:lnSpc>
              <a:defRPr/>
            </a:pPr>
            <a:r>
              <a:rPr lang="pt-BR" sz="1200"/>
              <a:t>2109 N Street, Suite N</a:t>
            </a:r>
            <a:br>
              <a:rPr lang="pt-BR" sz="1200"/>
            </a:br>
            <a:r>
              <a:rPr lang="pt-BR" sz="1200"/>
              <a:t>Sacramento, CA 95816</a:t>
            </a:r>
            <a:br>
              <a:rPr lang="pt-BR" sz="1200"/>
            </a:br>
            <a:r>
              <a:rPr lang="en-US" sz="120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(415) 788-5725 </a:t>
            </a:r>
            <a:r>
              <a:rPr lang="en-US" sz="120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hlinkClick r:id="rId2"/>
              </a:rPr>
              <a:t>www.forgefx.com</a:t>
            </a:r>
            <a:r>
              <a:rPr lang="en-US" sz="1200">
                <a:solidFill>
                  <a:prstClr val="white">
                    <a:lumMod val="50000"/>
                  </a:prstClr>
                </a:solidFill>
                <a:latin typeface="Calibri Light" panose="020F0302020204030204" pitchFamily="34" charset="0"/>
                <a:cs typeface="Calibri Light" panose="020F0302020204030204" pitchFamily="34" charset="0"/>
                <a:hlinkClick r:id="rId2"/>
              </a:rPr>
              <a:t> </a:t>
            </a:r>
            <a:endParaRPr lang="id-ID" sz="1200">
              <a:solidFill>
                <a:prstClr val="white">
                  <a:lumMod val="50000"/>
                </a:prstClr>
              </a:solidFill>
              <a:latin typeface="Calibri Light" panose="020F0302020204030204" pitchFamily="34" charset="0"/>
              <a:cs typeface="Calibri Light" panose="020F0302020204030204" pitchFamily="34" charset="0"/>
            </a:endParaRPr>
          </a:p>
        </p:txBody>
      </p:sp>
      <p:grpSp>
        <p:nvGrpSpPr>
          <p:cNvPr id="8" name="Greg box">
            <a:extLst>
              <a:ext uri="{FF2B5EF4-FFF2-40B4-BE49-F238E27FC236}">
                <a16:creationId xmlns:a16="http://schemas.microsoft.com/office/drawing/2014/main" id="{387A355B-3A3B-7334-C1FF-25122067DDA3}"/>
              </a:ext>
            </a:extLst>
          </p:cNvPr>
          <p:cNvGrpSpPr/>
          <p:nvPr/>
        </p:nvGrpSpPr>
        <p:grpSpPr>
          <a:xfrm>
            <a:off x="1708073" y="0"/>
            <a:ext cx="3441853" cy="4349471"/>
            <a:chOff x="1708073" y="0"/>
            <a:chExt cx="3441853" cy="4349471"/>
          </a:xfrm>
        </p:grpSpPr>
        <p:sp>
          <p:nvSpPr>
            <p:cNvPr id="36" name="Rectangle 35"/>
            <p:cNvSpPr/>
            <p:nvPr/>
          </p:nvSpPr>
          <p:spPr>
            <a:xfrm>
              <a:off x="1794405" y="0"/>
              <a:ext cx="3269184" cy="4349471"/>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 name="TextBox 3"/>
            <p:cNvSpPr txBox="1"/>
            <p:nvPr/>
          </p:nvSpPr>
          <p:spPr>
            <a:xfrm>
              <a:off x="1708073" y="2266889"/>
              <a:ext cx="344185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Executive Director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Enterprise Partnerships</a:t>
              </a:r>
            </a:p>
          </p:txBody>
        </p:sp>
        <p:sp>
          <p:nvSpPr>
            <p:cNvPr id="5" name="TextBox 4"/>
            <p:cNvSpPr txBox="1"/>
            <p:nvPr/>
          </p:nvSpPr>
          <p:spPr>
            <a:xfrm>
              <a:off x="2402957" y="1833523"/>
              <a:ext cx="2054743" cy="390763"/>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Lato" panose="020F0502020204030203" pitchFamily="34" charset="0"/>
                  <a:ea typeface="+mn-ea"/>
                  <a:cs typeface="Lato" panose="020F0502020204030203" pitchFamily="34" charset="0"/>
                </a:rPr>
                <a:t>Mary Pierce</a:t>
              </a:r>
            </a:p>
          </p:txBody>
        </p:sp>
        <p:sp>
          <p:nvSpPr>
            <p:cNvPr id="6" name="Rectangle 5"/>
            <p:cNvSpPr/>
            <p:nvPr/>
          </p:nvSpPr>
          <p:spPr>
            <a:xfrm>
              <a:off x="2464723" y="2876079"/>
              <a:ext cx="2207143" cy="1200329"/>
            </a:xfrm>
            <a:prstGeom prst="rect">
              <a:avLst/>
            </a:prstGeom>
          </p:spPr>
          <p:txBody>
            <a:bodyPr wrap="square">
              <a:spAutoFit/>
            </a:bodyPr>
            <a:lstStyle/>
            <a:p>
              <a:pPr marL="0" marR="0" lvl="0" indent="0" defTabSz="457200" rtl="0" eaLnBrk="1" fontAlgn="auto" latinLnBrk="0" hangingPunct="1">
                <a:spcBef>
                  <a:spcPts val="0"/>
                </a:spcBef>
                <a:spcAft>
                  <a:spcPts val="0"/>
                </a:spcAft>
                <a:buClrTx/>
                <a:buSzTx/>
                <a:buFontTx/>
                <a:buNone/>
                <a:tabLst/>
                <a:defRPr/>
              </a:pPr>
              <a:r>
                <a:rPr kumimoji="0" lang="en-US" sz="1200" b="0" i="0" u="none" strike="noStrike" kern="1200" cap="none" normalizeH="0" noProof="0">
                  <a:ln>
                    <a:noFill/>
                  </a:ln>
                  <a:solidFill>
                    <a:prstClr val="white">
                      <a:alpha val="71000"/>
                    </a:prstClr>
                  </a:solidFill>
                  <a:effectLst/>
                  <a:uLnTx/>
                  <a:uFillTx/>
                  <a:latin typeface="Calibri"/>
                  <a:ea typeface="+mn-ea"/>
                  <a:cs typeface="Calibri"/>
                </a:rPr>
                <a:t>Mary works closely with our clients to understand their business, identify training needs, and shape effective simulation-based training solutions.</a:t>
              </a:r>
              <a:endParaRPr kumimoji="0" lang="id-ID" sz="1200" b="0" i="0" u="none" strike="noStrike" kern="1200" cap="none" normalizeH="0" noProof="0">
                <a:ln>
                  <a:noFill/>
                </a:ln>
                <a:solidFill>
                  <a:prstClr val="white">
                    <a:alpha val="71000"/>
                  </a:prstClr>
                </a:solidFill>
                <a:effectLst/>
                <a:uLnTx/>
                <a:uFillTx/>
                <a:latin typeface="Calibri"/>
                <a:ea typeface="+mn-ea"/>
                <a:cs typeface="Calibri"/>
              </a:endParaRPr>
            </a:p>
          </p:txBody>
        </p:sp>
      </p:grpSp>
      <p:pic>
        <p:nvPicPr>
          <p:cNvPr id="44" name="Picture Placeholder 43">
            <a:extLst>
              <a:ext uri="{FF2B5EF4-FFF2-40B4-BE49-F238E27FC236}">
                <a16:creationId xmlns:a16="http://schemas.microsoft.com/office/drawing/2014/main" id="{E694A52D-3B6F-4BE1-9468-C4B811A2BEA3}"/>
              </a:ext>
            </a:extLst>
          </p:cNvPr>
          <p:cNvPicPr>
            <a:picLocks noGrp="1" noChangeAspect="1"/>
          </p:cNvPicPr>
          <p:nvPr>
            <p:ph type="pic" sz="quarter" idx="10"/>
          </p:nvPr>
        </p:nvPicPr>
        <p:blipFill rotWithShape="1">
          <a:blip r:embed="rId3"/>
          <a:srcRect l="13587" r="18920"/>
          <a:stretch/>
        </p:blipFill>
        <p:spPr>
          <a:xfrm>
            <a:off x="2697480" y="253190"/>
            <a:ext cx="1463040" cy="1463040"/>
          </a:xfrm>
        </p:spPr>
      </p:pic>
      <p:sp>
        <p:nvSpPr>
          <p:cNvPr id="48" name="email">
            <a:extLst>
              <a:ext uri="{FF2B5EF4-FFF2-40B4-BE49-F238E27FC236}">
                <a16:creationId xmlns:a16="http://schemas.microsoft.com/office/drawing/2014/main" id="{9A457EB7-D3AD-456A-9549-CE68B340CFB4}"/>
              </a:ext>
            </a:extLst>
          </p:cNvPr>
          <p:cNvSpPr txBox="1"/>
          <p:nvPr/>
        </p:nvSpPr>
        <p:spPr>
          <a:xfrm>
            <a:off x="3729357" y="6877111"/>
            <a:ext cx="2236889"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a:solidFill>
                  <a:schemeClr val="tx1">
                    <a:lumMod val="75000"/>
                    <a:lumOff val="25000"/>
                  </a:schemeClr>
                </a:solidFill>
                <a:latin typeface="Lato"/>
                <a:ea typeface="Lato"/>
                <a:cs typeface="Lato"/>
              </a:rPr>
              <a:t>mary</a:t>
            </a:r>
            <a:r>
              <a:rPr kumimoji="0" lang="en-US" sz="1400" b="0" i="0" u="none" strike="noStrike" kern="1200" cap="none" spc="0" normalizeH="0" baseline="0" noProof="0">
                <a:ln>
                  <a:noFill/>
                </a:ln>
                <a:solidFill>
                  <a:schemeClr val="tx1">
                    <a:lumMod val="75000"/>
                    <a:lumOff val="25000"/>
                  </a:schemeClr>
                </a:solidFill>
                <a:effectLst/>
                <a:uLnTx/>
                <a:uFillTx/>
                <a:latin typeface="Lato"/>
                <a:ea typeface="Lato"/>
                <a:cs typeface="Lato"/>
              </a:rPr>
              <a:t>.pierce@forgefx.com</a:t>
            </a:r>
          </a:p>
        </p:txBody>
      </p:sp>
      <p:pic>
        <p:nvPicPr>
          <p:cNvPr id="1028" name="icon2" descr="Image result for email icon">
            <a:extLst>
              <a:ext uri="{FF2B5EF4-FFF2-40B4-BE49-F238E27FC236}">
                <a16:creationId xmlns:a16="http://schemas.microsoft.com/office/drawing/2014/main" id="{6C035930-B88C-41DA-AE3A-AE4781FCB9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7144" y="6911671"/>
            <a:ext cx="238656" cy="238656"/>
          </a:xfrm>
          <a:prstGeom prst="rect">
            <a:avLst/>
          </a:prstGeom>
          <a:noFill/>
          <a:extLst>
            <a:ext uri="{909E8E84-426E-40DD-AFC4-6F175D3DCCD1}">
              <a14:hiddenFill xmlns:a14="http://schemas.microsoft.com/office/drawing/2010/main">
                <a:solidFill>
                  <a:srgbClr val="FFFFFF"/>
                </a:solidFill>
              </a14:hiddenFill>
            </a:ext>
          </a:extLst>
        </p:spPr>
      </p:pic>
      <p:sp>
        <p:nvSpPr>
          <p:cNvPr id="47" name="tel">
            <a:extLst>
              <a:ext uri="{FF2B5EF4-FFF2-40B4-BE49-F238E27FC236}">
                <a16:creationId xmlns:a16="http://schemas.microsoft.com/office/drawing/2014/main" id="{6250FF4F-C7DF-4549-88F2-8639E28E47E5}"/>
              </a:ext>
            </a:extLst>
          </p:cNvPr>
          <p:cNvSpPr txBox="1"/>
          <p:nvPr/>
        </p:nvSpPr>
        <p:spPr>
          <a:xfrm>
            <a:off x="1122229" y="6877111"/>
            <a:ext cx="2327541"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(415) 788-5725, ext. 703</a:t>
            </a:r>
          </a:p>
        </p:txBody>
      </p:sp>
      <p:pic>
        <p:nvPicPr>
          <p:cNvPr id="57" name="icon1" descr="Related image">
            <a:extLst>
              <a:ext uri="{FF2B5EF4-FFF2-40B4-BE49-F238E27FC236}">
                <a16:creationId xmlns:a16="http://schemas.microsoft.com/office/drawing/2014/main" id="{E0E8909B-E2D6-4E1D-8CEE-8DFA0D014E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6515" y="6911672"/>
            <a:ext cx="238655" cy="238655"/>
          </a:xfrm>
          <a:prstGeom prst="rect">
            <a:avLst/>
          </a:prstGeom>
          <a:noFill/>
          <a:extLst>
            <a:ext uri="{909E8E84-426E-40DD-AFC4-6F175D3DCCD1}">
              <a14:hiddenFill xmlns:a14="http://schemas.microsoft.com/office/drawing/2010/main">
                <a:solidFill>
                  <a:srgbClr val="FFFFFF"/>
                </a:solidFill>
              </a14:hiddenFill>
            </a:ext>
          </a:extLst>
        </p:spPr>
      </p:pic>
      <p:sp>
        <p:nvSpPr>
          <p:cNvPr id="55" name="BodyText1">
            <a:extLst>
              <a:ext uri="{FF2B5EF4-FFF2-40B4-BE49-F238E27FC236}">
                <a16:creationId xmlns:a16="http://schemas.microsoft.com/office/drawing/2014/main" id="{53A3CDF4-CFDC-4B73-8BAB-FC7D1E4AFDCC}"/>
              </a:ext>
            </a:extLst>
          </p:cNvPr>
          <p:cNvSpPr txBox="1"/>
          <p:nvPr/>
        </p:nvSpPr>
        <p:spPr>
          <a:xfrm>
            <a:off x="597601" y="5731097"/>
            <a:ext cx="5662792" cy="939937"/>
          </a:xfrm>
          <a:prstGeom prst="rect">
            <a:avLst/>
          </a:prstGeom>
          <a:noFill/>
        </p:spPr>
        <p:txBody>
          <a:bodyPr wrap="square" lIns="91440" tIns="45720" rIns="91440" bIns="45720" rtlCol="0">
            <a:sp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ForgeFX</a:t>
            </a:r>
            <a:r>
              <a:rPr kumimoji="0" lang="id-ID"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 </a:t>
            </a: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Simulations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looks forward to working with you to design and develop your training simulator. If our proposal is in line with your requirements and you would like to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move forward</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please contact Mary Pierce to discuss next steps. She will provide a project agreement for your review.</a:t>
            </a:r>
          </a:p>
        </p:txBody>
      </p:sp>
      <p:sp>
        <p:nvSpPr>
          <p:cNvPr id="3" name="Title 2">
            <a:extLst>
              <a:ext uri="{FF2B5EF4-FFF2-40B4-BE49-F238E27FC236}">
                <a16:creationId xmlns:a16="http://schemas.microsoft.com/office/drawing/2014/main" id="{B38604C5-66EC-20A2-6315-20C9F64A6E77}"/>
              </a:ext>
            </a:extLst>
          </p:cNvPr>
          <p:cNvSpPr>
            <a:spLocks noGrp="1"/>
          </p:cNvSpPr>
          <p:nvPr>
            <p:ph type="title" idx="4294967295"/>
          </p:nvPr>
        </p:nvSpPr>
        <p:spPr>
          <a:xfrm>
            <a:off x="2402956" y="4549630"/>
            <a:ext cx="2207143" cy="990014"/>
          </a:xfrm>
          <a:prstGeom prst="rect">
            <a:avLst/>
          </a:prstGeom>
        </p:spPr>
        <p:txBody>
          <a:bodyPr/>
          <a:lstStyle/>
          <a:p>
            <a:r>
              <a:rPr lang="en-US" sz="3200" b="1" cap="all">
                <a:solidFill>
                  <a:prstClr val="black">
                    <a:lumMod val="85000"/>
                    <a:lumOff val="15000"/>
                  </a:prstClr>
                </a:solidFill>
                <a:ea typeface="+mn-ea"/>
                <a:cs typeface="+mn-cs"/>
              </a:rPr>
              <a:t>Let’s Get</a:t>
            </a:r>
            <a:r>
              <a:rPr lang="en-US" cap="all"/>
              <a:t> </a:t>
            </a:r>
            <a:r>
              <a:rPr lang="en-US" sz="3200" b="1" cap="all" spc="-20">
                <a:gradFill>
                  <a:gsLst>
                    <a:gs pos="34000">
                      <a:schemeClr val="accent1">
                        <a:lumMod val="60000"/>
                        <a:lumOff val="40000"/>
                      </a:schemeClr>
                    </a:gs>
                    <a:gs pos="100000">
                      <a:schemeClr val="accent1"/>
                    </a:gs>
                  </a:gsLst>
                  <a:lin ang="2700000" scaled="1"/>
                </a:gradFill>
                <a:ea typeface="+mn-ea"/>
                <a:cs typeface="Lato Black" panose="020F0A02020204030203" pitchFamily="34" charset="0"/>
              </a:rPr>
              <a:t>Started!</a:t>
            </a:r>
          </a:p>
        </p:txBody>
      </p:sp>
      <p:sp>
        <p:nvSpPr>
          <p:cNvPr id="7" name="BOILERPLATE tag" hidden="1">
            <a:extLst>
              <a:ext uri="{FF2B5EF4-FFF2-40B4-BE49-F238E27FC236}">
                <a16:creationId xmlns:a16="http://schemas.microsoft.com/office/drawing/2014/main" id="{90ED350A-6654-3310-55F9-94AB59DE9EF9}"/>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547055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E82A0-171B-534E-185B-317BBCC6280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FE51B43-7CAA-A27E-3BA2-832331FF43C9}"/>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B492841-9455-8D3C-0CCC-B7E981C922EA}"/>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3161904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Yellow Rect">
            <a:extLst>
              <a:ext uri="{FF2B5EF4-FFF2-40B4-BE49-F238E27FC236}">
                <a16:creationId xmlns:a16="http://schemas.microsoft.com/office/drawing/2014/main" id="{C0FFC3A8-5F93-4DC0-ABE1-75014F32EBAA}"/>
              </a:ext>
            </a:extLst>
          </p:cNvPr>
          <p:cNvSpPr>
            <a:spLocks noGrp="1" noRot="1" noMove="1" noResize="1" noEditPoints="1" noAdjustHandles="1" noChangeArrowheads="1" noChangeShapeType="1"/>
          </p:cNvSpPr>
          <p:nvPr/>
        </p:nvSpPr>
        <p:spPr>
          <a:xfrm>
            <a:off x="441324" y="4635051"/>
            <a:ext cx="6031590" cy="3745020"/>
          </a:xfrm>
          <a:prstGeom prst="rect">
            <a:avLst/>
          </a:prstGeom>
          <a:gradFill>
            <a:gsLst>
              <a:gs pos="100000">
                <a:srgbClr val="FEDF6E"/>
              </a:gs>
              <a:gs pos="30000">
                <a:srgbClr val="FCC23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ctr">
            <a:normAutofit/>
          </a:bodyPr>
          <a:lstStyle/>
          <a:p>
            <a:pPr marL="320040">
              <a:lnSpc>
                <a:spcPct val="200000"/>
              </a:lnSpc>
            </a:pPr>
            <a:endParaRPr lang="en-US" sz="1200">
              <a:solidFill>
                <a:schemeClr val="tx1">
                  <a:lumMod val="85000"/>
                  <a:lumOff val="15000"/>
                </a:schemeClr>
              </a:solidFill>
            </a:endParaRPr>
          </a:p>
        </p:txBody>
      </p:sp>
      <p:sp>
        <p:nvSpPr>
          <p:cNvPr id="2" name="Page Numbers">
            <a:extLst>
              <a:ext uri="{FF2B5EF4-FFF2-40B4-BE49-F238E27FC236}">
                <a16:creationId xmlns:a16="http://schemas.microsoft.com/office/drawing/2014/main" id="{4FCA4B10-E265-4FBE-90AB-553326181F86}"/>
              </a:ext>
            </a:extLst>
          </p:cNvPr>
          <p:cNvSpPr txBox="1">
            <a:spLocks/>
          </p:cNvSpPr>
          <p:nvPr/>
        </p:nvSpPr>
        <p:spPr>
          <a:xfrm>
            <a:off x="5926848" y="5279993"/>
            <a:ext cx="341760" cy="2938240"/>
          </a:xfrm>
          <a:prstGeom prst="rect">
            <a:avLst/>
          </a:prstGeom>
          <a:noFill/>
        </p:spPr>
        <p:txBody>
          <a:bodyPr wrap="none" rtlCol="0">
            <a:spAutoFit/>
          </a:bodyPr>
          <a:lstStyle/>
          <a:p>
            <a:pPr algn="r">
              <a:lnSpc>
                <a:spcPts val="2500"/>
              </a:lnSpc>
            </a:pPr>
            <a:r>
              <a:rPr lang="en-US" sz="1200" b="1">
                <a:ea typeface="Lato SemiBold" panose="020F0502020204030203" pitchFamily="34" charset="0"/>
                <a:cs typeface="Lato SemiBold" panose="020F0502020204030203" pitchFamily="34" charset="0"/>
              </a:rPr>
              <a:t>3</a:t>
            </a:r>
          </a:p>
          <a:p>
            <a:pPr algn="r">
              <a:lnSpc>
                <a:spcPts val="2500"/>
              </a:lnSpc>
            </a:pPr>
            <a:r>
              <a:rPr lang="en-US" sz="1200" b="1">
                <a:ea typeface="Lato SemiBold" panose="020F0502020204030203" pitchFamily="34" charset="0"/>
                <a:cs typeface="Lato SemiBold" panose="020F0502020204030203" pitchFamily="34" charset="0"/>
              </a:rPr>
              <a:t>5</a:t>
            </a:r>
          </a:p>
          <a:p>
            <a:pPr algn="r">
              <a:lnSpc>
                <a:spcPts val="2500"/>
              </a:lnSpc>
            </a:pPr>
            <a:r>
              <a:rPr lang="en-US" sz="1200" b="1">
                <a:ea typeface="Lato SemiBold" panose="020F0502020204030203" pitchFamily="34" charset="0"/>
                <a:cs typeface="Lato SemiBold" panose="020F0502020204030203" pitchFamily="34" charset="0"/>
              </a:rPr>
              <a:t>7</a:t>
            </a:r>
          </a:p>
          <a:p>
            <a:pPr algn="r">
              <a:lnSpc>
                <a:spcPts val="2500"/>
              </a:lnSpc>
            </a:pPr>
            <a:r>
              <a:rPr lang="en-US" sz="1200" b="1">
                <a:ea typeface="Lato SemiBold" panose="020F0502020204030203" pitchFamily="34" charset="0"/>
                <a:cs typeface="Lato SemiBold" panose="020F0502020204030203" pitchFamily="34" charset="0"/>
              </a:rPr>
              <a:t>39</a:t>
            </a:r>
          </a:p>
          <a:p>
            <a:pPr algn="r">
              <a:lnSpc>
                <a:spcPts val="2500"/>
              </a:lnSpc>
            </a:pPr>
            <a:r>
              <a:rPr lang="en-US" sz="1200" b="1">
                <a:ea typeface="Lato SemiBold" panose="020F0502020204030203" pitchFamily="34" charset="0"/>
                <a:cs typeface="Lato SemiBold" panose="020F0502020204030203" pitchFamily="34" charset="0"/>
              </a:rPr>
              <a:t>45</a:t>
            </a:r>
          </a:p>
          <a:p>
            <a:pPr algn="r">
              <a:lnSpc>
                <a:spcPts val="2500"/>
              </a:lnSpc>
            </a:pPr>
            <a:r>
              <a:rPr lang="en-US" sz="1200" b="1">
                <a:ea typeface="Lato SemiBold" panose="020F0502020204030203" pitchFamily="34" charset="0"/>
                <a:cs typeface="Lato SemiBold" panose="020F0502020204030203" pitchFamily="34" charset="0"/>
              </a:rPr>
              <a:t>52</a:t>
            </a:r>
          </a:p>
          <a:p>
            <a:pPr algn="r">
              <a:lnSpc>
                <a:spcPts val="2500"/>
              </a:lnSpc>
            </a:pPr>
            <a:r>
              <a:rPr lang="en-US" sz="1200" b="1">
                <a:ea typeface="Lato SemiBold" panose="020F0502020204030203" pitchFamily="34" charset="0"/>
                <a:cs typeface="Lato SemiBold" panose="020F0502020204030203" pitchFamily="34" charset="0"/>
              </a:rPr>
              <a:t>61</a:t>
            </a:r>
          </a:p>
          <a:p>
            <a:pPr algn="r">
              <a:lnSpc>
                <a:spcPts val="2500"/>
              </a:lnSpc>
            </a:pPr>
            <a:r>
              <a:rPr lang="en-US" sz="1200" b="1">
                <a:ea typeface="Lato SemiBold" panose="020F0502020204030203" pitchFamily="34" charset="0"/>
                <a:cs typeface="Lato SemiBold" panose="020F0502020204030203" pitchFamily="34" charset="0"/>
              </a:rPr>
              <a:t>65</a:t>
            </a:r>
          </a:p>
          <a:p>
            <a:pPr algn="r">
              <a:lnSpc>
                <a:spcPts val="2500"/>
              </a:lnSpc>
            </a:pPr>
            <a:r>
              <a:rPr lang="en-US" sz="1200" b="1">
                <a:ea typeface="Lato SemiBold" panose="020F0502020204030203" pitchFamily="34" charset="0"/>
                <a:cs typeface="Lato SemiBold" panose="020F0502020204030203" pitchFamily="34" charset="0"/>
              </a:rPr>
              <a:t>71</a:t>
            </a:r>
          </a:p>
        </p:txBody>
      </p:sp>
      <p:sp>
        <p:nvSpPr>
          <p:cNvPr id="32" name="Page titles">
            <a:extLst>
              <a:ext uri="{FF2B5EF4-FFF2-40B4-BE49-F238E27FC236}">
                <a16:creationId xmlns:a16="http://schemas.microsoft.com/office/drawing/2014/main" id="{108A4EFD-DC94-4D48-BA89-254AF788D942}"/>
              </a:ext>
            </a:extLst>
          </p:cNvPr>
          <p:cNvSpPr>
            <a:spLocks/>
          </p:cNvSpPr>
          <p:nvPr/>
        </p:nvSpPr>
        <p:spPr>
          <a:xfrm>
            <a:off x="441325" y="5237621"/>
            <a:ext cx="2373438" cy="326877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t">
            <a:noAutofit/>
          </a:bodyPr>
          <a:lstStyle/>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Overview</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Why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Features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Lesson Content</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Price Options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Development Process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In Conclusion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A: About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B: Recent Projects</a:t>
            </a:r>
          </a:p>
        </p:txBody>
      </p:sp>
      <p:cxnSp>
        <p:nvCxnSpPr>
          <p:cNvPr id="7" name="Straight Connector 11" hidden="1">
            <a:extLst>
              <a:ext uri="{FF2B5EF4-FFF2-40B4-BE49-F238E27FC236}">
                <a16:creationId xmlns:a16="http://schemas.microsoft.com/office/drawing/2014/main" id="{580055DB-8DEE-EC15-F7E2-F4133CF01751}"/>
              </a:ext>
            </a:extLst>
          </p:cNvPr>
          <p:cNvCxnSpPr>
            <a:cxnSpLocks/>
          </p:cNvCxnSpPr>
          <p:nvPr/>
        </p:nvCxnSpPr>
        <p:spPr>
          <a:xfrm>
            <a:off x="2713861" y="8263167"/>
            <a:ext cx="323689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10" hidden="1">
            <a:extLst>
              <a:ext uri="{FF2B5EF4-FFF2-40B4-BE49-F238E27FC236}">
                <a16:creationId xmlns:a16="http://schemas.microsoft.com/office/drawing/2014/main" id="{13AD8E68-FD89-ED1E-FF91-AF0D0594FDD3}"/>
              </a:ext>
            </a:extLst>
          </p:cNvPr>
          <p:cNvCxnSpPr>
            <a:cxnSpLocks/>
          </p:cNvCxnSpPr>
          <p:nvPr/>
        </p:nvCxnSpPr>
        <p:spPr>
          <a:xfrm>
            <a:off x="2743200" y="8115424"/>
            <a:ext cx="32075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9">
            <a:extLst>
              <a:ext uri="{FF2B5EF4-FFF2-40B4-BE49-F238E27FC236}">
                <a16:creationId xmlns:a16="http://schemas.microsoft.com/office/drawing/2014/main" id="{3EF77BB3-6157-F3D8-65F0-0ABFB2B852D2}"/>
              </a:ext>
            </a:extLst>
          </p:cNvPr>
          <p:cNvCxnSpPr>
            <a:cxnSpLocks/>
          </p:cNvCxnSpPr>
          <p:nvPr/>
        </p:nvCxnSpPr>
        <p:spPr>
          <a:xfrm>
            <a:off x="2572247" y="8096859"/>
            <a:ext cx="34012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8">
            <a:extLst>
              <a:ext uri="{FF2B5EF4-FFF2-40B4-BE49-F238E27FC236}">
                <a16:creationId xmlns:a16="http://schemas.microsoft.com/office/drawing/2014/main" id="{84883B51-5299-B603-9E0D-5B504A22FB92}"/>
              </a:ext>
            </a:extLst>
          </p:cNvPr>
          <p:cNvCxnSpPr>
            <a:cxnSpLocks/>
          </p:cNvCxnSpPr>
          <p:nvPr/>
        </p:nvCxnSpPr>
        <p:spPr>
          <a:xfrm>
            <a:off x="2540442" y="7780640"/>
            <a:ext cx="343306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7">
            <a:extLst>
              <a:ext uri="{FF2B5EF4-FFF2-40B4-BE49-F238E27FC236}">
                <a16:creationId xmlns:a16="http://schemas.microsoft.com/office/drawing/2014/main" id="{9964E767-D3DF-4A87-A598-4D67F6865733}"/>
              </a:ext>
            </a:extLst>
          </p:cNvPr>
          <p:cNvCxnSpPr>
            <a:cxnSpLocks/>
          </p:cNvCxnSpPr>
          <p:nvPr/>
        </p:nvCxnSpPr>
        <p:spPr>
          <a:xfrm>
            <a:off x="1653871" y="7464421"/>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6">
            <a:extLst>
              <a:ext uri="{FF2B5EF4-FFF2-40B4-BE49-F238E27FC236}">
                <a16:creationId xmlns:a16="http://schemas.microsoft.com/office/drawing/2014/main" id="{32D85B72-33AC-4AF9-8097-0122AD162EB5}"/>
              </a:ext>
            </a:extLst>
          </p:cNvPr>
          <p:cNvCxnSpPr>
            <a:cxnSpLocks/>
          </p:cNvCxnSpPr>
          <p:nvPr/>
        </p:nvCxnSpPr>
        <p:spPr>
          <a:xfrm>
            <a:off x="2147880" y="7148202"/>
            <a:ext cx="38256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5">
            <a:extLst>
              <a:ext uri="{FF2B5EF4-FFF2-40B4-BE49-F238E27FC236}">
                <a16:creationId xmlns:a16="http://schemas.microsoft.com/office/drawing/2014/main" id="{BEED8359-FAB6-4B4F-9B72-7F8D4DE88901}"/>
              </a:ext>
            </a:extLst>
          </p:cNvPr>
          <p:cNvCxnSpPr>
            <a:cxnSpLocks/>
          </p:cNvCxnSpPr>
          <p:nvPr/>
        </p:nvCxnSpPr>
        <p:spPr>
          <a:xfrm>
            <a:off x="1653871" y="6831983"/>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4">
            <a:extLst>
              <a:ext uri="{FF2B5EF4-FFF2-40B4-BE49-F238E27FC236}">
                <a16:creationId xmlns:a16="http://schemas.microsoft.com/office/drawing/2014/main" id="{98E6039F-7EFD-4527-B1A3-5F6319A1BBF6}"/>
              </a:ext>
            </a:extLst>
          </p:cNvPr>
          <p:cNvCxnSpPr>
            <a:cxnSpLocks/>
          </p:cNvCxnSpPr>
          <p:nvPr/>
        </p:nvCxnSpPr>
        <p:spPr>
          <a:xfrm>
            <a:off x="1755775" y="6515764"/>
            <a:ext cx="421773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3">
            <a:extLst>
              <a:ext uri="{FF2B5EF4-FFF2-40B4-BE49-F238E27FC236}">
                <a16:creationId xmlns:a16="http://schemas.microsoft.com/office/drawing/2014/main" id="{AFC1058B-1C60-4850-8E2F-E99110E1A39B}"/>
              </a:ext>
            </a:extLst>
          </p:cNvPr>
          <p:cNvCxnSpPr>
            <a:cxnSpLocks/>
          </p:cNvCxnSpPr>
          <p:nvPr/>
        </p:nvCxnSpPr>
        <p:spPr>
          <a:xfrm>
            <a:off x="1812897" y="6199545"/>
            <a:ext cx="416060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2">
            <a:extLst>
              <a:ext uri="{FF2B5EF4-FFF2-40B4-BE49-F238E27FC236}">
                <a16:creationId xmlns:a16="http://schemas.microsoft.com/office/drawing/2014/main" id="{F01B3CC2-AE9F-43DC-93BC-830E2EA58B96}"/>
              </a:ext>
            </a:extLst>
          </p:cNvPr>
          <p:cNvCxnSpPr>
            <a:cxnSpLocks/>
          </p:cNvCxnSpPr>
          <p:nvPr/>
        </p:nvCxnSpPr>
        <p:spPr>
          <a:xfrm>
            <a:off x="1618938" y="5883326"/>
            <a:ext cx="435456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974476FE-AB33-40BF-868F-480C5E9526D3}"/>
              </a:ext>
            </a:extLst>
          </p:cNvPr>
          <p:cNvCxnSpPr>
            <a:cxnSpLocks/>
          </p:cNvCxnSpPr>
          <p:nvPr/>
        </p:nvCxnSpPr>
        <p:spPr>
          <a:xfrm>
            <a:off x="1872532" y="5567107"/>
            <a:ext cx="410097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94" name="Picture Placeholder 12">
            <a:extLst>
              <a:ext uri="{FF2B5EF4-FFF2-40B4-BE49-F238E27FC236}">
                <a16:creationId xmlns:a16="http://schemas.microsoft.com/office/drawing/2014/main" id="{D45BF8BA-FB91-4ADA-B73F-4B97A3D2F1A1}"/>
              </a:ext>
            </a:extLst>
          </p:cNvPr>
          <p:cNvPicPr>
            <a:picLocks noGrp="1" noChangeAspect="1"/>
          </p:cNvPicPr>
          <p:nvPr>
            <p:ph type="pic" sz="quarter" idx="21"/>
          </p:nvPr>
        </p:nvPicPr>
        <p:blipFill>
          <a:blip r:embed="rId3"/>
          <a:srcRect t="2333" b="3500"/>
          <a:stretch/>
        </p:blipFill>
        <p:spPr>
          <a:xfrm>
            <a:off x="5159375" y="3227389"/>
            <a:ext cx="1314450" cy="1216024"/>
          </a:xfrm>
        </p:spPr>
      </p:pic>
      <p:pic>
        <p:nvPicPr>
          <p:cNvPr id="92" name="Picture Placeholder 11">
            <a:extLst>
              <a:ext uri="{FF2B5EF4-FFF2-40B4-BE49-F238E27FC236}">
                <a16:creationId xmlns:a16="http://schemas.microsoft.com/office/drawing/2014/main" id="{0AB81F29-19C9-4A47-9CDE-6C4C9DE2FC7E}"/>
              </a:ext>
            </a:extLst>
          </p:cNvPr>
          <p:cNvPicPr>
            <a:picLocks noGrp="1" noChangeAspect="1"/>
          </p:cNvPicPr>
          <p:nvPr>
            <p:ph type="pic" sz="quarter" idx="20"/>
          </p:nvPr>
        </p:nvPicPr>
        <p:blipFill rotWithShape="1">
          <a:blip r:embed="rId4"/>
          <a:srcRect l="16643" t="19418" r="5814" b="3039"/>
          <a:stretch/>
        </p:blipFill>
        <p:spPr>
          <a:xfrm>
            <a:off x="3587750" y="3228976"/>
            <a:ext cx="1312863" cy="1214437"/>
          </a:xfrm>
        </p:spPr>
      </p:pic>
      <p:pic>
        <p:nvPicPr>
          <p:cNvPr id="90" name="Picture Placeholder 10">
            <a:extLst>
              <a:ext uri="{FF2B5EF4-FFF2-40B4-BE49-F238E27FC236}">
                <a16:creationId xmlns:a16="http://schemas.microsoft.com/office/drawing/2014/main" id="{425B02D6-5E35-442B-8516-9EB4A7A3561D}"/>
              </a:ext>
            </a:extLst>
          </p:cNvPr>
          <p:cNvPicPr>
            <a:picLocks noGrp="1" noChangeAspect="1"/>
          </p:cNvPicPr>
          <p:nvPr>
            <p:ph type="pic" sz="quarter" idx="19"/>
          </p:nvPr>
        </p:nvPicPr>
        <p:blipFill rotWithShape="1">
          <a:blip r:embed="rId5"/>
          <a:srcRect l="9418" t="16522" r="9516" b="2412"/>
          <a:stretch/>
        </p:blipFill>
        <p:spPr>
          <a:xfrm>
            <a:off x="2014538" y="3232150"/>
            <a:ext cx="1312862" cy="1206502"/>
          </a:xfrm>
        </p:spPr>
      </p:pic>
      <p:pic>
        <p:nvPicPr>
          <p:cNvPr id="88" name="Picture Placeholder 9">
            <a:extLst>
              <a:ext uri="{FF2B5EF4-FFF2-40B4-BE49-F238E27FC236}">
                <a16:creationId xmlns:a16="http://schemas.microsoft.com/office/drawing/2014/main" id="{CDBB1C56-53FB-47F3-8923-878CA00D946C}"/>
              </a:ext>
            </a:extLst>
          </p:cNvPr>
          <p:cNvPicPr>
            <a:picLocks noGrp="1" noChangeAspect="1"/>
          </p:cNvPicPr>
          <p:nvPr>
            <p:ph type="pic" sz="quarter" idx="18"/>
          </p:nvPr>
        </p:nvPicPr>
        <p:blipFill rotWithShape="1">
          <a:blip r:embed="rId6"/>
          <a:srcRect l="12207" t="14245" r="7823" b="5786"/>
          <a:stretch/>
        </p:blipFill>
        <p:spPr>
          <a:xfrm>
            <a:off x="441325" y="3227389"/>
            <a:ext cx="1314450" cy="1211263"/>
          </a:xfrm>
        </p:spPr>
      </p:pic>
      <p:pic>
        <p:nvPicPr>
          <p:cNvPr id="29" name="Picture Placeholder 8">
            <a:extLst>
              <a:ext uri="{FF2B5EF4-FFF2-40B4-BE49-F238E27FC236}">
                <a16:creationId xmlns:a16="http://schemas.microsoft.com/office/drawing/2014/main" id="{9219510D-C1F0-4BF0-8225-916609EDC86F}"/>
              </a:ext>
            </a:extLst>
          </p:cNvPr>
          <p:cNvPicPr>
            <a:picLocks noGrp="1" noChangeAspect="1"/>
          </p:cNvPicPr>
          <p:nvPr>
            <p:ph type="pic" sz="quarter" idx="17"/>
          </p:nvPr>
        </p:nvPicPr>
        <p:blipFill>
          <a:blip r:embed="rId7"/>
          <a:srcRect t="1500" b="6350"/>
          <a:stretch/>
        </p:blipFill>
        <p:spPr>
          <a:xfrm>
            <a:off x="5159375" y="1824038"/>
            <a:ext cx="1314450" cy="1211262"/>
          </a:xfrm>
        </p:spPr>
      </p:pic>
      <p:pic>
        <p:nvPicPr>
          <p:cNvPr id="27" name="Picture Placeholder 7">
            <a:extLst>
              <a:ext uri="{FF2B5EF4-FFF2-40B4-BE49-F238E27FC236}">
                <a16:creationId xmlns:a16="http://schemas.microsoft.com/office/drawing/2014/main" id="{068F913E-E667-47F0-8EC1-FEE7BF7B9BE5}"/>
              </a:ext>
            </a:extLst>
          </p:cNvPr>
          <p:cNvPicPr>
            <a:picLocks noGrp="1" noChangeAspect="1"/>
          </p:cNvPicPr>
          <p:nvPr>
            <p:ph type="pic" sz="quarter" idx="16"/>
          </p:nvPr>
        </p:nvPicPr>
        <p:blipFill>
          <a:blip r:embed="rId8"/>
          <a:srcRect t="3000" b="4497"/>
          <a:stretch/>
        </p:blipFill>
        <p:spPr>
          <a:xfrm>
            <a:off x="3587750" y="1819279"/>
            <a:ext cx="1312863" cy="1214436"/>
          </a:xfrm>
        </p:spPr>
      </p:pic>
      <p:pic>
        <p:nvPicPr>
          <p:cNvPr id="25" name="Picture Placeholder 6">
            <a:extLst>
              <a:ext uri="{FF2B5EF4-FFF2-40B4-BE49-F238E27FC236}">
                <a16:creationId xmlns:a16="http://schemas.microsoft.com/office/drawing/2014/main" id="{1999ED09-7F1A-4A91-8F0E-547EBF5DF6FC}"/>
              </a:ext>
            </a:extLst>
          </p:cNvPr>
          <p:cNvPicPr>
            <a:picLocks noGrp="1" noChangeAspect="1"/>
          </p:cNvPicPr>
          <p:nvPr>
            <p:ph type="pic" sz="quarter" idx="15"/>
          </p:nvPr>
        </p:nvPicPr>
        <p:blipFill rotWithShape="1">
          <a:blip r:embed="rId9"/>
          <a:srcRect l="10000" t="7975" r="6465" b="8490"/>
          <a:stretch/>
        </p:blipFill>
        <p:spPr>
          <a:xfrm>
            <a:off x="2014538" y="1824038"/>
            <a:ext cx="1312862" cy="1212850"/>
          </a:xfrm>
        </p:spPr>
      </p:pic>
      <p:pic>
        <p:nvPicPr>
          <p:cNvPr id="23" name="Picture Placeholder 5">
            <a:extLst>
              <a:ext uri="{FF2B5EF4-FFF2-40B4-BE49-F238E27FC236}">
                <a16:creationId xmlns:a16="http://schemas.microsoft.com/office/drawing/2014/main" id="{C5B822DE-A094-4067-ADDA-9FBEE0A008FD}"/>
              </a:ext>
            </a:extLst>
          </p:cNvPr>
          <p:cNvPicPr>
            <a:picLocks noGrp="1" noChangeAspect="1"/>
          </p:cNvPicPr>
          <p:nvPr>
            <p:ph type="pic" sz="quarter" idx="14"/>
          </p:nvPr>
        </p:nvPicPr>
        <p:blipFill>
          <a:blip r:embed="rId10"/>
          <a:srcRect t="2000" b="5971"/>
          <a:stretch/>
        </p:blipFill>
        <p:spPr>
          <a:xfrm>
            <a:off x="441325" y="1824039"/>
            <a:ext cx="1314450" cy="1209676"/>
          </a:xfrm>
        </p:spPr>
      </p:pic>
      <p:pic>
        <p:nvPicPr>
          <p:cNvPr id="21" name="Picture Placeholder 4">
            <a:extLst>
              <a:ext uri="{FF2B5EF4-FFF2-40B4-BE49-F238E27FC236}">
                <a16:creationId xmlns:a16="http://schemas.microsoft.com/office/drawing/2014/main" id="{279F09B7-F4D2-402A-B892-BBF4290A472E}"/>
              </a:ext>
            </a:extLst>
          </p:cNvPr>
          <p:cNvPicPr>
            <a:picLocks noGrp="1" noChangeAspect="1"/>
          </p:cNvPicPr>
          <p:nvPr>
            <p:ph type="pic" sz="quarter" idx="13"/>
          </p:nvPr>
        </p:nvPicPr>
        <p:blipFill>
          <a:blip r:embed="rId11"/>
          <a:srcRect t="4000" b="3971"/>
          <a:stretch/>
        </p:blipFill>
        <p:spPr>
          <a:xfrm>
            <a:off x="5159375" y="419100"/>
            <a:ext cx="1314450" cy="1209676"/>
          </a:xfrm>
        </p:spPr>
      </p:pic>
      <p:pic>
        <p:nvPicPr>
          <p:cNvPr id="19" name="Picture Placeholder 3">
            <a:extLst>
              <a:ext uri="{FF2B5EF4-FFF2-40B4-BE49-F238E27FC236}">
                <a16:creationId xmlns:a16="http://schemas.microsoft.com/office/drawing/2014/main" id="{72FAE651-0A56-4B35-AEBB-0EAB5C4A91CB}"/>
              </a:ext>
            </a:extLst>
          </p:cNvPr>
          <p:cNvPicPr>
            <a:picLocks noGrp="1" noChangeAspect="1"/>
          </p:cNvPicPr>
          <p:nvPr>
            <p:ph type="pic" sz="quarter" idx="12"/>
          </p:nvPr>
        </p:nvPicPr>
        <p:blipFill>
          <a:blip r:embed="rId12"/>
          <a:srcRect t="3000" b="4618"/>
          <a:stretch/>
        </p:blipFill>
        <p:spPr>
          <a:xfrm>
            <a:off x="3587750" y="415926"/>
            <a:ext cx="1312863" cy="1212850"/>
          </a:xfrm>
        </p:spPr>
      </p:pic>
      <p:pic>
        <p:nvPicPr>
          <p:cNvPr id="17" name="Picture Placeholder 2">
            <a:extLst>
              <a:ext uri="{FF2B5EF4-FFF2-40B4-BE49-F238E27FC236}">
                <a16:creationId xmlns:a16="http://schemas.microsoft.com/office/drawing/2014/main" id="{EE099352-8B38-4FFE-BAEB-2D396C15E753}"/>
              </a:ext>
            </a:extLst>
          </p:cNvPr>
          <p:cNvPicPr>
            <a:picLocks noGrp="1" noChangeAspect="1"/>
          </p:cNvPicPr>
          <p:nvPr>
            <p:ph type="pic" sz="quarter" idx="11"/>
          </p:nvPr>
        </p:nvPicPr>
        <p:blipFill>
          <a:blip r:embed="rId13"/>
          <a:srcRect t="2000" b="5860"/>
          <a:stretch/>
        </p:blipFill>
        <p:spPr>
          <a:xfrm>
            <a:off x="2014538" y="419100"/>
            <a:ext cx="1312862" cy="1209676"/>
          </a:xfrm>
        </p:spPr>
      </p:pic>
      <p:pic>
        <p:nvPicPr>
          <p:cNvPr id="15" name="Picture Placeholder 1">
            <a:extLst>
              <a:ext uri="{FF2B5EF4-FFF2-40B4-BE49-F238E27FC236}">
                <a16:creationId xmlns:a16="http://schemas.microsoft.com/office/drawing/2014/main" id="{D96C7EDB-1C04-4370-AF7B-FB2C4731A724}"/>
              </a:ext>
            </a:extLst>
          </p:cNvPr>
          <p:cNvPicPr>
            <a:picLocks noGrp="1" noChangeAspect="1"/>
          </p:cNvPicPr>
          <p:nvPr>
            <p:ph type="pic" sz="quarter" idx="10"/>
          </p:nvPr>
        </p:nvPicPr>
        <p:blipFill>
          <a:blip r:embed="rId14"/>
          <a:srcRect t="5971" b="2000"/>
          <a:stretch/>
        </p:blipFill>
        <p:spPr>
          <a:xfrm>
            <a:off x="441325" y="419100"/>
            <a:ext cx="1314450" cy="1209676"/>
          </a:xfrm>
        </p:spPr>
      </p:pic>
      <p:sp>
        <p:nvSpPr>
          <p:cNvPr id="34" name="EDIT tag" hidden="1">
            <a:extLst>
              <a:ext uri="{FF2B5EF4-FFF2-40B4-BE49-F238E27FC236}">
                <a16:creationId xmlns:a16="http://schemas.microsoft.com/office/drawing/2014/main" id="{34B6EB49-8DE2-4806-952E-4DCD4BF570BF}"/>
              </a:ext>
            </a:extLst>
          </p:cNvPr>
          <p:cNvSpPr txBox="1"/>
          <p:nvPr/>
        </p:nvSpPr>
        <p:spPr>
          <a:xfrm rot="20805525">
            <a:off x="1904933" y="5727570"/>
            <a:ext cx="2200082" cy="1107996"/>
          </a:xfrm>
          <a:prstGeom prst="rect">
            <a:avLst/>
          </a:prstGeom>
          <a:solidFill>
            <a:schemeClr val="bg1"/>
          </a:solidFill>
        </p:spPr>
        <p:txBody>
          <a:bodyPr wrap="square" rtlCol="0">
            <a:spAutoFit/>
          </a:bodyPr>
          <a:lstStyle/>
          <a:p>
            <a:pPr algn="ctr"/>
            <a:r>
              <a:rPr lang="en-US" sz="6600">
                <a:solidFill>
                  <a:srgbClr val="C00000"/>
                </a:solidFill>
                <a:effectLst>
                  <a:glow rad="165100">
                    <a:schemeClr val="bg1">
                      <a:alpha val="15000"/>
                    </a:schemeClr>
                  </a:glow>
                </a:effectLst>
                <a:latin typeface="Top Secret" panose="02000800000000000000" pitchFamily="2" charset="0"/>
              </a:rPr>
              <a:t>EDIT</a:t>
            </a:r>
          </a:p>
        </p:txBody>
      </p:sp>
      <p:sp>
        <p:nvSpPr>
          <p:cNvPr id="8" name="Title 7">
            <a:extLst>
              <a:ext uri="{FF2B5EF4-FFF2-40B4-BE49-F238E27FC236}">
                <a16:creationId xmlns:a16="http://schemas.microsoft.com/office/drawing/2014/main" id="{477DE49B-762E-2135-86E6-FBCFEEF40628}"/>
              </a:ext>
            </a:extLst>
          </p:cNvPr>
          <p:cNvSpPr>
            <a:spLocks noGrp="1"/>
          </p:cNvSpPr>
          <p:nvPr>
            <p:ph type="title" idx="4294967295"/>
          </p:nvPr>
        </p:nvSpPr>
        <p:spPr>
          <a:xfrm>
            <a:off x="659028" y="4678402"/>
            <a:ext cx="3206916" cy="622370"/>
          </a:xfrm>
          <a:prstGeom prst="rect">
            <a:avLst/>
          </a:prstGeom>
        </p:spPr>
        <p:txBody>
          <a:bodyPr/>
          <a:lstStyle/>
          <a:p>
            <a:pPr defTabSz="457200"/>
            <a:r>
              <a:rPr lang="en-US" sz="4400" b="1" cap="all">
                <a:solidFill>
                  <a:schemeClr val="bg1"/>
                </a:solidFill>
                <a:latin typeface="Lato Black" panose="020F0502020204030203" pitchFamily="34" charset="0"/>
                <a:ea typeface="Lato Black" panose="020F0502020204030203" pitchFamily="34" charset="0"/>
                <a:cs typeface="Lato Black" panose="020F0502020204030203" pitchFamily="34" charset="0"/>
              </a:rPr>
              <a:t>Contents</a:t>
            </a:r>
          </a:p>
        </p:txBody>
      </p:sp>
      <p:grpSp>
        <p:nvGrpSpPr>
          <p:cNvPr id="10" name="LINKS" hidden="1">
            <a:extLst>
              <a:ext uri="{FF2B5EF4-FFF2-40B4-BE49-F238E27FC236}">
                <a16:creationId xmlns:a16="http://schemas.microsoft.com/office/drawing/2014/main" id="{2F04040D-9E7E-63C5-C82E-C88D02238CAB}"/>
              </a:ext>
            </a:extLst>
          </p:cNvPr>
          <p:cNvGrpSpPr/>
          <p:nvPr/>
        </p:nvGrpSpPr>
        <p:grpSpPr>
          <a:xfrm>
            <a:off x="736658" y="5410306"/>
            <a:ext cx="5465359" cy="2762140"/>
            <a:chOff x="736658" y="5411396"/>
            <a:chExt cx="5465359" cy="2510296"/>
          </a:xfrm>
        </p:grpSpPr>
        <p:sp>
          <p:nvSpPr>
            <p:cNvPr id="42" name="Link Appx B">
              <a:hlinkClick r:id="rId15" action="ppaction://hlinksldjump"/>
              <a:extLst>
                <a:ext uri="{FF2B5EF4-FFF2-40B4-BE49-F238E27FC236}">
                  <a16:creationId xmlns:a16="http://schemas.microsoft.com/office/drawing/2014/main" id="{DBFF8BF6-8457-F892-EC39-B8059603316E}"/>
                </a:ext>
              </a:extLst>
            </p:cNvPr>
            <p:cNvSpPr>
              <a:spLocks/>
            </p:cNvSpPr>
            <p:nvPr/>
          </p:nvSpPr>
          <p:spPr>
            <a:xfrm>
              <a:off x="736658" y="771753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Link Appx A">
              <a:hlinkClick r:id="rId16" action="ppaction://hlinksldjump"/>
              <a:extLst>
                <a:ext uri="{FF2B5EF4-FFF2-40B4-BE49-F238E27FC236}">
                  <a16:creationId xmlns:a16="http://schemas.microsoft.com/office/drawing/2014/main" id="{6E4F626A-318E-E395-99D3-B149291EE02B}"/>
                </a:ext>
              </a:extLst>
            </p:cNvPr>
            <p:cNvSpPr>
              <a:spLocks/>
            </p:cNvSpPr>
            <p:nvPr/>
          </p:nvSpPr>
          <p:spPr>
            <a:xfrm>
              <a:off x="736658" y="7429270"/>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Link In Conclusion">
              <a:hlinkClick r:id="rId17" action="ppaction://hlinksldjump"/>
              <a:extLst>
                <a:ext uri="{FF2B5EF4-FFF2-40B4-BE49-F238E27FC236}">
                  <a16:creationId xmlns:a16="http://schemas.microsoft.com/office/drawing/2014/main" id="{0826E98B-2437-7373-AD05-143ABC0B53C9}"/>
                </a:ext>
              </a:extLst>
            </p:cNvPr>
            <p:cNvSpPr>
              <a:spLocks/>
            </p:cNvSpPr>
            <p:nvPr/>
          </p:nvSpPr>
          <p:spPr>
            <a:xfrm>
              <a:off x="736658" y="7141002"/>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Link Development Process">
              <a:hlinkClick r:id="rId18" action="ppaction://hlinksldjump"/>
              <a:extLst>
                <a:ext uri="{FF2B5EF4-FFF2-40B4-BE49-F238E27FC236}">
                  <a16:creationId xmlns:a16="http://schemas.microsoft.com/office/drawing/2014/main" id="{04C8AB1D-484B-99F5-2C09-D2A55A20FD86}"/>
                </a:ext>
              </a:extLst>
            </p:cNvPr>
            <p:cNvSpPr>
              <a:spLocks/>
            </p:cNvSpPr>
            <p:nvPr/>
          </p:nvSpPr>
          <p:spPr>
            <a:xfrm>
              <a:off x="736658" y="6852735"/>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Link Price Options">
              <a:hlinkClick r:id="rId19" action="ppaction://hlinksldjump"/>
              <a:extLst>
                <a:ext uri="{FF2B5EF4-FFF2-40B4-BE49-F238E27FC236}">
                  <a16:creationId xmlns:a16="http://schemas.microsoft.com/office/drawing/2014/main" id="{A16D6E4B-7DB7-5CCA-7ACE-3C6E5EE46BAB}"/>
                </a:ext>
              </a:extLst>
            </p:cNvPr>
            <p:cNvSpPr>
              <a:spLocks/>
            </p:cNvSpPr>
            <p:nvPr/>
          </p:nvSpPr>
          <p:spPr>
            <a:xfrm>
              <a:off x="736658" y="6564467"/>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Link Lesson Content">
              <a:hlinkClick r:id="rId20" action="ppaction://hlinksldjump"/>
              <a:extLst>
                <a:ext uri="{FF2B5EF4-FFF2-40B4-BE49-F238E27FC236}">
                  <a16:creationId xmlns:a16="http://schemas.microsoft.com/office/drawing/2014/main" id="{754E3F95-B1C2-842B-26F9-111A3E34238F}"/>
                </a:ext>
              </a:extLst>
            </p:cNvPr>
            <p:cNvSpPr>
              <a:spLocks/>
            </p:cNvSpPr>
            <p:nvPr/>
          </p:nvSpPr>
          <p:spPr>
            <a:xfrm>
              <a:off x="736658" y="6276199"/>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Link Project Features">
              <a:hlinkClick r:id="rId21" action="ppaction://hlinksldjump"/>
              <a:extLst>
                <a:ext uri="{FF2B5EF4-FFF2-40B4-BE49-F238E27FC236}">
                  <a16:creationId xmlns:a16="http://schemas.microsoft.com/office/drawing/2014/main" id="{C5A3822E-AAFE-0735-1123-EA5CA5A7FF6B}"/>
                </a:ext>
              </a:extLst>
            </p:cNvPr>
            <p:cNvSpPr>
              <a:spLocks/>
            </p:cNvSpPr>
            <p:nvPr/>
          </p:nvSpPr>
          <p:spPr>
            <a:xfrm>
              <a:off x="736658" y="5987931"/>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Link Why FFX">
              <a:hlinkClick r:id="rId22" action="ppaction://hlinksldjump"/>
              <a:extLst>
                <a:ext uri="{FF2B5EF4-FFF2-40B4-BE49-F238E27FC236}">
                  <a16:creationId xmlns:a16="http://schemas.microsoft.com/office/drawing/2014/main" id="{EA79B530-056C-A49D-15BC-FE62AC737CEB}"/>
                </a:ext>
              </a:extLst>
            </p:cNvPr>
            <p:cNvSpPr>
              <a:spLocks/>
            </p:cNvSpPr>
            <p:nvPr/>
          </p:nvSpPr>
          <p:spPr>
            <a:xfrm>
              <a:off x="736658" y="5699664"/>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Link Project Overview">
              <a:hlinkClick r:id="rId23" action="ppaction://hlinksldjump"/>
              <a:extLst>
                <a:ext uri="{FF2B5EF4-FFF2-40B4-BE49-F238E27FC236}">
                  <a16:creationId xmlns:a16="http://schemas.microsoft.com/office/drawing/2014/main" id="{5C086167-58E2-DFE2-ACC3-1688BE77768C}"/>
                </a:ext>
              </a:extLst>
            </p:cNvPr>
            <p:cNvSpPr>
              <a:spLocks/>
            </p:cNvSpPr>
            <p:nvPr/>
          </p:nvSpPr>
          <p:spPr>
            <a:xfrm>
              <a:off x="736658" y="541139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Note">
            <a:extLst>
              <a:ext uri="{FF2B5EF4-FFF2-40B4-BE49-F238E27FC236}">
                <a16:creationId xmlns:a16="http://schemas.microsoft.com/office/drawing/2014/main" id="{D31CCD60-EDFB-A983-17E9-7947C12C289A}"/>
              </a:ext>
            </a:extLst>
          </p:cNvPr>
          <p:cNvGrpSpPr/>
          <p:nvPr/>
        </p:nvGrpSpPr>
        <p:grpSpPr>
          <a:xfrm>
            <a:off x="6956899" y="4679044"/>
            <a:ext cx="2155019" cy="3745021"/>
            <a:chOff x="6956899" y="4679044"/>
            <a:chExt cx="2155019" cy="3745021"/>
          </a:xfrm>
        </p:grpSpPr>
        <p:sp>
          <p:nvSpPr>
            <p:cNvPr id="45" name="Gen Note">
              <a:extLst>
                <a:ext uri="{FF2B5EF4-FFF2-40B4-BE49-F238E27FC236}">
                  <a16:creationId xmlns:a16="http://schemas.microsoft.com/office/drawing/2014/main" id="{A190B4AF-8B68-C5E7-9326-3F8BADA0178E}"/>
                </a:ext>
              </a:extLst>
            </p:cNvPr>
            <p:cNvSpPr/>
            <p:nvPr/>
          </p:nvSpPr>
          <p:spPr>
            <a:xfrm>
              <a:off x="6956899" y="4679044"/>
              <a:ext cx="2155019" cy="374502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solidFill>
                  <a:latin typeface="Segoe Print" panose="02000600000000000000" pitchFamily="2" charset="0"/>
                </a:rPr>
                <a:t>New! Invisible links are on top of the item names and page numbers. If you need to turn them off to edit the text, don’t forget to turn them on again. Thanks!</a:t>
              </a:r>
            </a:p>
          </p:txBody>
        </p:sp>
        <p:pic>
          <p:nvPicPr>
            <p:cNvPr id="49" name="Picture 48">
              <a:extLst>
                <a:ext uri="{FF2B5EF4-FFF2-40B4-BE49-F238E27FC236}">
                  <a16:creationId xmlns:a16="http://schemas.microsoft.com/office/drawing/2014/main" id="{BB2C9105-E4C6-AEFF-DAFD-7FB7CEA3717E}"/>
                </a:ext>
              </a:extLst>
            </p:cNvPr>
            <p:cNvPicPr>
              <a:picLocks noChangeAspect="1"/>
            </p:cNvPicPr>
            <p:nvPr/>
          </p:nvPicPr>
          <p:blipFill>
            <a:blip r:embed="rId24"/>
            <a:stretch>
              <a:fillRect/>
            </a:stretch>
          </p:blipFill>
          <p:spPr>
            <a:xfrm>
              <a:off x="7221134" y="6337273"/>
              <a:ext cx="1548685" cy="1722854"/>
            </a:xfrm>
            <a:prstGeom prst="rect">
              <a:avLst/>
            </a:prstGeom>
          </p:spPr>
        </p:pic>
      </p:grpSp>
    </p:spTree>
    <p:extLst>
      <p:ext uri="{BB962C8B-B14F-4D97-AF65-F5344CB8AC3E}">
        <p14:creationId xmlns:p14="http://schemas.microsoft.com/office/powerpoint/2010/main" val="1230131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7649" t="9760" r="10572" b="1317"/>
          <a:stretch/>
        </p:blipFill>
        <p:spPr>
          <a:xfrm>
            <a:off x="0" y="1"/>
            <a:ext cx="6858000" cy="6722076"/>
          </a:xfrm>
        </p:spPr>
      </p:pic>
      <p:sp>
        <p:nvSpPr>
          <p:cNvPr id="4" name="HeaderGradient">
            <a:extLst>
              <a:ext uri="{FF2B5EF4-FFF2-40B4-BE49-F238E27FC236}">
                <a16:creationId xmlns:a16="http://schemas.microsoft.com/office/drawing/2014/main" id="{64CF371D-9F90-B909-3463-B8AD71BDF268}"/>
              </a:ext>
            </a:extLst>
          </p:cNvPr>
          <p:cNvSpPr>
            <a:spLocks/>
          </p:cNvSpPr>
          <p:nvPr/>
        </p:nvSpPr>
        <p:spPr>
          <a:xfrm>
            <a:off x="0" y="4500438"/>
            <a:ext cx="6857999" cy="2221639"/>
          </a:xfrm>
          <a:prstGeom prst="rect">
            <a:avLst/>
          </a:prstGeom>
          <a:gradFill flip="none" rotWithShape="1">
            <a:gsLst>
              <a:gs pos="0">
                <a:schemeClr val="tx2">
                  <a:lumMod val="10000"/>
                </a:schemeClr>
              </a:gs>
              <a:gs pos="75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5915025" cy="1267042"/>
          </a:xfrm>
        </p:spPr>
        <p:txBody>
          <a:bodyPr/>
          <a:lstStyle/>
          <a:p>
            <a:r>
              <a:rPr lang="en-US">
                <a:solidFill>
                  <a:schemeClr val="tx1"/>
                </a:solidFill>
              </a:rPr>
              <a:t>Why</a:t>
            </a:r>
            <a:br>
              <a:rPr lang="en-US">
                <a:solidFill>
                  <a:schemeClr val="tx1"/>
                </a:solidFill>
              </a:rPr>
            </a:br>
            <a:r>
              <a:rPr lang="en-US"/>
              <a:t>ForgeFX</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6" name="Graphic 1" descr="Diploma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031874" y="7573662"/>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Industry Reputation</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668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Extensive Experience</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731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ForgeSIM™ Framework</a:t>
            </a:r>
          </a:p>
        </p:txBody>
      </p:sp>
      <p:pic>
        <p:nvPicPr>
          <p:cNvPr id="19" name="Graphic 18" descr="Shooting star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099356" y="7605027"/>
            <a:ext cx="731520" cy="731520"/>
          </a:xfrm>
          <a:prstGeom prst="rect">
            <a:avLst/>
          </a:prstGeom>
        </p:spPr>
      </p:pic>
      <p:pic>
        <p:nvPicPr>
          <p:cNvPr id="7" name="Graphic 1" descr="Network outline">
            <a:extLst>
              <a:ext uri="{FF2B5EF4-FFF2-40B4-BE49-F238E27FC236}">
                <a16:creationId xmlns:a16="http://schemas.microsoft.com/office/drawing/2014/main" id="{2BDF2686-11E6-9DA6-B529-2E3580D94EC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95759" y="7525159"/>
            <a:ext cx="794250" cy="794250"/>
          </a:xfrm>
          <a:prstGeom prst="rect">
            <a:avLst/>
          </a:prstGeom>
        </p:spPr>
      </p:pic>
    </p:spTree>
    <p:extLst>
      <p:ext uri="{BB962C8B-B14F-4D97-AF65-F5344CB8AC3E}">
        <p14:creationId xmlns:p14="http://schemas.microsoft.com/office/powerpoint/2010/main" val="1149488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7FF50-BF0D-FAE4-FB9E-9DCDC35F916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5100275-FE53-839A-E575-3A56EA7E8323}"/>
              </a:ext>
            </a:extLst>
          </p:cNvPr>
          <p:cNvPicPr>
            <a:picLocks noGrp="1" noChangeAspect="1"/>
          </p:cNvPicPr>
          <p:nvPr>
            <p:ph type="pic" sz="quarter" idx="10"/>
          </p:nvPr>
        </p:nvPicPr>
        <p:blipFill>
          <a:blip r:embed="rId2"/>
          <a:srcRect l="6" r="6"/>
          <a:stretch/>
        </p:blipFill>
        <p:spPr/>
      </p:pic>
      <p:sp>
        <p:nvSpPr>
          <p:cNvPr id="7" name="Text Placeholder 6">
            <a:extLst>
              <a:ext uri="{FF2B5EF4-FFF2-40B4-BE49-F238E27FC236}">
                <a16:creationId xmlns:a16="http://schemas.microsoft.com/office/drawing/2014/main" id="{1110279D-C346-3F68-4A31-6682ECB206D5}"/>
              </a:ext>
            </a:extLst>
          </p:cNvPr>
          <p:cNvSpPr>
            <a:spLocks noGrp="1"/>
          </p:cNvSpPr>
          <p:nvPr>
            <p:ph type="body" sz="quarter" idx="15"/>
          </p:nvPr>
        </p:nvSpPr>
        <p:spPr/>
        <p:txBody>
          <a:bodyPr/>
          <a:lstStyle/>
          <a:p>
            <a:r>
              <a:rPr lang="en-US"/>
              <a:t>A Legacy of Excellence</a:t>
            </a:r>
          </a:p>
        </p:txBody>
      </p:sp>
      <p:sp>
        <p:nvSpPr>
          <p:cNvPr id="9" name="Text Placeholder 8">
            <a:extLst>
              <a:ext uri="{FF2B5EF4-FFF2-40B4-BE49-F238E27FC236}">
                <a16:creationId xmlns:a16="http://schemas.microsoft.com/office/drawing/2014/main" id="{C4A30333-3CB3-E59C-14AF-AF30B168EC78}"/>
              </a:ext>
            </a:extLst>
          </p:cNvPr>
          <p:cNvSpPr>
            <a:spLocks noGrp="1"/>
          </p:cNvSpPr>
          <p:nvPr>
            <p:ph type="body" sz="quarter" idx="16"/>
          </p:nvPr>
        </p:nvSpPr>
        <p:spPr>
          <a:xfrm>
            <a:off x="2468880" y="2321203"/>
            <a:ext cx="3996314" cy="1149350"/>
          </a:xfrm>
        </p:spPr>
        <p:txBody>
          <a:bodyPr/>
          <a:lstStyle/>
          <a:p>
            <a:pPr>
              <a:lnSpc>
                <a:spcPct val="110000"/>
              </a:lnSpc>
              <a:spcBef>
                <a:spcPts val="0"/>
              </a:spcBef>
              <a:spcAft>
                <a:spcPts val="1200"/>
              </a:spcAft>
              <a:defRPr/>
            </a:pPr>
            <a:r>
              <a:rPr lang="en-US"/>
              <a:t>ForgeFX Simulations offers a uniquely qualified and strategically advantageous solution for simulation-based training development. Their proprietary technology, proven track record, and industry partnerships distinguish them from competitors and justify a sole-source procurement.</a:t>
            </a:r>
          </a:p>
        </p:txBody>
      </p:sp>
      <p:sp>
        <p:nvSpPr>
          <p:cNvPr id="11" name="HeaderGradient">
            <a:extLst>
              <a:ext uri="{FF2B5EF4-FFF2-40B4-BE49-F238E27FC236}">
                <a16:creationId xmlns:a16="http://schemas.microsoft.com/office/drawing/2014/main" id="{3473290D-C0F1-B469-39DA-AB0312509DF3}"/>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8871BF2-0E3B-5108-D97C-EDCFD565147C}"/>
              </a:ext>
            </a:extLst>
          </p:cNvPr>
          <p:cNvSpPr>
            <a:spLocks noGrp="1"/>
          </p:cNvSpPr>
          <p:nvPr>
            <p:ph type="title"/>
          </p:nvPr>
        </p:nvSpPr>
        <p:spPr/>
        <p:txBody>
          <a:bodyPr/>
          <a:lstStyle/>
          <a:p>
            <a:r>
              <a:rPr lang="en-US">
                <a:solidFill>
                  <a:schemeClr val="bg1"/>
                </a:solidFill>
              </a:rPr>
              <a:t>Why</a:t>
            </a:r>
            <a:r>
              <a:rPr lang="en-US"/>
              <a:t> ForgeFX</a:t>
            </a:r>
          </a:p>
        </p:txBody>
      </p:sp>
      <p:pic>
        <p:nvPicPr>
          <p:cNvPr id="13" name="Picture 12" hidden="1">
            <a:extLst>
              <a:ext uri="{FF2B5EF4-FFF2-40B4-BE49-F238E27FC236}">
                <a16:creationId xmlns:a16="http://schemas.microsoft.com/office/drawing/2014/main" id="{1A370554-1654-C075-4589-7C5A7719F9E2}"/>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FC1AD77-CD55-33BD-19C8-B70A333AC0D4}"/>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6" name="Text Placeholder 8">
            <a:extLst>
              <a:ext uri="{FF2B5EF4-FFF2-40B4-BE49-F238E27FC236}">
                <a16:creationId xmlns:a16="http://schemas.microsoft.com/office/drawing/2014/main" id="{5ECE5650-BE40-B550-1680-75426F6E3578}"/>
              </a:ext>
            </a:extLst>
          </p:cNvPr>
          <p:cNvSpPr txBox="1">
            <a:spLocks/>
          </p:cNvSpPr>
          <p:nvPr/>
        </p:nvSpPr>
        <p:spPr>
          <a:xfrm>
            <a:off x="340323" y="3581653"/>
            <a:ext cx="6177351" cy="5441627"/>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spcAft>
                <a:spcPts val="120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ForgeSIM™ Framework – Proven, Proprietary Technology</a:t>
            </a:r>
            <a:br>
              <a:rPr lang="en-US" sz="1600" b="1" i="1">
                <a:latin typeface="Roboto Condensed" panose="02000000000000000000" pitchFamily="2" charset="0"/>
                <a:ea typeface="Roboto Condensed" panose="02000000000000000000" pitchFamily="2" charset="0"/>
              </a:rPr>
            </a:br>
            <a:r>
              <a:rPr lang="en-US"/>
              <a:t>ForgeFX has developed a proprietary simulation framework, ForgeSIM™, over the past 20 years. Built atop the Unity game engine, this robust code library enables the rapid development of high-quality, custom simulation applications—offering clients a lower-risk, cost-effective solution with reduced development timelines and enhanced technical stability.</a:t>
            </a:r>
          </a:p>
          <a:p>
            <a:pPr marL="0" lvl="1" indent="0">
              <a:lnSpc>
                <a:spcPct val="100000"/>
              </a:lnSpc>
              <a:spcBef>
                <a:spcPts val="0"/>
              </a:spcBef>
              <a:spcAft>
                <a:spcPts val="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Unity Game Engine Experts</a:t>
            </a:r>
          </a:p>
          <a:p>
            <a:pPr marL="0" lvl="1" indent="0">
              <a:spcBef>
                <a:spcPts val="0"/>
              </a:spcBef>
              <a:spcAft>
                <a:spcPts val="1200"/>
              </a:spcAft>
              <a:buFont typeface="Wingdings" panose="05000000000000000000" pitchFamily="2" charset="2"/>
              <a:buNone/>
              <a:defRPr/>
            </a:pPr>
            <a:r>
              <a:rPr lang="en-US"/>
              <a:t>ForgeFX’s development team brings deep technical expertise in Unity, the most widely adopted engine for immersive content development. Their mastery ensures optimal performance, seamless hardware integration, and compelling user experiences across VR, AR, and MR platforms.</a:t>
            </a:r>
          </a:p>
          <a:p>
            <a:pPr marL="0" lvl="1" indent="0">
              <a:lnSpc>
                <a:spcPct val="100000"/>
              </a:lnSpc>
              <a:spcBef>
                <a:spcPts val="0"/>
              </a:spcBef>
              <a:spcAft>
                <a:spcPts val="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Meta Technology Partner</a:t>
            </a:r>
          </a:p>
          <a:p>
            <a:pPr marL="0" lvl="1" indent="0">
              <a:spcBef>
                <a:spcPts val="0"/>
              </a:spcBef>
              <a:spcAft>
                <a:spcPts val="1200"/>
              </a:spcAft>
              <a:buFont typeface="Wingdings" panose="05000000000000000000" pitchFamily="2" charset="2"/>
              <a:buNone/>
              <a:defRPr/>
            </a:pPr>
            <a:r>
              <a:rPr lang="en-US"/>
              <a:t>As an official Meta Technology Partner, ForgeFX is uniquely positioned to access early platform innovations, tools, and support from Meta. This relationship ensures ForgeFX delivers cutting-edge solutions that are future-ready and aligned with the evolving capabilities of mixed reality hardware.</a:t>
            </a:r>
          </a:p>
          <a:p>
            <a:pPr marL="0" lvl="1" indent="0">
              <a:lnSpc>
                <a:spcPct val="100000"/>
              </a:lnSpc>
              <a:spcBef>
                <a:spcPts val="0"/>
              </a:spcBef>
              <a:spcAft>
                <a:spcPts val="120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Trusted by Industry Leaders</a:t>
            </a:r>
            <a:br>
              <a:rPr lang="en-US" sz="1600" b="1" i="1">
                <a:latin typeface="Roboto Condensed" panose="02000000000000000000" pitchFamily="2" charset="0"/>
                <a:ea typeface="Roboto Condensed" panose="02000000000000000000" pitchFamily="2" charset="0"/>
              </a:rPr>
            </a:br>
            <a:r>
              <a:rPr lang="en-US"/>
              <a:t>ForgeFX has delivered successful training simulations for many Fortune 500 companies—including FedEx, Caterpillar, and GE Healthcare—addressing critical workforce challenges across logistics, heavy equipment, and medical industries. Their work is validated by repeat business, cross-industry referrals, and sustained client relationships.</a:t>
            </a:r>
            <a:endParaRPr lang="en-US" spc="-20"/>
          </a:p>
          <a:p>
            <a:pPr marL="0" lvl="1" indent="0">
              <a:lnSpc>
                <a:spcPct val="100000"/>
              </a:lnSpc>
              <a:buNone/>
              <a:defRPr/>
            </a:pPr>
            <a:r>
              <a:rPr lang="en-US" sz="1400" b="1" i="1">
                <a:latin typeface="Roboto Condensed" panose="02000000000000000000" pitchFamily="2" charset="0"/>
                <a:ea typeface="Roboto Condensed" panose="02000000000000000000" pitchFamily="2" charset="0"/>
              </a:rPr>
              <a:t>Pioneers in Virtual Reality Training</a:t>
            </a:r>
            <a:br>
              <a:rPr lang="en-US" sz="1100" b="1" i="1">
                <a:latin typeface="Roboto Condensed" panose="02000000000000000000" pitchFamily="2" charset="0"/>
                <a:ea typeface="Roboto Condensed" panose="02000000000000000000" pitchFamily="2" charset="0"/>
              </a:rPr>
            </a:br>
            <a:r>
              <a:rPr lang="en-US"/>
              <a:t>With roots in traditional desktop-based simulation, ForgeFX was an early adopter of VR and has been delivering immersive training solutions since the inception of modern VR hardware. Their experience spans the full evolution of XR technologies, giving them unmatched insight into best practices for effective learning in virtual environments.</a:t>
            </a:r>
            <a:endParaRPr lang="en-US" spc="-20"/>
          </a:p>
        </p:txBody>
      </p:sp>
    </p:spTree>
    <p:extLst>
      <p:ext uri="{BB962C8B-B14F-4D97-AF65-F5344CB8AC3E}">
        <p14:creationId xmlns:p14="http://schemas.microsoft.com/office/powerpoint/2010/main" val="402693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9" r="9"/>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REDEFINING</a:t>
            </a:r>
            <a:r>
              <a:rPr lang="en-US"/>
              <a:t> REALITY</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2512857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Where what is possible, </a:t>
            </a:r>
            <a:r>
              <a:rPr lang="en-US"/>
              <a:t>becomes what is next </a:t>
            </a:r>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160391"/>
          </a:xfrm>
        </p:spPr>
        <p:txBody>
          <a:bodyPr/>
          <a:lstStyle/>
          <a:p>
            <a:pPr>
              <a:lnSpc>
                <a:spcPct val="110000"/>
              </a:lnSpc>
              <a:spcBef>
                <a:spcPts val="0"/>
              </a:spcBef>
              <a:spcAft>
                <a:spcPts val="600"/>
              </a:spcAft>
              <a:defRPr/>
            </a:pPr>
            <a:r>
              <a:rPr lang="en-US" sz="1150"/>
              <a:t>ForgeFX stands at the cutting edge of simulation technology, blurring the lines between real-world operations and virtual training environments. As rapid advancements make these tools increasingly accessible, organizations are transforming their training aspirations into strategic investments. Modern simulation technology has transcended traditional virtual reality, becoming an integral extension of our physical world. ForgeFX excels in navigating the intricate interplay between simulated and physical realities. We partner with your company to identify the most effective simulated features, tailoring solutions that propel your training capabilities into a future rich with possibilities.</a:t>
            </a:r>
            <a:endPar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a:t>
            </a:r>
            <a:r>
              <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an immersive simulation experience that places users in a computer-generated environment. It is used</a:t>
            </a:r>
            <a:r>
              <a:rPr lang="en-US" sz="1150"/>
              <a:t> for training, gaming, and virtual tours, such as pilots simulating flights, soldiers training in virtual combat, and medical professionals practicing surgeries.</a:t>
            </a:r>
            <a:endPar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Mixed Reality (MR)</a:t>
            </a:r>
            <a:r>
              <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a hybrid environment where physical and digital objects coexist and interact in real-time. It is ideal</a:t>
            </a:r>
            <a:r>
              <a:rPr lang="en-US" sz="1150"/>
              <a:t> for scenarios requiring seamless interaction between real and virtual elements, such as engineers manipulating virtual prototypes and educators creating interactive learning experiences.</a:t>
            </a:r>
            <a:endPar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Augmented Reality (AR)</a:t>
            </a:r>
            <a:r>
              <a:rPr lang="en-US" sz="1150" b="1"/>
              <a:t> </a:t>
            </a:r>
            <a:r>
              <a:rPr lang="en-US" sz="1150"/>
              <a:t>overlays digital information onto the real world, enhancing the user's perception. It is often used in medical training with anatomical overlays and industrial settings where assembly instructions are displayed on machinery.</a:t>
            </a:r>
            <a:endPar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t>Extended Reality (XR) </a:t>
            </a:r>
            <a:r>
              <a:rPr lang="en-US" sz="1150"/>
              <a:t>is an umbrella term for VR, AR, and MR, representing technologies that extend the user’s experience of reality. It encompasses comprehensive training programs and simulation solutions for all.</a:t>
            </a:r>
            <a:endParaRPr lang="en-US" sz="115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HeaderGradient">
            <a:extLst>
              <a:ext uri="{FF2B5EF4-FFF2-40B4-BE49-F238E27FC236}">
                <a16:creationId xmlns:a16="http://schemas.microsoft.com/office/drawing/2014/main" id="{504D28F3-1FF6-05AF-448A-BDA7A4EC6B99}"/>
              </a:ext>
            </a:extLst>
          </p:cNvPr>
          <p:cNvSpPr/>
          <p:nvPr/>
        </p:nvSpPr>
        <p:spPr>
          <a:xfrm>
            <a:off x="1" y="-278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Redefining</a:t>
            </a:r>
            <a:r>
              <a:rPr lang="en-US"/>
              <a:t> reality</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pic>
        <p:nvPicPr>
          <p:cNvPr id="6" name="Picture 5">
            <a:extLst>
              <a:ext uri="{FF2B5EF4-FFF2-40B4-BE49-F238E27FC236}">
                <a16:creationId xmlns:a16="http://schemas.microsoft.com/office/drawing/2014/main" id="{27580820-24B5-9013-A153-6A7F34C8D8AC}"/>
              </a:ext>
            </a:extLst>
          </p:cNvPr>
          <p:cNvPicPr>
            <a:picLocks noChangeAspect="1"/>
          </p:cNvPicPr>
          <p:nvPr/>
        </p:nvPicPr>
        <p:blipFill>
          <a:blip r:embed="rId4" cstate="screen">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1681447">
            <a:off x="7688497" y="4006666"/>
            <a:ext cx="3041441" cy="3037223"/>
          </a:xfrm>
          <a:prstGeom prst="rect">
            <a:avLst/>
          </a:prstGeom>
        </p:spPr>
      </p:pic>
    </p:spTree>
    <p:extLst>
      <p:ext uri="{BB962C8B-B14F-4D97-AF65-F5344CB8AC3E}">
        <p14:creationId xmlns:p14="http://schemas.microsoft.com/office/powerpoint/2010/main" val="2181778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rotWithShape="1">
          <a:blip r:embed="rId2"/>
          <a:srcRect l="28483" r="14139"/>
          <a:stretch/>
        </p:blipFill>
        <p:spPr>
          <a:xfrm>
            <a:off x="0" y="1"/>
            <a:ext cx="6858000" cy="6722076"/>
          </a:xfrm>
        </p:spPr>
      </p:pic>
      <p:sp>
        <p:nvSpPr>
          <p:cNvPr id="7" name="HeaderGradient">
            <a:extLst>
              <a:ext uri="{FF2B5EF4-FFF2-40B4-BE49-F238E27FC236}">
                <a16:creationId xmlns:a16="http://schemas.microsoft.com/office/drawing/2014/main" id="{FD2DBD73-F4C7-F8BE-B9F2-777777A5774D}"/>
              </a:ext>
            </a:extLst>
          </p:cNvPr>
          <p:cNvSpPr/>
          <p:nvPr/>
        </p:nvSpPr>
        <p:spPr>
          <a:xfrm>
            <a:off x="0" y="4131988"/>
            <a:ext cx="6857999" cy="2590088"/>
          </a:xfrm>
          <a:prstGeom prst="rect">
            <a:avLst/>
          </a:prstGeom>
          <a:gradFill flip="none" rotWithShape="1">
            <a:gsLst>
              <a:gs pos="0">
                <a:schemeClr val="bg1">
                  <a:lumMod val="95000"/>
                  <a:lumOff val="5000"/>
                  <a:alpha val="71000"/>
                </a:schemeClr>
              </a:gs>
              <a:gs pos="7400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5303521"/>
            <a:ext cx="4901609" cy="1366638"/>
          </a:xfrm>
        </p:spPr>
        <p:txBody>
          <a:bodyPr/>
          <a:lstStyle/>
          <a:p>
            <a:r>
              <a:rPr lang="en-US">
                <a:solidFill>
                  <a:schemeClr val="tx1"/>
                </a:solidFill>
              </a:rPr>
              <a:t>PROJECT</a:t>
            </a:r>
            <a:r>
              <a:rPr lang="en-US"/>
              <a:t> 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3657600" y="6923314"/>
            <a:ext cx="2743200" cy="1426288"/>
          </a:xfrm>
          <a:prstGeom prst="rect">
            <a:avLst/>
          </a:prstGeom>
        </p:spPr>
        <p:txBody>
          <a:bodyPr wrap="square" lIns="0" rIns="0" anchor="t">
            <a:spAutoFit/>
          </a:bodyPr>
          <a:lstStyle/>
          <a:p>
            <a:pPr marL="0" marR="0" lvl="0" indent="0" defTabSz="457200" rtl="0" eaLnBrk="1" fontAlgn="auto" latinLnBrk="0" hangingPunct="1">
              <a:lnSpc>
                <a:spcPts val="1500"/>
              </a:lnSpc>
              <a:spcBef>
                <a:spcPts val="0"/>
              </a:spcBef>
              <a:spcAft>
                <a:spcPts val="0"/>
              </a:spcAft>
              <a:buClrTx/>
              <a:buSzTx/>
              <a:buFontTx/>
              <a:buNone/>
              <a:tabLst/>
              <a:defRPr/>
            </a:pPr>
            <a:r>
              <a:rPr kumimoji="0" lang="en-US" sz="1400" b="1" i="0" u="none" strike="noStrike" kern="1200" cap="none" normalizeH="0" baseline="0" noProof="0">
                <a:ln>
                  <a:noFill/>
                </a:ln>
                <a:solidFill>
                  <a:schemeClr val="tx1">
                    <a:lumMod val="65000"/>
                    <a:lumOff val="35000"/>
                  </a:schemeClr>
                </a:solidFill>
                <a:effectLst/>
                <a:uLnTx/>
                <a:uFillTx/>
                <a:latin typeface="Lato"/>
                <a:ea typeface="+mn-ea"/>
                <a:cs typeface="Calibri"/>
              </a:rPr>
              <a:t>ForgeFX Simulations</a:t>
            </a:r>
            <a:r>
              <a:rPr kumimoji="0" lang="id-ID" sz="1400" b="1" i="0" u="none" strike="noStrike" kern="1200" cap="none" normalizeH="0" baseline="0" noProof="0">
                <a:ln>
                  <a:noFill/>
                </a:ln>
                <a:solidFill>
                  <a:schemeClr val="tx1">
                    <a:lumMod val="65000"/>
                    <a:lumOff val="35000"/>
                  </a:schemeClr>
                </a:solidFill>
                <a:effectLst/>
                <a:uLnTx/>
                <a:uFillTx/>
                <a:latin typeface="Lato"/>
                <a:ea typeface="+mn-ea"/>
                <a:cs typeface="Calibri"/>
              </a:rPr>
              <a:t> </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proposes to develop and deliver a custom-built ____ training solution. The simulator will faithfully replicate ____. By_____, ForgeFX aims to provide an immersive and realistic training experience that enhances operator efficiency, productivity, and safety.</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BodyText1">
            <a:extLst>
              <a:ext uri="{FF2B5EF4-FFF2-40B4-BE49-F238E27FC236}">
                <a16:creationId xmlns:a16="http://schemas.microsoft.com/office/drawing/2014/main" id="{C2580BB5-70AB-13BF-D57E-95B1FBE7DAF0}"/>
              </a:ext>
            </a:extLst>
          </p:cNvPr>
          <p:cNvSpPr/>
          <p:nvPr/>
        </p:nvSpPr>
        <p:spPr>
          <a:xfrm>
            <a:off x="457200" y="6923314"/>
            <a:ext cx="2800350" cy="1426288"/>
          </a:xfrm>
          <a:prstGeom prst="rect">
            <a:avLst/>
          </a:prstGeom>
        </p:spPr>
        <p:txBody>
          <a:bodyPr wrap="square" lIns="0" rIns="0" anchor="t">
            <a:spAutoFit/>
          </a:bodyPr>
          <a:lstStyle/>
          <a:p>
            <a:pPr marL="0" marR="0" lvl="0" indent="0" defTabSz="457200" rtl="0" eaLnBrk="1" fontAlgn="auto" latinLnBrk="0" hangingPunct="1">
              <a:lnSpc>
                <a:spcPts val="1500"/>
              </a:lnSpc>
              <a:spcBef>
                <a:spcPts val="0"/>
              </a:spcBef>
              <a:spcAft>
                <a:spcPts val="0"/>
              </a:spcAft>
              <a:buClrTx/>
              <a:buSzTx/>
              <a:buFontTx/>
              <a:buNone/>
              <a:tabLst/>
              <a:defRPr/>
            </a:pPr>
            <a:r>
              <a:rPr lang="en-US" sz="1400" b="1">
                <a:solidFill>
                  <a:schemeClr val="tx1">
                    <a:lumMod val="65000"/>
                    <a:lumOff val="35000"/>
                  </a:schemeClr>
                </a:solidFill>
                <a:latin typeface="Lato"/>
                <a:cs typeface="Calibri"/>
              </a:rPr>
              <a:t>[</a:t>
            </a:r>
            <a:r>
              <a:rPr lang="en-US" sz="1400" b="1">
                <a:solidFill>
                  <a:srgbClr val="C00000"/>
                </a:solidFill>
                <a:highlight>
                  <a:srgbClr val="FFFF00"/>
                </a:highlight>
                <a:latin typeface="Lato"/>
                <a:cs typeface="Calibri"/>
              </a:rPr>
              <a:t>COMPANY</a:t>
            </a:r>
            <a:r>
              <a:rPr lang="en-US" sz="1400" b="1">
                <a:solidFill>
                  <a:schemeClr val="tx1">
                    <a:lumMod val="65000"/>
                    <a:lumOff val="35000"/>
                  </a:schemeClr>
                </a:solidFill>
                <a:latin typeface="Lato"/>
                <a:cs typeface="Calibri"/>
              </a:rPr>
              <a:t>] </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seeks to enhance their current training methods for _____. The goal is to address operational errors, safety risks, and inefficiencies in the existing training process. They envision a solution that leverages advanced technology to provide immersive and realistic training experiences for operators of their _____.</a:t>
            </a:r>
            <a:endParaRPr kumimoji="0" lang="en-US" sz="1200" b="0" i="0" u="non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665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srcRect l="1093" r="10137" b="1016"/>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043297FA-C0F7-8FC7-54DD-1CE7ACAC92A6}"/>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solidFill>
                <a:latin typeface="Calibri"/>
                <a:cs typeface="Calibri"/>
              </a:rPr>
              <a:t>The following pages detail the many aspects of the training simulator that ForgeFX will develop to meet your trainees’ needs. </a:t>
            </a:r>
          </a:p>
        </p:txBody>
      </p:sp>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Project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Features</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WRITE tag" hidden="1">
            <a:extLst>
              <a:ext uri="{FF2B5EF4-FFF2-40B4-BE49-F238E27FC236}">
                <a16:creationId xmlns:a16="http://schemas.microsoft.com/office/drawing/2014/main" id="{69E3E029-AC25-AC01-AD3A-7EDEC56D7B98}"/>
              </a:ext>
            </a:extLst>
          </p:cNvPr>
          <p:cNvSpPr txBox="1"/>
          <p:nvPr/>
        </p:nvSpPr>
        <p:spPr>
          <a:xfrm rot="20805525">
            <a:off x="1193965" y="5858372"/>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327421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Foundation</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hidden="1">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7" name="LMS integration">
            <a:extLst>
              <a:ext uri="{FF2B5EF4-FFF2-40B4-BE49-F238E27FC236}">
                <a16:creationId xmlns:a16="http://schemas.microsoft.com/office/drawing/2014/main" id="{17A54C4F-98D2-03ED-69F7-24A02D435FC8}"/>
              </a:ext>
            </a:extLst>
          </p:cNvPr>
          <p:cNvGrpSpPr/>
          <p:nvPr/>
        </p:nvGrpSpPr>
        <p:grpSpPr>
          <a:xfrm>
            <a:off x="4563137" y="6568643"/>
            <a:ext cx="1828800" cy="1828800"/>
            <a:chOff x="2511235" y="6568730"/>
            <a:chExt cx="1828800" cy="1828800"/>
          </a:xfrm>
        </p:grpSpPr>
        <p:sp>
          <p:nvSpPr>
            <p:cNvPr id="48" name="LMS text">
              <a:extLst>
                <a:ext uri="{FF2B5EF4-FFF2-40B4-BE49-F238E27FC236}">
                  <a16:creationId xmlns:a16="http://schemas.microsoft.com/office/drawing/2014/main" id="{EBEC5D47-5640-95B3-AE65-DE012F2FA9E1}"/>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LMS Integration</a:t>
              </a:r>
            </a:p>
            <a:p>
              <a:pPr>
                <a:spcAft>
                  <a:spcPts val="300"/>
                </a:spcAft>
              </a:pPr>
              <a:r>
                <a:rPr lang="en-US" sz="105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 data can be uploaded to your LMS, providing an easily accessible record of  trainees’ progress.</a:t>
              </a:r>
            </a:p>
          </p:txBody>
        </p:sp>
        <p:pic>
          <p:nvPicPr>
            <p:cNvPr id="49" name="LMS icon" descr="Books on shelf outline">
              <a:extLst>
                <a:ext uri="{FF2B5EF4-FFF2-40B4-BE49-F238E27FC236}">
                  <a16:creationId xmlns:a16="http://schemas.microsoft.com/office/drawing/2014/main" id="{66C5FBCD-544E-DB97-8F0A-034EA525FC3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722248" y="6696905"/>
              <a:ext cx="640080" cy="640080"/>
            </a:xfrm>
            <a:prstGeom prst="rect">
              <a:avLst/>
            </a:prstGeom>
          </p:spPr>
        </p:pic>
      </p:grpSp>
      <p:grpSp>
        <p:nvGrpSpPr>
          <p:cNvPr id="51" name="mixed reality training">
            <a:extLst>
              <a:ext uri="{FF2B5EF4-FFF2-40B4-BE49-F238E27FC236}">
                <a16:creationId xmlns:a16="http://schemas.microsoft.com/office/drawing/2014/main" id="{B050CF7C-DD63-C505-4074-8882BC874F81}"/>
              </a:ext>
            </a:extLst>
          </p:cNvPr>
          <p:cNvGrpSpPr/>
          <p:nvPr/>
        </p:nvGrpSpPr>
        <p:grpSpPr>
          <a:xfrm>
            <a:off x="2514600" y="6568643"/>
            <a:ext cx="1828800" cy="1828800"/>
            <a:chOff x="456519" y="6568730"/>
            <a:chExt cx="1828800" cy="1828800"/>
          </a:xfrm>
        </p:grpSpPr>
        <p:sp>
          <p:nvSpPr>
            <p:cNvPr id="52" name="MR text">
              <a:extLst>
                <a:ext uri="{FF2B5EF4-FFF2-40B4-BE49-F238E27FC236}">
                  <a16:creationId xmlns:a16="http://schemas.microsoft.com/office/drawing/2014/main" id="{FF9068E8-CC1F-943D-552B-6FDC1BBC7BBF}"/>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Mixed Reality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Pass-through video capability augmented with multimedia information.</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3" name="MR icon">
              <a:extLst>
                <a:ext uri="{FF2B5EF4-FFF2-40B4-BE49-F238E27FC236}">
                  <a16:creationId xmlns:a16="http://schemas.microsoft.com/office/drawing/2014/main" id="{ADF5F2A3-E763-33AE-F6EF-232C5C9FDE5A}"/>
                </a:ext>
              </a:extLst>
            </p:cNvPr>
            <p:cNvPicPr>
              <a:picLocks noChangeAspect="1"/>
            </p:cNvPicPr>
            <p:nvPr/>
          </p:nvPicPr>
          <p:blipFill>
            <a:blip r:embed="rId3"/>
            <a:srcRect/>
            <a:stretch/>
          </p:blipFill>
          <p:spPr>
            <a:xfrm>
              <a:off x="624589" y="6773715"/>
              <a:ext cx="640080" cy="486460"/>
            </a:xfrm>
            <a:prstGeom prst="rect">
              <a:avLst/>
            </a:prstGeom>
          </p:spPr>
        </p:pic>
      </p:grpSp>
      <p:grpSp>
        <p:nvGrpSpPr>
          <p:cNvPr id="44" name="performance tracking">
            <a:extLst>
              <a:ext uri="{FF2B5EF4-FFF2-40B4-BE49-F238E27FC236}">
                <a16:creationId xmlns:a16="http://schemas.microsoft.com/office/drawing/2014/main" id="{329E78F7-7AD1-50C8-69FB-5C0AA6DEE193}"/>
              </a:ext>
            </a:extLst>
          </p:cNvPr>
          <p:cNvGrpSpPr/>
          <p:nvPr/>
        </p:nvGrpSpPr>
        <p:grpSpPr>
          <a:xfrm>
            <a:off x="457200" y="6568643"/>
            <a:ext cx="1828800" cy="1828800"/>
            <a:chOff x="2511235" y="6568730"/>
            <a:chExt cx="1828800" cy="1828800"/>
          </a:xfrm>
        </p:grpSpPr>
        <p:sp>
          <p:nvSpPr>
            <p:cNvPr id="45" name="performance tracking text">
              <a:extLst>
                <a:ext uri="{FF2B5EF4-FFF2-40B4-BE49-F238E27FC236}">
                  <a16:creationId xmlns:a16="http://schemas.microsoft.com/office/drawing/2014/main" id="{5617FB9E-6868-4D52-60B1-C1D9AC6D07D4}"/>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PERFORMANCE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trainees’ actions in each session will be tracked, and the results will be displayed in a performance report screen.</a:t>
              </a:r>
            </a:p>
          </p:txBody>
        </p:sp>
        <p:pic>
          <p:nvPicPr>
            <p:cNvPr id="46" name="performance tracking icon" descr="Bar graph with upward trend outline">
              <a:extLst>
                <a:ext uri="{FF2B5EF4-FFF2-40B4-BE49-F238E27FC236}">
                  <a16:creationId xmlns:a16="http://schemas.microsoft.com/office/drawing/2014/main" id="{06D74F2F-E9B0-9D52-4658-D593AF780E0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722248" y="6696905"/>
              <a:ext cx="640080" cy="640080"/>
            </a:xfrm>
            <a:prstGeom prst="rect">
              <a:avLst/>
            </a:prstGeom>
          </p:spPr>
        </p:pic>
      </p:grpSp>
      <p:grpSp>
        <p:nvGrpSpPr>
          <p:cNvPr id="54" name="familiarization tutorial">
            <a:extLst>
              <a:ext uri="{FF2B5EF4-FFF2-40B4-BE49-F238E27FC236}">
                <a16:creationId xmlns:a16="http://schemas.microsoft.com/office/drawing/2014/main" id="{EE60E0DA-AF0A-8FC1-D3A0-BDDF2E43C793}"/>
              </a:ext>
            </a:extLst>
          </p:cNvPr>
          <p:cNvGrpSpPr/>
          <p:nvPr/>
        </p:nvGrpSpPr>
        <p:grpSpPr>
          <a:xfrm>
            <a:off x="4585381" y="4506740"/>
            <a:ext cx="1828800" cy="1828800"/>
            <a:chOff x="4585381" y="6568730"/>
            <a:chExt cx="1828800" cy="1828800"/>
          </a:xfrm>
        </p:grpSpPr>
        <p:sp>
          <p:nvSpPr>
            <p:cNvPr id="36" name="familiarization text">
              <a:extLst>
                <a:ext uri="{FF2B5EF4-FFF2-40B4-BE49-F238E27FC236}">
                  <a16:creationId xmlns:a16="http://schemas.microsoft.com/office/drawing/2014/main" id="{67B1F4C2-5ECA-BE58-CB36-D4ABCEE7C5ED}"/>
                </a:ext>
              </a:extLst>
            </p:cNvPr>
            <p:cNvSpPr>
              <a:spLocks/>
            </p:cNvSpPr>
            <p:nvPr/>
          </p:nvSpPr>
          <p:spPr>
            <a:xfrm>
              <a:off x="4585381"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Familiarization Tutorial</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brief introduction to the application interface promotes speedy proficiency.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7" name="familiarization icon" descr="Graduation cap outline">
              <a:extLst>
                <a:ext uri="{FF2B5EF4-FFF2-40B4-BE49-F238E27FC236}">
                  <a16:creationId xmlns:a16="http://schemas.microsoft.com/office/drawing/2014/main" id="{C710FE57-ECFF-72E5-13A8-D465BFBB556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762276" y="6670527"/>
              <a:ext cx="640080" cy="640080"/>
            </a:xfrm>
            <a:prstGeom prst="rect">
              <a:avLst/>
            </a:prstGeom>
          </p:spPr>
        </p:pic>
      </p:grpSp>
      <p:grpSp>
        <p:nvGrpSpPr>
          <p:cNvPr id="56" name="instruction modes">
            <a:extLst>
              <a:ext uri="{FF2B5EF4-FFF2-40B4-BE49-F238E27FC236}">
                <a16:creationId xmlns:a16="http://schemas.microsoft.com/office/drawing/2014/main" id="{02C9CDE7-2FBC-7299-7253-3F6B3ECD1FB3}"/>
              </a:ext>
            </a:extLst>
          </p:cNvPr>
          <p:cNvGrpSpPr/>
          <p:nvPr/>
        </p:nvGrpSpPr>
        <p:grpSpPr>
          <a:xfrm>
            <a:off x="2511235" y="4531730"/>
            <a:ext cx="1828800" cy="1828800"/>
            <a:chOff x="2511235" y="6568730"/>
            <a:chExt cx="1828800" cy="1828800"/>
          </a:xfrm>
        </p:grpSpPr>
        <p:sp>
          <p:nvSpPr>
            <p:cNvPr id="22" name="instruction modes text">
              <a:extLst>
                <a:ext uri="{FF2B5EF4-FFF2-40B4-BE49-F238E27FC236}">
                  <a16:creationId xmlns:a16="http://schemas.microsoft.com/office/drawing/2014/main" id="{A8A4CAF6-7397-962A-0AB3-8BDE72090958}"/>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Instruction Modes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Two levels of guidance allow trainees to learn, practice, achieve mastery, and be tested on their knowledge.</a:t>
              </a:r>
            </a:p>
          </p:txBody>
        </p:sp>
        <p:pic>
          <p:nvPicPr>
            <p:cNvPr id="12" name="instruction modes icon" descr="Compass outline">
              <a:extLst>
                <a:ext uri="{FF2B5EF4-FFF2-40B4-BE49-F238E27FC236}">
                  <a16:creationId xmlns:a16="http://schemas.microsoft.com/office/drawing/2014/main" id="{DF8569A7-E85D-8F81-4482-C85844CFEF1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722248" y="6670527"/>
              <a:ext cx="640080" cy="640080"/>
            </a:xfrm>
            <a:prstGeom prst="rect">
              <a:avLst/>
            </a:prstGeom>
          </p:spPr>
        </p:pic>
      </p:grpSp>
      <p:grpSp>
        <p:nvGrpSpPr>
          <p:cNvPr id="31" name="audio narration">
            <a:extLst>
              <a:ext uri="{FF2B5EF4-FFF2-40B4-BE49-F238E27FC236}">
                <a16:creationId xmlns:a16="http://schemas.microsoft.com/office/drawing/2014/main" id="{9B07583C-F16E-92F5-5F2A-E1B48AE5DBE9}"/>
              </a:ext>
            </a:extLst>
          </p:cNvPr>
          <p:cNvGrpSpPr/>
          <p:nvPr/>
        </p:nvGrpSpPr>
        <p:grpSpPr>
          <a:xfrm>
            <a:off x="450470" y="4506740"/>
            <a:ext cx="1828800" cy="1828800"/>
            <a:chOff x="2511235" y="4506740"/>
            <a:chExt cx="1828800" cy="1828800"/>
          </a:xfrm>
        </p:grpSpPr>
        <p:sp>
          <p:nvSpPr>
            <p:cNvPr id="19" name="audio narration text">
              <a:extLst>
                <a:ext uri="{FF2B5EF4-FFF2-40B4-BE49-F238E27FC236}">
                  <a16:creationId xmlns:a16="http://schemas.microsoft.com/office/drawing/2014/main" id="{BCE67AB9-9213-67D2-39E2-94B4BAB37C0D}"/>
                </a:ext>
              </a:extLst>
            </p:cNvPr>
            <p:cNvSpPr>
              <a:spLocks/>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Audio Narration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Spoken instructions provide non-visual cues and audio learner support.</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7" name="audio narration icon" descr="Headphones outline">
              <a:extLst>
                <a:ext uri="{FF2B5EF4-FFF2-40B4-BE49-F238E27FC236}">
                  <a16:creationId xmlns:a16="http://schemas.microsoft.com/office/drawing/2014/main" id="{370CA334-FA5F-3E54-F858-42546E2950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722248" y="4582159"/>
              <a:ext cx="640080" cy="640080"/>
            </a:xfrm>
            <a:prstGeom prst="rect">
              <a:avLst/>
            </a:prstGeom>
          </p:spPr>
        </p:pic>
      </p:grpSp>
      <p:grpSp>
        <p:nvGrpSpPr>
          <p:cNvPr id="30" name="user interface">
            <a:extLst>
              <a:ext uri="{FF2B5EF4-FFF2-40B4-BE49-F238E27FC236}">
                <a16:creationId xmlns:a16="http://schemas.microsoft.com/office/drawing/2014/main" id="{D86BA60A-18FF-2ED2-C88A-DBE4D84523F3}"/>
              </a:ext>
            </a:extLst>
          </p:cNvPr>
          <p:cNvGrpSpPr/>
          <p:nvPr/>
        </p:nvGrpSpPr>
        <p:grpSpPr>
          <a:xfrm>
            <a:off x="4563137" y="2467252"/>
            <a:ext cx="1828800" cy="1828800"/>
            <a:chOff x="456519" y="4506740"/>
            <a:chExt cx="1828800" cy="1828800"/>
          </a:xfrm>
        </p:grpSpPr>
        <p:sp>
          <p:nvSpPr>
            <p:cNvPr id="18" name="user interface text">
              <a:extLst>
                <a:ext uri="{FF2B5EF4-FFF2-40B4-BE49-F238E27FC236}">
                  <a16:creationId xmlns:a16="http://schemas.microsoft.com/office/drawing/2014/main" id="{3D97CC8D-86F0-4660-8912-C5B264727797}"/>
                </a:ext>
              </a:extLst>
            </p:cNvPr>
            <p:cNvSpPr>
              <a:spLocks/>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User Interface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Utilizing modern best practices in user interaction design ensures an easy and intuitive application.</a:t>
              </a:r>
            </a:p>
          </p:txBody>
        </p:sp>
        <p:grpSp>
          <p:nvGrpSpPr>
            <p:cNvPr id="85" name="user interface icon">
              <a:extLst>
                <a:ext uri="{FF2B5EF4-FFF2-40B4-BE49-F238E27FC236}">
                  <a16:creationId xmlns:a16="http://schemas.microsoft.com/office/drawing/2014/main" id="{29588C25-D359-4F95-CEB0-CBBD95C6DE1D}"/>
                </a:ext>
              </a:extLst>
            </p:cNvPr>
            <p:cNvGrpSpPr/>
            <p:nvPr/>
          </p:nvGrpSpPr>
          <p:grpSpPr>
            <a:xfrm>
              <a:off x="709678" y="4667248"/>
              <a:ext cx="469902" cy="469902"/>
              <a:chOff x="694662" y="4870448"/>
              <a:chExt cx="469902" cy="469902"/>
            </a:xfrm>
          </p:grpSpPr>
          <p:sp>
            <p:nvSpPr>
              <p:cNvPr id="67" name="Rectangle: Rounded Corners 66">
                <a:extLst>
                  <a:ext uri="{FF2B5EF4-FFF2-40B4-BE49-F238E27FC236}">
                    <a16:creationId xmlns:a16="http://schemas.microsoft.com/office/drawing/2014/main" id="{C3061C8F-4FC3-1600-052E-E4E6A22F2C3E}"/>
                  </a:ext>
                </a:extLst>
              </p:cNvPr>
              <p:cNvSpPr/>
              <p:nvPr/>
            </p:nvSpPr>
            <p:spPr>
              <a:xfrm>
                <a:off x="694662" y="4870448"/>
                <a:ext cx="469902" cy="469902"/>
              </a:xfrm>
              <a:prstGeom prst="roundRect">
                <a:avLst/>
              </a:prstGeom>
              <a:noFill/>
              <a:ln w="1905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Graphic 65" descr="Hamburger Menu Icon outline">
                <a:extLst>
                  <a:ext uri="{FF2B5EF4-FFF2-40B4-BE49-F238E27FC236}">
                    <a16:creationId xmlns:a16="http://schemas.microsoft.com/office/drawing/2014/main" id="{CAD07136-EE9B-32FA-8E49-10026CBEC5F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3584" y="4939370"/>
                <a:ext cx="332059" cy="332059"/>
              </a:xfrm>
              <a:prstGeom prst="rect">
                <a:avLst/>
              </a:prstGeom>
            </p:spPr>
          </p:pic>
        </p:grpSp>
      </p:grpSp>
      <p:grpSp>
        <p:nvGrpSpPr>
          <p:cNvPr id="29" name="hand tracking">
            <a:extLst>
              <a:ext uri="{FF2B5EF4-FFF2-40B4-BE49-F238E27FC236}">
                <a16:creationId xmlns:a16="http://schemas.microsoft.com/office/drawing/2014/main" id="{42DCA0A8-38ED-C456-22C4-FA76AEBB346C}"/>
              </a:ext>
            </a:extLst>
          </p:cNvPr>
          <p:cNvGrpSpPr/>
          <p:nvPr/>
        </p:nvGrpSpPr>
        <p:grpSpPr>
          <a:xfrm>
            <a:off x="2510554" y="2467252"/>
            <a:ext cx="1828800" cy="1828800"/>
            <a:chOff x="4565663" y="2467252"/>
            <a:chExt cx="1828800" cy="1828800"/>
          </a:xfrm>
        </p:grpSpPr>
        <p:sp>
          <p:nvSpPr>
            <p:cNvPr id="55" name="hand tracking text">
              <a:extLst>
                <a:ext uri="{FF2B5EF4-FFF2-40B4-BE49-F238E27FC236}">
                  <a16:creationId xmlns:a16="http://schemas.microsoft.com/office/drawing/2014/main" id="{BD3725B3-10BB-30DF-DF4E-C6C77D12116A}"/>
                </a:ext>
              </a:extLst>
            </p:cNvPr>
            <p:cNvSpPr>
              <a:spLocks/>
            </p:cNvSpPr>
            <p:nvPr/>
          </p:nvSpPr>
          <p:spPr>
            <a:xfrm>
              <a:off x="4565663"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Hand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Controller-free technology allows for more natural, hands-on learning.</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2" name="hand tracking icon" descr="Hand outline">
              <a:extLst>
                <a:ext uri="{FF2B5EF4-FFF2-40B4-BE49-F238E27FC236}">
                  <a16:creationId xmlns:a16="http://schemas.microsoft.com/office/drawing/2014/main" id="{BBE2CC47-D289-7E02-E8C2-9BBAC0B0431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800000">
              <a:off x="4742558" y="2533372"/>
              <a:ext cx="640080" cy="640080"/>
            </a:xfrm>
            <a:prstGeom prst="rect">
              <a:avLst/>
            </a:prstGeom>
          </p:spPr>
        </p:pic>
      </p:grpSp>
      <p:grpSp>
        <p:nvGrpSpPr>
          <p:cNvPr id="59" name="forgesim framework">
            <a:extLst>
              <a:ext uri="{FF2B5EF4-FFF2-40B4-BE49-F238E27FC236}">
                <a16:creationId xmlns:a16="http://schemas.microsoft.com/office/drawing/2014/main" id="{20D9D2AA-7A11-2AE9-FD6C-877FA9DD4474}"/>
              </a:ext>
            </a:extLst>
          </p:cNvPr>
          <p:cNvGrpSpPr/>
          <p:nvPr/>
        </p:nvGrpSpPr>
        <p:grpSpPr>
          <a:xfrm>
            <a:off x="456860" y="2467252"/>
            <a:ext cx="1828800" cy="1828800"/>
            <a:chOff x="457200" y="2467252"/>
            <a:chExt cx="1828800" cy="1828800"/>
          </a:xfrm>
        </p:grpSpPr>
        <p:sp>
          <p:nvSpPr>
            <p:cNvPr id="16" name="forgesim framework text">
              <a:extLst>
                <a:ext uri="{FF2B5EF4-FFF2-40B4-BE49-F238E27FC236}">
                  <a16:creationId xmlns:a16="http://schemas.microsoft.com/office/drawing/2014/main" id="{D807CD90-7855-6593-4DA1-D71CE33621E8}"/>
                </a:ext>
              </a:extLst>
            </p:cNvPr>
            <p:cNvSpPr>
              <a:spLocks/>
            </p:cNvSpPr>
            <p:nvPr/>
          </p:nvSpPr>
          <p:spPr>
            <a:xfrm>
              <a:off x="4572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ForgeSIM™ Framework</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solid, tested code library ensures that the simulator is built efficiently and will support future expansion.</a:t>
              </a:r>
            </a:p>
          </p:txBody>
        </p:sp>
        <p:pic>
          <p:nvPicPr>
            <p:cNvPr id="9" name="forgesim framework icon">
              <a:extLst>
                <a:ext uri="{FF2B5EF4-FFF2-40B4-BE49-F238E27FC236}">
                  <a16:creationId xmlns:a16="http://schemas.microsoft.com/office/drawing/2014/main" id="{601EEA18-C0AF-E219-82F9-3D6CDBFBBB1D}"/>
                </a:ext>
              </a:extLst>
            </p:cNvPr>
            <p:cNvPicPr>
              <a:picLocks noChangeAspect="1"/>
            </p:cNvPicPr>
            <p:nvPr/>
          </p:nvPicPr>
          <p:blipFill>
            <a:blip r:embed="rId10"/>
            <a:srcRect/>
            <a:stretch/>
          </p:blipFill>
          <p:spPr>
            <a:xfrm>
              <a:off x="639903" y="2691569"/>
              <a:ext cx="685084" cy="323686"/>
            </a:xfrm>
            <a:prstGeom prst="rect">
              <a:avLst/>
            </a:prstGeom>
          </p:spPr>
        </p:pic>
      </p:grpSp>
      <p:sp>
        <p:nvSpPr>
          <p:cNvPr id="7" name="EDIT tag" hidden="1">
            <a:extLst>
              <a:ext uri="{FF2B5EF4-FFF2-40B4-BE49-F238E27FC236}">
                <a16:creationId xmlns:a16="http://schemas.microsoft.com/office/drawing/2014/main" id="{39C9F09A-777A-E038-6D85-6D262BA48D5F}"/>
              </a:ext>
            </a:extLst>
          </p:cNvPr>
          <p:cNvSpPr txBox="1"/>
          <p:nvPr/>
        </p:nvSpPr>
        <p:spPr>
          <a:xfrm rot="20805525">
            <a:off x="4818171" y="1295858"/>
            <a:ext cx="1483099"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32" name="Gen Note">
            <a:extLst>
              <a:ext uri="{FF2B5EF4-FFF2-40B4-BE49-F238E27FC236}">
                <a16:creationId xmlns:a16="http://schemas.microsoft.com/office/drawing/2014/main" id="{6446B56B-AEB0-D8E2-6C18-777640973932}"/>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lumMod val="65000"/>
                    <a:lumOff val="35000"/>
                  </a:schemeClr>
                </a:solidFill>
                <a:latin typeface="Segoe Print" panose="02000600000000000000" pitchFamily="2" charset="0"/>
              </a:rPr>
              <a:t>Additional boxes and a template for new boxes is </a:t>
            </a:r>
            <a:r>
              <a:rPr lang="en-US" sz="1000">
                <a:solidFill>
                  <a:schemeClr val="tx1">
                    <a:lumMod val="65000"/>
                    <a:lumOff val="35000"/>
                  </a:schemeClr>
                </a:solidFill>
                <a:latin typeface="Segoe Print" panose="02000600000000000000" pitchFamily="2" charset="0"/>
                <a:hlinkClick r:id="rId11" action="ppaction://hlinksldjump"/>
              </a:rPr>
              <a:t>in the Alternates section</a:t>
            </a:r>
            <a:r>
              <a:rPr lang="en-US" sz="1000">
                <a:solidFill>
                  <a:schemeClr val="tx1">
                    <a:lumMod val="65000"/>
                    <a:lumOff val="35000"/>
                  </a:schemeClr>
                </a:solidFill>
                <a:latin typeface="Segoe Print" panose="02000600000000000000" pitchFamily="2" charset="0"/>
              </a:rPr>
              <a:t>.</a:t>
            </a:r>
          </a:p>
          <a:p>
            <a:pPr lvl="0">
              <a:lnSpc>
                <a:spcPct val="150000"/>
              </a:lnSpc>
              <a:spcAft>
                <a:spcPts val="600"/>
              </a:spcAft>
            </a:pPr>
            <a:r>
              <a:rPr lang="en-US" sz="1000">
                <a:solidFill>
                  <a:schemeClr val="tx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350385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1"/>
            <a:ext cx="6858000" cy="6722076"/>
          </a:xfrm>
        </p:spPr>
      </p:pic>
      <p:sp>
        <p:nvSpPr>
          <p:cNvPr id="4" name="HeaderGradient">
            <a:extLst>
              <a:ext uri="{FF2B5EF4-FFF2-40B4-BE49-F238E27FC236}">
                <a16:creationId xmlns:a16="http://schemas.microsoft.com/office/drawing/2014/main" id="{203C00C0-722A-7470-C2A5-FDCB23E54125}"/>
              </a:ext>
            </a:extLst>
          </p:cNvPr>
          <p:cNvSpPr/>
          <p:nvPr/>
        </p:nvSpPr>
        <p:spPr>
          <a:xfrm>
            <a:off x="0" y="4642834"/>
            <a:ext cx="6857999" cy="2079242"/>
          </a:xfrm>
          <a:prstGeom prst="rect">
            <a:avLst/>
          </a:prstGeom>
          <a:gradFill flip="none" rotWithShape="1">
            <a:gsLst>
              <a:gs pos="0">
                <a:schemeClr val="bg1">
                  <a:lumMod val="95000"/>
                  <a:lumOff val="5000"/>
                  <a:alpha val="48000"/>
                </a:schemeClr>
              </a:gs>
              <a:gs pos="67000">
                <a:schemeClr val="bg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FORGE</a:t>
            </a:r>
            <a:r>
              <a:rPr lang="en-US">
                <a:solidFill>
                  <a:schemeClr val="tx1"/>
                </a:solidFill>
                <a:latin typeface="Lato" panose="020F0502020204030203" pitchFamily="34" charset="0"/>
              </a:rPr>
              <a:t>SIM™</a:t>
            </a:r>
            <a:r>
              <a:rPr lang="en-US"/>
              <a:t> FRAMEWORK</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Gantt Chart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07916" y="7589520"/>
            <a:ext cx="822960" cy="822960"/>
          </a:xfrm>
          <a:prstGeom prst="rect">
            <a:avLst/>
          </a:prstGeom>
        </p:spPr>
      </p:pic>
      <p:pic>
        <p:nvPicPr>
          <p:cNvPr id="17" name="Graphic 2">
            <a:extLst>
              <a:ext uri="{FF2B5EF4-FFF2-40B4-BE49-F238E27FC236}">
                <a16:creationId xmlns:a16="http://schemas.microsoft.com/office/drawing/2014/main" id="{DA867275-B31A-0349-5EE5-F2E705833DA2}"/>
              </a:ext>
            </a:extLst>
          </p:cNvPr>
          <p:cNvPicPr>
            <a:picLocks noChangeAspect="1"/>
          </p:cNvPicPr>
          <p:nvPr/>
        </p:nvPicPr>
        <p:blipFill>
          <a:blip r:embed="rId4"/>
          <a:srcRect/>
          <a:stretch/>
        </p:blipFill>
        <p:spPr>
          <a:xfrm>
            <a:off x="3019000" y="7589520"/>
            <a:ext cx="819999" cy="822960"/>
          </a:xfrm>
          <a:prstGeom prst="rect">
            <a:avLst/>
          </a:prstGeom>
        </p:spPr>
      </p:pic>
      <p:pic>
        <p:nvPicPr>
          <p:cNvPr id="15" name="Graphic 1" descr="End with solid fill">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589520"/>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Performance Tracking</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Real-World Integration</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Rapid Development</a:t>
            </a:r>
          </a:p>
        </p:txBody>
      </p:sp>
    </p:spTree>
    <p:extLst>
      <p:ext uri="{BB962C8B-B14F-4D97-AF65-F5344CB8AC3E}">
        <p14:creationId xmlns:p14="http://schemas.microsoft.com/office/powerpoint/2010/main" val="2214319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11216-A743-1B0D-5493-988526D4DF12}"/>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6AA2EE5-B16A-C480-F663-C30AE3577239}"/>
              </a:ext>
            </a:extLst>
          </p:cNvPr>
          <p:cNvPicPr>
            <a:picLocks noGrp="1" noChangeAspect="1"/>
          </p:cNvPicPr>
          <p:nvPr>
            <p:ph type="pic" sz="quarter" idx="10"/>
          </p:nvPr>
        </p:nvPicPr>
        <p:blipFill rotWithShape="1">
          <a:blip r:embed="rId2"/>
          <a:srcRect l="620" t="31579" r="620" b="17540"/>
          <a:stretch/>
        </p:blipFill>
        <p:spPr>
          <a:xfrm>
            <a:off x="0" y="0"/>
            <a:ext cx="6858000" cy="2011680"/>
          </a:xfrm>
        </p:spPr>
      </p:pic>
      <p:sp>
        <p:nvSpPr>
          <p:cNvPr id="13" name="Text Placeholder 12">
            <a:extLst>
              <a:ext uri="{FF2B5EF4-FFF2-40B4-BE49-F238E27FC236}">
                <a16:creationId xmlns:a16="http://schemas.microsoft.com/office/drawing/2014/main" id="{F2B756D3-0A60-E4B4-2005-9E3F5872522D}"/>
              </a:ext>
            </a:extLst>
          </p:cNvPr>
          <p:cNvSpPr>
            <a:spLocks noGrp="1"/>
          </p:cNvSpPr>
          <p:nvPr>
            <p:ph type="body" sz="quarter" idx="15"/>
          </p:nvPr>
        </p:nvSpPr>
        <p:spPr>
          <a:xfrm>
            <a:off x="0" y="2221991"/>
            <a:ext cx="2286000" cy="1501413"/>
          </a:xfrm>
        </p:spPr>
        <p:txBody>
          <a:bodyPr/>
          <a:lstStyle/>
          <a:p>
            <a:pPr algn="r" defTabSz="457200"/>
            <a:r>
              <a:rPr lang="en-US" sz="1800" cap="all">
                <a:latin typeface="Roboto Condensed" panose="02000000000000000000" pitchFamily="2" charset="0"/>
                <a:ea typeface="Roboto Condensed" panose="02000000000000000000" pitchFamily="2" charset="0"/>
              </a:rPr>
              <a:t>Essential </a:t>
            </a:r>
          </a:p>
          <a:p>
            <a:pPr algn="r" defTabSz="457200"/>
            <a:r>
              <a:rPr lang="en-US" sz="1800" cap="all">
                <a:latin typeface="Roboto Condensed" panose="02000000000000000000" pitchFamily="2" charset="0"/>
                <a:ea typeface="Roboto Condensed" panose="02000000000000000000" pitchFamily="2" charset="0"/>
              </a:rPr>
              <a:t>Building Blocks </a:t>
            </a:r>
          </a:p>
          <a:p>
            <a:pPr algn="r" defTabSz="457200"/>
            <a:r>
              <a:rPr lang="en-US" sz="1800" cap="all">
                <a:latin typeface="Roboto Condensed" panose="02000000000000000000" pitchFamily="2" charset="0"/>
                <a:ea typeface="Roboto Condensed" panose="02000000000000000000" pitchFamily="2" charset="0"/>
              </a:rPr>
              <a:t>of the Training Simulator</a:t>
            </a:r>
          </a:p>
          <a:p>
            <a:endParaRPr lang="en-US"/>
          </a:p>
        </p:txBody>
      </p:sp>
      <p:sp>
        <p:nvSpPr>
          <p:cNvPr id="12" name="Text Placeholder 11">
            <a:extLst>
              <a:ext uri="{FF2B5EF4-FFF2-40B4-BE49-F238E27FC236}">
                <a16:creationId xmlns:a16="http://schemas.microsoft.com/office/drawing/2014/main" id="{A5BFDBF1-6085-93AF-2DD6-4901C9640792}"/>
              </a:ext>
            </a:extLst>
          </p:cNvPr>
          <p:cNvSpPr>
            <a:spLocks noGrp="1"/>
          </p:cNvSpPr>
          <p:nvPr>
            <p:ph type="body" sz="quarter" idx="16"/>
          </p:nvPr>
        </p:nvSpPr>
        <p:spPr/>
        <p:txBody>
          <a:bodyPr/>
          <a:lstStyle/>
          <a:p>
            <a:pPr marL="0" marR="0" lvl="0" indent="0" defTabSz="457200" rtl="0" eaLnBrk="1" fontAlgn="auto" latinLnBrk="0" hangingPunct="1">
              <a:spcBef>
                <a:spcPts val="0"/>
              </a:spcBef>
              <a:spcAft>
                <a:spcPts val="600"/>
              </a:spcAft>
              <a:buClrTx/>
              <a:buSzTx/>
              <a:buFontTx/>
              <a:buNone/>
              <a:tabLst/>
              <a:defRPr/>
            </a:pPr>
            <a:r>
              <a:rPr lang="en-US" sz="1200"/>
              <a:t>ForgeFX's commitment to innovation and quality is embedded in every layer of our ForgeSIM™ suite. It embodies the best practices and technological advancements we've acquired over numerous successful deployments. Each component is designed to integrate seamlessly, providing clients with a cohesive development experience from concept to execution.</a:t>
            </a:r>
          </a:p>
          <a:p>
            <a:pPr marL="0" marR="0" lvl="0" indent="0" defTabSz="457200" rtl="0" eaLnBrk="1" fontAlgn="auto" latinLnBrk="0" hangingPunct="1">
              <a:spcBef>
                <a:spcPts val="0"/>
              </a:spcBef>
              <a:spcAft>
                <a:spcPts val="600"/>
              </a:spcAft>
              <a:buClrTx/>
              <a:buSzTx/>
              <a:buFontTx/>
              <a:buNone/>
              <a:tabLst/>
              <a:defRPr/>
            </a:pPr>
            <a:r>
              <a:rPr lang="en-US" sz="1200"/>
              <a:t>Here are the elements of the framework:</a:t>
            </a:r>
            <a:endParaRPr lang="en-US"/>
          </a:p>
        </p:txBody>
      </p:sp>
      <p:sp>
        <p:nvSpPr>
          <p:cNvPr id="15" name="HeaderGradient">
            <a:extLst>
              <a:ext uri="{FF2B5EF4-FFF2-40B4-BE49-F238E27FC236}">
                <a16:creationId xmlns:a16="http://schemas.microsoft.com/office/drawing/2014/main" id="{BCF56053-549C-2F19-4392-9F6F9CA99626}"/>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4FF14439-9368-825C-21E5-3EB8281744A0}"/>
              </a:ext>
            </a:extLst>
          </p:cNvPr>
          <p:cNvSpPr>
            <a:spLocks noGrp="1"/>
          </p:cNvSpPr>
          <p:nvPr>
            <p:ph type="title"/>
          </p:nvPr>
        </p:nvSpPr>
        <p:spPr/>
        <p:txBody>
          <a:bodyPr/>
          <a:lstStyle/>
          <a:p>
            <a:r>
              <a:rPr lang="en-US">
                <a:solidFill>
                  <a:schemeClr val="bg1"/>
                </a:solidFill>
              </a:rPr>
              <a:t>ForgeSIM™</a:t>
            </a:r>
            <a:r>
              <a:rPr lang="en-US"/>
              <a:t> Framework</a:t>
            </a:r>
          </a:p>
        </p:txBody>
      </p:sp>
      <p:sp>
        <p:nvSpPr>
          <p:cNvPr id="16" name="TextBox 15">
            <a:extLst>
              <a:ext uri="{FF2B5EF4-FFF2-40B4-BE49-F238E27FC236}">
                <a16:creationId xmlns:a16="http://schemas.microsoft.com/office/drawing/2014/main" id="{34BE56F3-E970-6F45-C3F0-A4940B62FE5E}"/>
              </a:ext>
            </a:extLst>
          </p:cNvPr>
          <p:cNvSpPr txBox="1"/>
          <p:nvPr/>
        </p:nvSpPr>
        <p:spPr>
          <a:xfrm>
            <a:off x="2685245" y="3822535"/>
            <a:ext cx="3715553" cy="4237057"/>
          </a:xfrm>
          <a:prstGeom prst="rect">
            <a:avLst/>
          </a:prstGeom>
          <a:noFill/>
        </p:spPr>
        <p:txBody>
          <a:bodyPr wrap="square" lIns="0" rIns="0">
            <a:spAutoFit/>
          </a:bodyPr>
          <a:lstStyle/>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CORE:</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CONNECT:</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Proprietary process and approach to bridge the gap between static machine and equipment CAD files to their interactive counterparts, matching real-world behaviors.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CONTROL:</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Pre-built system to connect real-world equipment controls to ForgeSIM-based applications. Protocol support includes both custom and standard CAN-BUS systems.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TRACK:</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GATHER:</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Time-tested multiplayer framework designed specifically for the team-based practice and instructor/student modalities required for simulation-based training.</a:t>
            </a:r>
          </a:p>
        </p:txBody>
      </p:sp>
      <p:pic>
        <p:nvPicPr>
          <p:cNvPr id="2" name="Graphic 5" descr="Group of men with solid fill">
            <a:extLst>
              <a:ext uri="{FF2B5EF4-FFF2-40B4-BE49-F238E27FC236}">
                <a16:creationId xmlns:a16="http://schemas.microsoft.com/office/drawing/2014/main" id="{289DCB69-98DD-88A6-62B2-FAD2C55D02F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2010762" y="7236912"/>
            <a:ext cx="551215" cy="551215"/>
          </a:xfrm>
          <a:prstGeom prst="rect">
            <a:avLst/>
          </a:prstGeom>
        </p:spPr>
      </p:pic>
      <p:pic>
        <p:nvPicPr>
          <p:cNvPr id="3" name="Graphic 4" descr="Gantt Chart with solid fill">
            <a:extLst>
              <a:ext uri="{FF2B5EF4-FFF2-40B4-BE49-F238E27FC236}">
                <a16:creationId xmlns:a16="http://schemas.microsoft.com/office/drawing/2014/main" id="{D631C167-2587-C0F2-87CD-6FC6BF3B713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010762" y="6451521"/>
            <a:ext cx="551215" cy="551215"/>
          </a:xfrm>
          <a:prstGeom prst="rect">
            <a:avLst/>
          </a:prstGeom>
        </p:spPr>
      </p:pic>
      <p:pic>
        <p:nvPicPr>
          <p:cNvPr id="4" name="Graphic 3" descr="Steering Wheel with solid fill">
            <a:extLst>
              <a:ext uri="{FF2B5EF4-FFF2-40B4-BE49-F238E27FC236}">
                <a16:creationId xmlns:a16="http://schemas.microsoft.com/office/drawing/2014/main" id="{6C36C243-CFD5-9355-46F1-ECBCF6DA8F1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010762" y="5539044"/>
            <a:ext cx="551215" cy="551215"/>
          </a:xfrm>
          <a:prstGeom prst="rect">
            <a:avLst/>
          </a:prstGeom>
        </p:spPr>
      </p:pic>
      <p:pic>
        <p:nvPicPr>
          <p:cNvPr id="5" name="Graphic 2" descr="Plugged Unplugged with solid fill">
            <a:extLst>
              <a:ext uri="{FF2B5EF4-FFF2-40B4-BE49-F238E27FC236}">
                <a16:creationId xmlns:a16="http://schemas.microsoft.com/office/drawing/2014/main" id="{3E08FE53-F667-D2A5-259B-9F51065AB68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010762" y="4587448"/>
            <a:ext cx="551215" cy="551215"/>
          </a:xfrm>
          <a:prstGeom prst="rect">
            <a:avLst/>
          </a:prstGeom>
        </p:spPr>
      </p:pic>
      <p:pic>
        <p:nvPicPr>
          <p:cNvPr id="6" name="Graphic 1" descr="Target with solid fill">
            <a:extLst>
              <a:ext uri="{FF2B5EF4-FFF2-40B4-BE49-F238E27FC236}">
                <a16:creationId xmlns:a16="http://schemas.microsoft.com/office/drawing/2014/main" id="{741EDE3D-2A14-22F7-55EC-05BBD91C6E9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010762" y="3879819"/>
            <a:ext cx="551215" cy="551215"/>
          </a:xfrm>
          <a:prstGeom prst="rect">
            <a:avLst/>
          </a:prstGeom>
        </p:spPr>
      </p:pic>
    </p:spTree>
    <p:extLst>
      <p:ext uri="{BB962C8B-B14F-4D97-AF65-F5344CB8AC3E}">
        <p14:creationId xmlns:p14="http://schemas.microsoft.com/office/powerpoint/2010/main" val="2624949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83" r="811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Virtual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583656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industries.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Virtual</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spTree>
    <p:extLst>
      <p:ext uri="{BB962C8B-B14F-4D97-AF65-F5344CB8AC3E}">
        <p14:creationId xmlns:p14="http://schemas.microsoft.com/office/powerpoint/2010/main" val="1144849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Forest scene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12" name="Graphic 2" descr="Tractor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Terrain</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
        <p:nvSpPr>
          <p:cNvPr id="9" name="Gen Note">
            <a:extLst>
              <a:ext uri="{FF2B5EF4-FFF2-40B4-BE49-F238E27FC236}">
                <a16:creationId xmlns:a16="http://schemas.microsoft.com/office/drawing/2014/main" id="{1155AA9A-6174-C251-5147-0C2876FA0454}"/>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Indoor environment is </a:t>
            </a:r>
            <a:r>
              <a:rPr lang="en-US" sz="1000">
                <a:solidFill>
                  <a:srgbClr val="0070C0"/>
                </a:solidFill>
                <a:latin typeface="Segoe Print" panose="02000600000000000000" pitchFamily="2" charset="0"/>
                <a:hlinkClick r:id="rId6"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474811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rotWithShape="1">
          <a:blip r:embed="rId2"/>
          <a:srcRect/>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66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3"/>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a:t>
            </a:r>
            <a:r>
              <a:rPr lang="en-US"/>
              <a:t>Warehouse</a:t>
            </a:r>
            <a:r>
              <a:rPr lang="en-US" sz="1800" cap="all">
                <a:latin typeface="Roboto Condensed" panose="02000000000000000000" pitchFamily="2" charset="0"/>
                <a:ea typeface="Roboto Condensed" panose="02000000000000000000" pitchFamily="2" charset="0"/>
              </a:rPr>
              <a:t> and </a:t>
            </a:r>
            <a:r>
              <a:rPr lang="en-US"/>
              <a:t>workspace</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a:t>The simulator will immerse users in a visually rich, fully rendered 3D </a:t>
            </a:r>
            <a:r>
              <a:rPr lang="en-US">
                <a:highlight>
                  <a:srgbClr val="FFFF00"/>
                </a:highlight>
              </a:rPr>
              <a:t>warehouse</a:t>
            </a:r>
            <a:r>
              <a:rPr lang="en-US"/>
              <a:t> environment that mirrors the everyday spaces where forklift operations occur. Every structure, surface, and object will be purposefully modeled to heighten realism and create a sense of presence that supports meaningful, task-based learning</a:t>
            </a:r>
            <a:r>
              <a:rPr lang="en-US" sz="1200" spc="-10"/>
              <a:t>.</a:t>
            </a:r>
          </a:p>
          <a:p>
            <a:pPr lvl="1"/>
            <a:r>
              <a:rPr lang="en-US" sz="1200" b="1"/>
              <a:t>Authentic </a:t>
            </a:r>
            <a:r>
              <a:rPr lang="en-US" sz="1200" b="1">
                <a:highlight>
                  <a:srgbClr val="FFFF00"/>
                </a:highlight>
              </a:rPr>
              <a:t>Warehouse </a:t>
            </a:r>
            <a:r>
              <a:rPr lang="en-US" sz="1200" b="1"/>
              <a:t>Layout: </a:t>
            </a:r>
            <a:r>
              <a:rPr lang="en-US"/>
              <a:t>From </a:t>
            </a:r>
            <a:r>
              <a:rPr lang="en-US">
                <a:highlight>
                  <a:srgbClr val="FFFF00"/>
                </a:highlight>
              </a:rPr>
              <a:t>pallet zones </a:t>
            </a:r>
            <a:r>
              <a:rPr lang="en-US"/>
              <a:t>to staging areas and industrial structures, the environment will reflect the flow and scale of (</a:t>
            </a:r>
            <a:r>
              <a:rPr lang="en-US">
                <a:highlight>
                  <a:srgbClr val="FFFF00"/>
                </a:highlight>
              </a:rPr>
              <a:t>company’s) </a:t>
            </a:r>
            <a:r>
              <a:rPr lang="en-US"/>
              <a:t>facilities, providing a practical layout that reinforces spatial logic and operational flow</a:t>
            </a:r>
            <a:r>
              <a:rPr lang="en-US" sz="1200"/>
              <a:t>.</a:t>
            </a:r>
          </a:p>
          <a:p>
            <a:pPr lvl="1"/>
            <a:r>
              <a:rPr lang="en-US" sz="1200" b="1"/>
              <a:t>Visual and Spatial Immersion:</a:t>
            </a:r>
            <a:r>
              <a:rPr lang="en-US" sz="1200"/>
              <a:t> Proportions, lighting, and texture details will enhance depth perception and spatial awareness, helping users orient themselves naturally while remaining focused on the task at hand.</a:t>
            </a:r>
          </a:p>
          <a:p>
            <a:r>
              <a:rPr lang="en-US"/>
              <a:t>In collaboration with</a:t>
            </a:r>
            <a:r>
              <a:rPr lang="en-US">
                <a:highlight>
                  <a:srgbClr val="FFFF00"/>
                </a:highlight>
              </a:rPr>
              <a:t> (Company’s) </a:t>
            </a:r>
            <a:r>
              <a:rPr lang="en-US"/>
              <a:t>training team, we’ll ensure the environment includes key features and visual markers that reflect real-world training conditions, reinforcing safety, awareness, and operational readiness from day one</a:t>
            </a:r>
            <a:r>
              <a:rPr lang="en-US" sz="1200"/>
              <a:t>. </a:t>
            </a:r>
          </a:p>
          <a:p>
            <a:endParaRPr lang="en-US" sz="120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506817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C8FED-BF5C-B6CB-7B38-8091F61DAC2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3B324A5-9357-CFC2-2EB4-879D2814FBE8}"/>
              </a:ext>
            </a:extLst>
          </p:cNvPr>
          <p:cNvPicPr>
            <a:picLocks noGrp="1" noChangeAspect="1"/>
          </p:cNvPicPr>
          <p:nvPr>
            <p:ph type="pic" sz="quarter" idx="10"/>
          </p:nvPr>
        </p:nvPicPr>
        <p:blipFill>
          <a:blip r:embed="rId2"/>
          <a:srcRect/>
          <a:stretch/>
        </p:blipFill>
        <p:spPr/>
      </p:pic>
      <p:sp>
        <p:nvSpPr>
          <p:cNvPr id="7" name="Text Placeholder 6">
            <a:extLst>
              <a:ext uri="{FF2B5EF4-FFF2-40B4-BE49-F238E27FC236}">
                <a16:creationId xmlns:a16="http://schemas.microsoft.com/office/drawing/2014/main" id="{8A73F422-CEB5-BA8C-C590-6FCDE89DDB79}"/>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Job Site and Training Context</a:t>
            </a:r>
          </a:p>
        </p:txBody>
      </p:sp>
      <p:sp>
        <p:nvSpPr>
          <p:cNvPr id="9" name="Text Placeholder 8">
            <a:extLst>
              <a:ext uri="{FF2B5EF4-FFF2-40B4-BE49-F238E27FC236}">
                <a16:creationId xmlns:a16="http://schemas.microsoft.com/office/drawing/2014/main" id="{AC4F3CD4-B53B-BBB6-C502-1B572FF8A6A8}"/>
              </a:ext>
            </a:extLst>
          </p:cNvPr>
          <p:cNvSpPr>
            <a:spLocks noGrp="1"/>
          </p:cNvSpPr>
          <p:nvPr>
            <p:ph type="body" sz="quarter" idx="16"/>
          </p:nvPr>
        </p:nvSpPr>
        <p:spPr>
          <a:xfrm>
            <a:off x="2468880" y="2194561"/>
            <a:ext cx="3996314" cy="6363450"/>
          </a:xfrm>
        </p:spPr>
        <p:txBody>
          <a:bodyPr/>
          <a:lstStyle/>
          <a:p>
            <a:pPr>
              <a:lnSpc>
                <a:spcPct val="110000"/>
              </a:lnSpc>
              <a:spcBef>
                <a:spcPts val="0"/>
              </a:spcBef>
              <a:spcAft>
                <a:spcPts val="12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inside the headset, learners are placed in a realistic, immersive 3D environment that mirrors the look and feel of the real-world jobsite. Carefully crafted lighting, textures, and spatial details provide the visual grounding for the simulated training, while layout and architectural cues ensure the environment feels instantly relatable.</a:t>
            </a:r>
            <a:b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Example virtual environments include:</a:t>
            </a:r>
            <a:b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b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400" b="1" i="1">
                <a:latin typeface="Roboto Condensed" panose="02000000000000000000" pitchFamily="2" charset="0"/>
                <a:ea typeface="Roboto Condensed" panose="02000000000000000000" pitchFamily="2" charset="0"/>
              </a:rPr>
              <a:t>Warehouse S</a:t>
            </a:r>
            <a: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afety Fault Finding</a:t>
            </a:r>
            <a:br>
              <a:rPr lang="en-US" sz="1400" b="1" i="1">
                <a:latin typeface="Roboto Condensed" panose="02000000000000000000" pitchFamily="2" charset="0"/>
                <a:ea typeface="Roboto Condensed" panose="02000000000000000000" pitchFamily="2" charset="0"/>
              </a:rPr>
            </a:b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broad, industrial-scale environment designed to evoke the busy visual texture of a working warehouse, open bays, stacked inventory, overhead piping, and ambient worksite clutter. Sightlines are intentionally layered, with nooks, overhead structures, and varied surface materials that create a rich, spatially complex environment for visual orientation and environmental realism</a:t>
            </a:r>
            <a:r>
              <a:rPr lang="en-US" sz="1100"/>
              <a:t>.</a:t>
            </a:r>
            <a:endPar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0" lvl="1" indent="0">
              <a:buNone/>
              <a:defRPr/>
            </a:pPr>
            <a: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PPE &amp; Welfare Station</a:t>
            </a:r>
            <a:b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100"/>
              <a:t>A thoughtfully staged interior space that mirrors the comfort and utility of on-site welfare areas. This room may feature rows of lockers, benches, mounted PPE stations, and day-to-day details such as signage or posted instructions, subtle touches that make the space feel immediately familiar to trainees upon entry.</a:t>
            </a:r>
            <a:r>
              <a:rPr lang="en-US" sz="11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lvl="1" indent="0">
              <a:buNone/>
              <a:defRPr/>
            </a:pPr>
            <a: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Working Safely At Height</a:t>
            </a:r>
            <a:b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100"/>
              <a:t>A dramatic vertical training setting that recreates the height, exposure, and structural geometry of a multi-level scaffold system. With open skies above, guardrails at the edge, and distant site vistas on the horizon, this setting reinforces the psychological sensation of elevation and spatial awareness—key elements for trainees preparing for work at height</a:t>
            </a:r>
            <a:r>
              <a:rPr lang="en-US" sz="11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endParaRPr lang="en-US" sz="1100"/>
          </a:p>
        </p:txBody>
      </p:sp>
      <p:sp>
        <p:nvSpPr>
          <p:cNvPr id="11" name="HeaderGradient">
            <a:extLst>
              <a:ext uri="{FF2B5EF4-FFF2-40B4-BE49-F238E27FC236}">
                <a16:creationId xmlns:a16="http://schemas.microsoft.com/office/drawing/2014/main" id="{3FBFE417-EE04-1783-AB90-E8E18B705758}"/>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D1346B-FE8B-152F-CF9A-8C01A363D2AC}"/>
              </a:ext>
            </a:extLst>
          </p:cNvPr>
          <p:cNvSpPr>
            <a:spLocks noGrp="1"/>
          </p:cNvSpPr>
          <p:nvPr>
            <p:ph type="title"/>
          </p:nvPr>
        </p:nvSpPr>
        <p:spPr/>
        <p:txBody>
          <a:bodyPr/>
          <a:lstStyle/>
          <a:p>
            <a:r>
              <a:rPr lang="en-US">
                <a:solidFill>
                  <a:schemeClr val="bg1"/>
                </a:solidFill>
              </a:rPr>
              <a:t>Virtual</a:t>
            </a:r>
            <a:r>
              <a:rPr lang="en-US"/>
              <a:t> Environment</a:t>
            </a:r>
          </a:p>
        </p:txBody>
      </p:sp>
      <p:pic>
        <p:nvPicPr>
          <p:cNvPr id="13" name="Picture 12" hidden="1">
            <a:extLst>
              <a:ext uri="{FF2B5EF4-FFF2-40B4-BE49-F238E27FC236}">
                <a16:creationId xmlns:a16="http://schemas.microsoft.com/office/drawing/2014/main" id="{2FD032B6-A761-89C9-F11F-614DD9EE8B64}"/>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DD4E1F5-F026-F2B3-3B75-75FAAA339B7E}"/>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pic>
        <p:nvPicPr>
          <p:cNvPr id="4" name="Picture C">
            <a:extLst>
              <a:ext uri="{FF2B5EF4-FFF2-40B4-BE49-F238E27FC236}">
                <a16:creationId xmlns:a16="http://schemas.microsoft.com/office/drawing/2014/main" id="{95F26495-B73B-1EA3-0C8B-483B6BBAD66C}"/>
              </a:ext>
            </a:extLst>
          </p:cNvPr>
          <p:cNvPicPr>
            <a:picLocks noChangeAspect="1"/>
          </p:cNvPicPr>
          <p:nvPr/>
        </p:nvPicPr>
        <p:blipFill rotWithShape="1">
          <a:blip r:embed="rId4">
            <a:duotone>
              <a:prstClr val="black"/>
              <a:schemeClr val="accent1">
                <a:tint val="45000"/>
                <a:satMod val="400000"/>
              </a:schemeClr>
            </a:duotone>
          </a:blip>
          <a:srcRect l="22" r="22"/>
          <a:stretch/>
        </p:blipFill>
        <p:spPr>
          <a:xfrm>
            <a:off x="0" y="6712203"/>
            <a:ext cx="2285262" cy="1196957"/>
          </a:xfrm>
          <a:prstGeom prst="rect">
            <a:avLst/>
          </a:prstGeom>
        </p:spPr>
      </p:pic>
      <p:pic>
        <p:nvPicPr>
          <p:cNvPr id="5" name="Picture B">
            <a:extLst>
              <a:ext uri="{FF2B5EF4-FFF2-40B4-BE49-F238E27FC236}">
                <a16:creationId xmlns:a16="http://schemas.microsoft.com/office/drawing/2014/main" id="{7D576201-F720-14A3-F591-F01DF7430CE2}"/>
              </a:ext>
            </a:extLst>
          </p:cNvPr>
          <p:cNvPicPr>
            <a:picLocks noChangeAspect="1"/>
          </p:cNvPicPr>
          <p:nvPr/>
        </p:nvPicPr>
        <p:blipFill rotWithShape="1">
          <a:blip r:embed="rId5"/>
          <a:srcRect t="13451" b="13451"/>
          <a:stretch/>
        </p:blipFill>
        <p:spPr>
          <a:xfrm>
            <a:off x="-2952" y="5286775"/>
            <a:ext cx="2285262" cy="1196957"/>
          </a:xfrm>
          <a:prstGeom prst="rect">
            <a:avLst/>
          </a:prstGeom>
        </p:spPr>
      </p:pic>
      <p:pic>
        <p:nvPicPr>
          <p:cNvPr id="2" name="Picture A">
            <a:extLst>
              <a:ext uri="{FF2B5EF4-FFF2-40B4-BE49-F238E27FC236}">
                <a16:creationId xmlns:a16="http://schemas.microsoft.com/office/drawing/2014/main" id="{2727E153-FBDD-864F-DA1B-156A41FBAB9C}"/>
              </a:ext>
            </a:extLst>
          </p:cNvPr>
          <p:cNvPicPr>
            <a:picLocks noChangeAspect="1"/>
          </p:cNvPicPr>
          <p:nvPr/>
        </p:nvPicPr>
        <p:blipFill rotWithShape="1">
          <a:blip r:embed="rId6"/>
          <a:srcRect l="18495" t="2831" r="18413" b="48549"/>
          <a:stretch/>
        </p:blipFill>
        <p:spPr>
          <a:xfrm>
            <a:off x="0" y="3851567"/>
            <a:ext cx="2285262" cy="1196957"/>
          </a:xfrm>
          <a:prstGeom prst="rect">
            <a:avLst/>
          </a:prstGeom>
        </p:spPr>
      </p:pic>
      <p:sp>
        <p:nvSpPr>
          <p:cNvPr id="6" name="EDIT tag">
            <a:extLst>
              <a:ext uri="{FF2B5EF4-FFF2-40B4-BE49-F238E27FC236}">
                <a16:creationId xmlns:a16="http://schemas.microsoft.com/office/drawing/2014/main" id="{EBAD0807-AD77-47BA-4EB5-517A2DF98856}"/>
              </a:ext>
            </a:extLst>
          </p:cNvPr>
          <p:cNvSpPr txBox="1"/>
          <p:nvPr/>
        </p:nvSpPr>
        <p:spPr>
          <a:xfrm rot="20805525">
            <a:off x="1483970" y="3971907"/>
            <a:ext cx="4561448"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multi enviro</a:t>
            </a:r>
          </a:p>
        </p:txBody>
      </p:sp>
    </p:spTree>
    <p:extLst>
      <p:ext uri="{BB962C8B-B14F-4D97-AF65-F5344CB8AC3E}">
        <p14:creationId xmlns:p14="http://schemas.microsoft.com/office/powerpoint/2010/main" val="39750364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9561" r="9561"/>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537082"/>
            <a:ext cx="4901609" cy="1366638"/>
          </a:xfrm>
        </p:spPr>
        <p:txBody>
          <a:bodyPr/>
          <a:lstStyle/>
          <a:p>
            <a:r>
              <a:rPr lang="en-US">
                <a:solidFill>
                  <a:schemeClr val="tx1"/>
                </a:solidFill>
              </a:rPr>
              <a:t>Virtual</a:t>
            </a:r>
            <a:r>
              <a:rPr lang="en-US"/>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1023408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Virtual </a:t>
            </a:r>
            <a:r>
              <a:rPr lang="en-US">
                <a:solidFill>
                  <a:srgbClr val="FF0000"/>
                </a:solidFill>
              </a:rPr>
              <a:t>machine</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a:xfrm>
            <a:off x="2468880" y="2194560"/>
            <a:ext cx="3931920" cy="6594437"/>
          </a:xfrm>
        </p:spPr>
        <p:txBody>
          <a:bodyPr/>
          <a:lstStyle/>
          <a:p>
            <a:pPr>
              <a:buNone/>
            </a:pPr>
            <a:r>
              <a:rPr lang="en-US"/>
              <a:t>The proposed simulator’s centerpiece will be a fully interactive 3D </a:t>
            </a:r>
            <a:r>
              <a:rPr lang="en-US">
                <a:solidFill>
                  <a:srgbClr val="FF0000"/>
                </a:solidFill>
              </a:rPr>
              <a:t>(equipment/ machine). </a:t>
            </a:r>
            <a:r>
              <a:rPr lang="en-US"/>
              <a:t>This digital replica will be developed to industry-standard scale and functionality using CAD references, photo documentation, and walkthroughs. While not modeled after a single OEM, the simulator will maintain broad realism and operator familiarity, supporting a wide range of internal training use cases.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endParaRPr lang="en-US" sz="13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True-to-Scale Layout and Visibility</a:t>
            </a:r>
            <a:b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a:t>Built at full scale, the </a:t>
            </a:r>
            <a:r>
              <a:rPr lang="en-US">
                <a:solidFill>
                  <a:srgbClr val="FF0000"/>
                </a:solidFill>
              </a:rPr>
              <a:t>(machine) </a:t>
            </a:r>
            <a:r>
              <a:rPr lang="en-US"/>
              <a:t>model will reflect the spatial relationships between operator seating, controls, and surrounding zones, supporting natural posture and environmental awareness inside VR.</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Accurate to the Detail</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reinforce real-world recognition, the </a:t>
            </a:r>
            <a:r>
              <a:rPr lang="en-US">
                <a:solidFill>
                  <a:srgbClr val="FF0000"/>
                </a:solidFill>
              </a:rPr>
              <a:t>(machine)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modeled to emphasize structural accuracy, with clearly defined parts, surface details, and texturing.</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Operationally Responsive Features</a:t>
            </a:r>
            <a:br>
              <a:rPr lang="en-US"/>
            </a:br>
            <a:r>
              <a:rPr lang="en-US"/>
              <a:t>All primary control elements </a:t>
            </a:r>
            <a:r>
              <a:rPr lang="en-US">
                <a:solidFill>
                  <a:srgbClr val="FF0000"/>
                </a:solidFill>
              </a:rPr>
              <a:t>(machine components</a:t>
            </a:r>
            <a:r>
              <a:rPr lang="en-US"/>
              <a:t>) will be rigged for animation and interaction, allowing users to interact directly with the machine to support inspection routines, basic maneuvering, and safety-related actions</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a:lnSpc>
                <a:spcPct val="110000"/>
              </a:lnSpc>
              <a:spcBef>
                <a:spcPts val="0"/>
              </a:spcBef>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 name="HeaderGradient">
            <a:extLst>
              <a:ext uri="{FF2B5EF4-FFF2-40B4-BE49-F238E27FC236}">
                <a16:creationId xmlns:a16="http://schemas.microsoft.com/office/drawing/2014/main" id="{7B93EC76-41E3-BE40-4072-C92429D0BC6D}"/>
              </a:ext>
            </a:extLst>
          </p:cNvPr>
          <p:cNvSpPr/>
          <p:nvPr/>
        </p:nvSpPr>
        <p:spPr>
          <a:xfrm>
            <a:off x="0" y="1417320"/>
            <a:ext cx="6857998" cy="594360"/>
          </a:xfrm>
          <a:prstGeom prst="rect">
            <a:avLst/>
          </a:prstGeom>
          <a:gradFill flip="none" rotWithShape="1">
            <a:gsLst>
              <a:gs pos="0">
                <a:schemeClr val="tx1">
                  <a:lumMod val="95000"/>
                  <a:lumOff val="5000"/>
                  <a:alpha val="3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13543642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0734D-C753-4646-287B-1D0EDA5E3F9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6B2AFAC-A600-346B-B705-629B70111EB2}"/>
              </a:ext>
            </a:extLst>
          </p:cNvPr>
          <p:cNvPicPr>
            <a:picLocks noGrp="1" noChangeAspect="1"/>
          </p:cNvPicPr>
          <p:nvPr>
            <p:ph type="pic" sz="quarter" idx="10"/>
          </p:nvPr>
        </p:nvPicPr>
        <p:blipFill rotWithShape="1">
          <a:blip r:embed="rId2"/>
          <a:srcRect r="17298" b="17298"/>
          <a:stretch>
            <a:fillRect/>
          </a:stretch>
        </p:blipFill>
        <p:spPr>
          <a:xfrm>
            <a:off x="0" y="0"/>
            <a:ext cx="6858000" cy="2011680"/>
          </a:xfrm>
        </p:spPr>
      </p:pic>
      <p:sp>
        <p:nvSpPr>
          <p:cNvPr id="13" name="Text Placeholder 12">
            <a:extLst>
              <a:ext uri="{FF2B5EF4-FFF2-40B4-BE49-F238E27FC236}">
                <a16:creationId xmlns:a16="http://schemas.microsoft.com/office/drawing/2014/main" id="{48532740-43B3-C857-34C5-53179EA97A1E}"/>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1142F533-98B3-CE40-DE08-E617A0220B68}"/>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0E879106-3E97-2561-7E7B-6F0B3389CAAC}"/>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460F9E16-A040-EF0E-7EDE-5D04602C2C91}"/>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23B5F29E-63B1-7664-D36A-9161B63B30B0}"/>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simulator transforms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(process)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into a memorable, muscle‑memory moment by surrounding trainees with realistically crafted, </a:t>
            </a:r>
            <a:r>
              <a:rPr lang="en-US" sz="1200" spc="-10">
                <a:solidFill>
                  <a:schemeClr val="tx1">
                    <a:lumMod val="65000"/>
                    <a:lumOff val="35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interactive assets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Whether clipping a safety harness, stabilizing a scaffold plank, or powering up a handheld tool, each item appears at true scale with lifelike textures and intuitive responses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Learners grip, lift, latch, and operate equipment exactly as they would on‑site, only inside a risk‑free, data‑rich virtual environment</a:t>
            </a:r>
            <a:r>
              <a:rPr lang="en-US" spc="-10"/>
              <a: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building real‑world confidence long before they step onto the job.</a:t>
            </a:r>
          </a:p>
          <a:p>
            <a:pPr marL="171450" indent="-171450">
              <a:spcBef>
                <a:spcPts val="0"/>
              </a:spcBef>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a:highlight>
                  <a:srgbClr val="FFFF00"/>
                </a:highlight>
              </a:rPr>
              <a:t>Harness Safety Routine (VR Scaffold)</a:t>
            </a:r>
            <a:r>
              <a:rPr lang="en-US" b="1">
                <a:highlight>
                  <a:srgbClr val="FFFF00"/>
                </a:highlight>
              </a:rPr>
              <a:t>:</a:t>
            </a:r>
            <a:r>
              <a:rPr lang="en-US">
                <a:highlight>
                  <a:srgbClr val="FFFF00"/>
                </a:highlight>
              </a:rPr>
              <a:t> </a:t>
            </a:r>
            <a:r>
              <a:rPr lang="en-US"/>
              <a:t>Using natural hand‑tracking, learners clip a virtual carabiner to a scaffold anchor, watch the lanyard tighten, and step forward only when the system confirms full tie‑off, building instinctive compliance at height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171450" indent="-171450">
              <a:spcBef>
                <a:spcPts val="0"/>
              </a:spcBef>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Smart Lift Challenge (VR Warehouse):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scan a box’s weight tag</a:t>
            </a:r>
            <a:r>
              <a:rPr lang="en-US" spc="-10"/>
              <a:t> and proceed to follow the instructions to safely lift the selected box or choose an approved virtual tool to assist with moving the box</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correctly.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Power‑Tool Safety Check (VR Tool Bay):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Learners pick up </a:t>
            </a:r>
            <a:r>
              <a:rPr lang="en-US" spc="-20"/>
              <a:t>the virtual</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electric drill, inspect the cord, secure the workpiece in a virtual clamp</a:t>
            </a:r>
            <a:r>
              <a:rPr lang="en-US" spc="-20"/>
              <a:t>, and are prompted with the same precautions as one would using the physical drill.</a:t>
            </a:r>
            <a:endPar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spcAft>
                <a:spcPts val="600"/>
              </a:spcAft>
              <a:buClr>
                <a:schemeClr val="accent1"/>
              </a:buClr>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focusing on tactile components and replicating the natural physical </a:t>
            </a:r>
            <a:r>
              <a:rPr lang="en-US" spc="-10"/>
              <a:t>interactions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ensures that skills learned virtually translate directly to on‑the‑job performance, accelerating competency while driving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incident rates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toward zero.</a:t>
            </a:r>
          </a:p>
          <a:p>
            <a:pPr>
              <a:spcBef>
                <a:spcPts val="600"/>
              </a:spcBef>
            </a:pPr>
            <a:endParaRPr lang="en-US" sz="1200" spc="-10"/>
          </a:p>
        </p:txBody>
      </p:sp>
      <p:sp>
        <p:nvSpPr>
          <p:cNvPr id="6" name="HeaderGradient">
            <a:extLst>
              <a:ext uri="{FF2B5EF4-FFF2-40B4-BE49-F238E27FC236}">
                <a16:creationId xmlns:a16="http://schemas.microsoft.com/office/drawing/2014/main" id="{FAA6CCC1-7ED5-1603-5C38-EF44A6141F4B}"/>
              </a:ext>
            </a:extLst>
          </p:cNvPr>
          <p:cNvSpPr/>
          <p:nvPr/>
        </p:nvSpPr>
        <p:spPr>
          <a:xfrm>
            <a:off x="0" y="1411264"/>
            <a:ext cx="6857998" cy="594360"/>
          </a:xfrm>
          <a:prstGeom prst="rect">
            <a:avLst/>
          </a:prstGeom>
          <a:gradFill flip="none" rotWithShape="1">
            <a:gsLst>
              <a:gs pos="0">
                <a:schemeClr val="tx1">
                  <a:lumMod val="95000"/>
                  <a:lumOff val="5000"/>
                  <a:alpha val="2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76CE590-3E00-A1E7-4038-0A6DAD33F041}"/>
              </a:ext>
            </a:extLst>
          </p:cNvPr>
          <p:cNvSpPr>
            <a:spLocks noGrp="1"/>
          </p:cNvSpPr>
          <p:nvPr>
            <p:ph type="title"/>
          </p:nvPr>
        </p:nvSpPr>
        <p:spPr/>
        <p:txBody>
          <a:bodyPr/>
          <a:lstStyle/>
          <a:p>
            <a:r>
              <a:rPr lang="en-US">
                <a:solidFill>
                  <a:schemeClr val="bg1"/>
                </a:solidFill>
              </a:rPr>
              <a:t>Virtual</a:t>
            </a:r>
            <a:r>
              <a:rPr lang="en-US"/>
              <a:t> Equipment</a:t>
            </a:r>
          </a:p>
        </p:txBody>
      </p:sp>
      <p:cxnSp>
        <p:nvCxnSpPr>
          <p:cNvPr id="5" name="Straight Connector 2">
            <a:extLst>
              <a:ext uri="{FF2B5EF4-FFF2-40B4-BE49-F238E27FC236}">
                <a16:creationId xmlns:a16="http://schemas.microsoft.com/office/drawing/2014/main" id="{A0547B2D-9306-D0DE-B85C-E17941246471}"/>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4" name="EDIT tag">
            <a:extLst>
              <a:ext uri="{FF2B5EF4-FFF2-40B4-BE49-F238E27FC236}">
                <a16:creationId xmlns:a16="http://schemas.microsoft.com/office/drawing/2014/main" id="{55A34E72-B240-CF7B-8575-E4F2612AA5FC}"/>
              </a:ext>
            </a:extLst>
          </p:cNvPr>
          <p:cNvSpPr txBox="1"/>
          <p:nvPr/>
        </p:nvSpPr>
        <p:spPr>
          <a:xfrm rot="20805525">
            <a:off x="359017" y="3771978"/>
            <a:ext cx="5904403" cy="523220"/>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multi machine/process</a:t>
            </a:r>
          </a:p>
        </p:txBody>
      </p:sp>
    </p:spTree>
    <p:extLst>
      <p:ext uri="{BB962C8B-B14F-4D97-AF65-F5344CB8AC3E}">
        <p14:creationId xmlns:p14="http://schemas.microsoft.com/office/powerpoint/2010/main" val="20265657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103" r="23508"/>
          <a:stretch/>
        </p:blipFill>
        <p:spPr>
          <a:xfrm>
            <a:off x="0" y="0"/>
            <a:ext cx="6858000" cy="6722076"/>
          </a:xfrm>
        </p:spPr>
      </p:pic>
      <p:sp>
        <p:nvSpPr>
          <p:cNvPr id="12" name="HeaderGradient">
            <a:extLst>
              <a:ext uri="{FF2B5EF4-FFF2-40B4-BE49-F238E27FC236}">
                <a16:creationId xmlns:a16="http://schemas.microsoft.com/office/drawing/2014/main" id="{C6343F19-66A4-8FB5-D889-92ED52FA0A18}"/>
              </a:ext>
            </a:extLst>
          </p:cNvPr>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5303520"/>
            <a:ext cx="4495799" cy="1366638"/>
          </a:xfrm>
        </p:spPr>
        <p:txBody>
          <a:bodyPr/>
          <a:lstStyle/>
          <a:p>
            <a:r>
              <a:rPr lang="en-US">
                <a:solidFill>
                  <a:schemeClr val="tx1"/>
                </a:solidFill>
              </a:rPr>
              <a:t>User</a:t>
            </a:r>
            <a:r>
              <a:rPr lang="en-US"/>
              <a:t> Interface</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4" name="Graphic 3" descr="Wheelchair outline">
            <a:extLst>
              <a:ext uri="{FF2B5EF4-FFF2-40B4-BE49-F238E27FC236}">
                <a16:creationId xmlns:a16="http://schemas.microsoft.com/office/drawing/2014/main" id="{236DAE29-45DB-BE69-1B27-07FAD304F35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6" name="Graphic 2" descr="Gears outline">
            <a:extLst>
              <a:ext uri="{FF2B5EF4-FFF2-40B4-BE49-F238E27FC236}">
                <a16:creationId xmlns:a16="http://schemas.microsoft.com/office/drawing/2014/main" id="{30C5AD68-1A22-F660-E91C-D85269B76D3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7" name="Graphic 1" descr="Brain in head outline">
            <a:extLst>
              <a:ext uri="{FF2B5EF4-FFF2-40B4-BE49-F238E27FC236}">
                <a16:creationId xmlns:a16="http://schemas.microsoft.com/office/drawing/2014/main" id="{5E9B6814-3800-9A12-D048-32A44523807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9" name="TextBox 3">
            <a:extLst>
              <a:ext uri="{FF2B5EF4-FFF2-40B4-BE49-F238E27FC236}">
                <a16:creationId xmlns:a16="http://schemas.microsoft.com/office/drawing/2014/main" id="{49A222EE-4482-FB62-9F24-F0CDB3873571}"/>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Accessible</a:t>
            </a:r>
          </a:p>
        </p:txBody>
      </p:sp>
      <p:sp>
        <p:nvSpPr>
          <p:cNvPr id="10" name="TextBox 2">
            <a:extLst>
              <a:ext uri="{FF2B5EF4-FFF2-40B4-BE49-F238E27FC236}">
                <a16:creationId xmlns:a16="http://schemas.microsoft.com/office/drawing/2014/main" id="{58C6DF2A-6DF2-E881-0152-AA397174D051}"/>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Relevant</a:t>
            </a:r>
          </a:p>
        </p:txBody>
      </p:sp>
      <p:sp>
        <p:nvSpPr>
          <p:cNvPr id="11" name="TextBox 1">
            <a:extLst>
              <a:ext uri="{FF2B5EF4-FFF2-40B4-BE49-F238E27FC236}">
                <a16:creationId xmlns:a16="http://schemas.microsoft.com/office/drawing/2014/main" id="{9104105B-65A6-6C08-4F32-33F1A8FE3F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Intuitive</a:t>
            </a:r>
          </a:p>
        </p:txBody>
      </p:sp>
    </p:spTree>
    <p:extLst>
      <p:ext uri="{BB962C8B-B14F-4D97-AF65-F5344CB8AC3E}">
        <p14:creationId xmlns:p14="http://schemas.microsoft.com/office/powerpoint/2010/main" val="1616701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FA223-14A7-B7CC-E8AE-5A00C37D75D8}"/>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5107581-4FA8-89D2-8D9D-954D8A1C1B36}"/>
              </a:ext>
            </a:extLst>
          </p:cNvPr>
          <p:cNvPicPr>
            <a:picLocks noGrp="1" noChangeAspect="1"/>
          </p:cNvPicPr>
          <p:nvPr>
            <p:ph type="pic" sz="quarter" idx="10"/>
          </p:nvPr>
        </p:nvPicPr>
        <p:blipFill rotWithShape="1">
          <a:blip r:embed="rId2"/>
          <a:srcRect t="6007" b="6007"/>
          <a:stretch/>
        </p:blipFill>
        <p:spPr/>
      </p:pic>
      <p:sp>
        <p:nvSpPr>
          <p:cNvPr id="13" name="Text Placeholder 12">
            <a:extLst>
              <a:ext uri="{FF2B5EF4-FFF2-40B4-BE49-F238E27FC236}">
                <a16:creationId xmlns:a16="http://schemas.microsoft.com/office/drawing/2014/main" id="{66F7C29B-CE9F-BC96-EE42-31CC924D70D2}"/>
              </a:ext>
            </a:extLst>
          </p:cNvPr>
          <p:cNvSpPr>
            <a:spLocks noGrp="1"/>
          </p:cNvSpPr>
          <p:nvPr>
            <p:ph type="body" sz="quarter" idx="14"/>
          </p:nvPr>
        </p:nvSpPr>
        <p:spPr>
          <a:xfrm>
            <a:off x="457199" y="7209704"/>
            <a:ext cx="2341563" cy="1063436"/>
          </a:xfrm>
        </p:spPr>
        <p:txBody>
          <a:bodyPr/>
          <a:lstStyle/>
          <a:p>
            <a:pPr>
              <a:lnSpc>
                <a:spcPct val="110000"/>
              </a:lnSpc>
              <a:spcAft>
                <a:spcPts val="600"/>
              </a:spcAft>
              <a:defRPr/>
            </a:pPr>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several training simulators developed for JLG Industries, the virtual controls were conveniently placed in an otherwise unused space, scaled to be easily reached in MR, and designed to coordinate with the machines‘ real controls.</a:t>
            </a:r>
          </a:p>
        </p:txBody>
      </p:sp>
      <p:sp>
        <p:nvSpPr>
          <p:cNvPr id="11" name="HeaderGradient">
            <a:extLst>
              <a:ext uri="{FF2B5EF4-FFF2-40B4-BE49-F238E27FC236}">
                <a16:creationId xmlns:a16="http://schemas.microsoft.com/office/drawing/2014/main" id="{010C060A-DB5F-CBAC-2BBB-B3DDA378EAE0}"/>
              </a:ext>
            </a:extLst>
          </p:cNvPr>
          <p:cNvSpPr/>
          <p:nvPr/>
        </p:nvSpPr>
        <p:spPr>
          <a:xfrm>
            <a:off x="0" y="1022888"/>
            <a:ext cx="6857999" cy="988792"/>
          </a:xfrm>
          <a:prstGeom prst="rect">
            <a:avLst/>
          </a:prstGeom>
          <a:gradFill flip="none" rotWithShape="1">
            <a:gsLst>
              <a:gs pos="0">
                <a:schemeClr val="tx1">
                  <a:lumMod val="95000"/>
                  <a:lumOff val="5000"/>
                  <a:alpha val="61000"/>
                </a:schemeClr>
              </a:gs>
              <a:gs pos="56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22C2003-3E1B-59CB-393A-3399B07C4E7A}"/>
              </a:ext>
            </a:extLst>
          </p:cNvPr>
          <p:cNvSpPr>
            <a:spLocks noGrp="1"/>
          </p:cNvSpPr>
          <p:nvPr>
            <p:ph type="body" sz="quarter" idx="13"/>
          </p:nvPr>
        </p:nvSpPr>
        <p:spPr/>
        <p:txBody>
          <a:bodyPr/>
          <a:lstStyle/>
          <a:p>
            <a:r>
              <a:rPr lang="en-US"/>
              <a:t>Case Study: JLG</a:t>
            </a:r>
          </a:p>
        </p:txBody>
      </p:sp>
      <p:pic>
        <p:nvPicPr>
          <p:cNvPr id="18" name="Picture Placeholder 17">
            <a:extLst>
              <a:ext uri="{FF2B5EF4-FFF2-40B4-BE49-F238E27FC236}">
                <a16:creationId xmlns:a16="http://schemas.microsoft.com/office/drawing/2014/main" id="{03C3F2E5-9318-86E9-2C9A-1CFDBE804256}"/>
              </a:ext>
            </a:extLst>
          </p:cNvPr>
          <p:cNvPicPr>
            <a:picLocks noGrp="1" noChangeAspect="1"/>
          </p:cNvPicPr>
          <p:nvPr>
            <p:ph type="pic" sz="quarter" idx="17"/>
          </p:nvPr>
        </p:nvPicPr>
        <p:blipFill rotWithShape="1">
          <a:blip r:embed="rId3"/>
          <a:srcRect l="8590" t="833" r="8274" b="1958"/>
          <a:stretch/>
        </p:blipFill>
        <p:spPr>
          <a:xfrm>
            <a:off x="3083442" y="6067647"/>
            <a:ext cx="3774558" cy="2482628"/>
          </a:xfrm>
        </p:spPr>
      </p:pic>
      <p:sp>
        <p:nvSpPr>
          <p:cNvPr id="14" name="Text Placeholder 13">
            <a:extLst>
              <a:ext uri="{FF2B5EF4-FFF2-40B4-BE49-F238E27FC236}">
                <a16:creationId xmlns:a16="http://schemas.microsoft.com/office/drawing/2014/main" id="{A3F6219C-BB39-A365-5777-8C28AD551C46}"/>
              </a:ext>
            </a:extLst>
          </p:cNvPr>
          <p:cNvSpPr>
            <a:spLocks noGrp="1"/>
          </p:cNvSpPr>
          <p:nvPr>
            <p:ph type="body" sz="quarter" idx="15"/>
          </p:nvPr>
        </p:nvSpPr>
        <p:spPr/>
        <p:txBody>
          <a:bodyPr/>
          <a:lstStyle/>
          <a:p>
            <a:r>
              <a:rPr lang="en-US"/>
              <a:t>Enhancing Engagement</a:t>
            </a:r>
            <a:endParaRPr lang="id-ID"/>
          </a:p>
        </p:txBody>
      </p:sp>
      <p:sp>
        <p:nvSpPr>
          <p:cNvPr id="15" name="Text Placeholder 14">
            <a:extLst>
              <a:ext uri="{FF2B5EF4-FFF2-40B4-BE49-F238E27FC236}">
                <a16:creationId xmlns:a16="http://schemas.microsoft.com/office/drawing/2014/main" id="{08628677-3610-92D3-1103-1CA65A745F81}"/>
              </a:ext>
            </a:extLst>
          </p:cNvPr>
          <p:cNvSpPr>
            <a:spLocks noGrp="1"/>
          </p:cNvSpPr>
          <p:nvPr>
            <p:ph type="body" sz="quarter" idx="16"/>
          </p:nvPr>
        </p:nvSpPr>
        <p:spPr>
          <a:xfrm>
            <a:off x="2468880" y="2194561"/>
            <a:ext cx="3931920" cy="3399750"/>
          </a:xfrm>
        </p:spPr>
        <p:txBody>
          <a:bodyPr/>
          <a:lstStyle/>
          <a:p>
            <a:r>
              <a:rPr lang="en-US" sz="1200"/>
              <a:t>The ways in which people interact with various computing devices have evolved a great deal, and ForgeFX stays current with the best practices of user experience (UX) design. Our goal is to craft intuitive interfaces that allow users to focus on the content of simulator lessons. Venturing into UX for a MR environment is a pioneering endeavor, one which ForgeFX has consistently been at the forefront to driving innovation as we advance the use of mixed reality training simulators.</a:t>
            </a:r>
          </a:p>
          <a:p>
            <a:r>
              <a:rPr lang="en-US" sz="1200"/>
              <a:t>An intuitive interface and experience not only boosts engagement but ensures that learners stay motivated, navigating seamlessly through the virtual curriculum. The user interface is crucial in MR training as it dictates how trainees interact with lessons. Ultimately, an exceptional interface fosters a rewarding user experience, enhancing learners‘ enjoyment and information retention. </a:t>
            </a:r>
          </a:p>
          <a:p>
            <a:endParaRPr lang="en-US" sz="1200"/>
          </a:p>
        </p:txBody>
      </p:sp>
      <p:sp>
        <p:nvSpPr>
          <p:cNvPr id="3" name="Title 2">
            <a:extLst>
              <a:ext uri="{FF2B5EF4-FFF2-40B4-BE49-F238E27FC236}">
                <a16:creationId xmlns:a16="http://schemas.microsoft.com/office/drawing/2014/main" id="{957D6797-2C95-0E05-6C79-ECBB1D7ADBF1}"/>
              </a:ext>
            </a:extLst>
          </p:cNvPr>
          <p:cNvSpPr>
            <a:spLocks noGrp="1"/>
          </p:cNvSpPr>
          <p:nvPr>
            <p:ph type="title"/>
          </p:nvPr>
        </p:nvSpPr>
        <p:spPr/>
        <p:txBody>
          <a:bodyPr/>
          <a:lstStyle/>
          <a:p>
            <a:r>
              <a:rPr lang="en-US">
                <a:solidFill>
                  <a:schemeClr val="bg1"/>
                </a:solidFill>
              </a:rPr>
              <a:t>User</a:t>
            </a:r>
            <a:r>
              <a:rPr lang="en-US"/>
              <a:t> Interface</a:t>
            </a:r>
          </a:p>
        </p:txBody>
      </p:sp>
      <p:sp>
        <p:nvSpPr>
          <p:cNvPr id="2" name="WRITE tag" hidden="1">
            <a:extLst>
              <a:ext uri="{FF2B5EF4-FFF2-40B4-BE49-F238E27FC236}">
                <a16:creationId xmlns:a16="http://schemas.microsoft.com/office/drawing/2014/main" id="{A8C67441-08A4-80E5-3E54-E382540DD1AC}"/>
              </a:ext>
            </a:extLst>
          </p:cNvPr>
          <p:cNvSpPr txBox="1"/>
          <p:nvPr/>
        </p:nvSpPr>
        <p:spPr>
          <a:xfrm rot="20805525">
            <a:off x="3219824" y="3630030"/>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7232724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405423" cy="1366638"/>
          </a:xfrm>
        </p:spPr>
        <p:txBody>
          <a:bodyPr/>
          <a:lstStyle/>
          <a:p>
            <a:r>
              <a:rPr lang="en-US">
                <a:solidFill>
                  <a:schemeClr val="tx1"/>
                </a:solidFill>
              </a:rPr>
              <a:t>Hand</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7" name="Graphic 3" descr="Bullseye outline">
            <a:extLst>
              <a:ext uri="{FF2B5EF4-FFF2-40B4-BE49-F238E27FC236}">
                <a16:creationId xmlns:a16="http://schemas.microsoft.com/office/drawing/2014/main" id="{6121EEFC-CA90-56A3-3950-5F5719BADC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9080" y="2851824"/>
            <a:ext cx="822960" cy="822960"/>
          </a:xfrm>
          <a:prstGeom prst="rect">
            <a:avLst/>
          </a:prstGeom>
        </p:spPr>
      </p:pic>
      <p:pic>
        <p:nvPicPr>
          <p:cNvPr id="25" name="Graphic 2" descr="Acorn outline">
            <a:extLst>
              <a:ext uri="{FF2B5EF4-FFF2-40B4-BE49-F238E27FC236}">
                <a16:creationId xmlns:a16="http://schemas.microsoft.com/office/drawing/2014/main" id="{DADD6DBC-360C-026D-A2DB-9B44E4889F2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55070" y="1650863"/>
            <a:ext cx="822960" cy="822960"/>
          </a:xfrm>
          <a:prstGeom prst="rect">
            <a:avLst/>
          </a:prstGeom>
        </p:spPr>
      </p:pic>
      <p:grpSp>
        <p:nvGrpSpPr>
          <p:cNvPr id="23" name="Graphic 1">
            <a:extLst>
              <a:ext uri="{FF2B5EF4-FFF2-40B4-BE49-F238E27FC236}">
                <a16:creationId xmlns:a16="http://schemas.microsoft.com/office/drawing/2014/main" id="{7389E16B-F627-C64F-72F0-AE04F952E064}"/>
              </a:ext>
            </a:extLst>
          </p:cNvPr>
          <p:cNvGrpSpPr/>
          <p:nvPr/>
        </p:nvGrpSpPr>
        <p:grpSpPr>
          <a:xfrm>
            <a:off x="5264491" y="485239"/>
            <a:ext cx="662798" cy="772218"/>
            <a:chOff x="3133448" y="4209341"/>
            <a:chExt cx="662798" cy="772218"/>
          </a:xfrm>
        </p:grpSpPr>
        <p:sp>
          <p:nvSpPr>
            <p:cNvPr id="12" name="Freeform: Shape 11">
              <a:extLst>
                <a:ext uri="{FF2B5EF4-FFF2-40B4-BE49-F238E27FC236}">
                  <a16:creationId xmlns:a16="http://schemas.microsoft.com/office/drawing/2014/main" id="{2E206CE9-86C7-1B1C-1FB0-6D4716D7AFC3}"/>
                </a:ext>
              </a:extLst>
            </p:cNvPr>
            <p:cNvSpPr/>
            <p:nvPr/>
          </p:nvSpPr>
          <p:spPr>
            <a:xfrm rot="4231676">
              <a:off x="3162421" y="4347735"/>
              <a:ext cx="604851" cy="662798"/>
            </a:xfrm>
            <a:custGeom>
              <a:avLst/>
              <a:gdLst>
                <a:gd name="connsiteX0" fmla="*/ 586811 w 604851"/>
                <a:gd name="connsiteY0" fmla="*/ 513028 h 662798"/>
                <a:gd name="connsiteX1" fmla="*/ 587126 w 604851"/>
                <a:gd name="connsiteY1" fmla="*/ 454296 h 662798"/>
                <a:gd name="connsiteX2" fmla="*/ 575343 w 604851"/>
                <a:gd name="connsiteY2" fmla="*/ 319518 h 662798"/>
                <a:gd name="connsiteX3" fmla="*/ 543073 w 604851"/>
                <a:gd name="connsiteY3" fmla="*/ 248261 h 662798"/>
                <a:gd name="connsiteX4" fmla="*/ 511573 w 604851"/>
                <a:gd name="connsiteY4" fmla="*/ 178624 h 662798"/>
                <a:gd name="connsiteX5" fmla="*/ 431382 w 604851"/>
                <a:gd name="connsiteY5" fmla="*/ 147644 h 662798"/>
                <a:gd name="connsiteX6" fmla="*/ 430611 w 604851"/>
                <a:gd name="connsiteY6" fmla="*/ 147991 h 662798"/>
                <a:gd name="connsiteX7" fmla="*/ 408008 w 604851"/>
                <a:gd name="connsiteY7" fmla="*/ 164851 h 662798"/>
                <a:gd name="connsiteX8" fmla="*/ 407703 w 604851"/>
                <a:gd name="connsiteY8" fmla="*/ 164851 h 662798"/>
                <a:gd name="connsiteX9" fmla="*/ 360421 w 604851"/>
                <a:gd name="connsiteY9" fmla="*/ 139647 h 662798"/>
                <a:gd name="connsiteX10" fmla="*/ 360421 w 604851"/>
                <a:gd name="connsiteY10" fmla="*/ 139647 h 662798"/>
                <a:gd name="connsiteX11" fmla="*/ 307815 w 604851"/>
                <a:gd name="connsiteY11" fmla="*/ 166079 h 662798"/>
                <a:gd name="connsiteX12" fmla="*/ 231615 w 604851"/>
                <a:gd name="connsiteY12" fmla="*/ 164289 h 662798"/>
                <a:gd name="connsiteX13" fmla="*/ 214470 w 604851"/>
                <a:gd name="connsiteY13" fmla="*/ 185768 h 662798"/>
                <a:gd name="connsiteX14" fmla="*/ 214360 w 604851"/>
                <a:gd name="connsiteY14" fmla="*/ 185820 h 662798"/>
                <a:gd name="connsiteX15" fmla="*/ 214308 w 604851"/>
                <a:gd name="connsiteY15" fmla="*/ 185768 h 662798"/>
                <a:gd name="connsiteX16" fmla="*/ 145832 w 604851"/>
                <a:gd name="connsiteY16" fmla="*/ 32939 h 662798"/>
                <a:gd name="connsiteX17" fmla="*/ 116896 w 604851"/>
                <a:gd name="connsiteY17" fmla="*/ 4269 h 662798"/>
                <a:gd name="connsiteX18" fmla="*/ 76157 w 604851"/>
                <a:gd name="connsiteY18" fmla="*/ 4221 h 662798"/>
                <a:gd name="connsiteX19" fmla="*/ 47496 w 604851"/>
                <a:gd name="connsiteY19" fmla="*/ 33168 h 662798"/>
                <a:gd name="connsiteX20" fmla="*/ 46992 w 604851"/>
                <a:gd name="connsiteY20" fmla="*/ 72963 h 662798"/>
                <a:gd name="connsiteX21" fmla="*/ 48516 w 604851"/>
                <a:gd name="connsiteY21" fmla="*/ 76192 h 662798"/>
                <a:gd name="connsiteX22" fmla="*/ 208412 w 604851"/>
                <a:gd name="connsiteY22" fmla="*/ 433932 h 662798"/>
                <a:gd name="connsiteX23" fmla="*/ 198134 w 604851"/>
                <a:gd name="connsiteY23" fmla="*/ 436218 h 662798"/>
                <a:gd name="connsiteX24" fmla="*/ 85406 w 604851"/>
                <a:gd name="connsiteY24" fmla="*/ 358551 h 662798"/>
                <a:gd name="connsiteX25" fmla="*/ 12692 w 604851"/>
                <a:gd name="connsiteY25" fmla="*/ 366828 h 662798"/>
                <a:gd name="connsiteX26" fmla="*/ 19027 w 604851"/>
                <a:gd name="connsiteY26" fmla="*/ 442496 h 662798"/>
                <a:gd name="connsiteX27" fmla="*/ 23170 w 604851"/>
                <a:gd name="connsiteY27" fmla="*/ 445667 h 662798"/>
                <a:gd name="connsiteX28" fmla="*/ 204649 w 604851"/>
                <a:gd name="connsiteY28" fmla="*/ 569911 h 662798"/>
                <a:gd name="connsiteX29" fmla="*/ 222547 w 604851"/>
                <a:gd name="connsiteY29" fmla="*/ 577645 h 662798"/>
                <a:gd name="connsiteX30" fmla="*/ 332703 w 604851"/>
                <a:gd name="connsiteY30" fmla="*/ 603572 h 662798"/>
                <a:gd name="connsiteX31" fmla="*/ 359878 w 604851"/>
                <a:gd name="connsiteY31" fmla="*/ 662799 h 662798"/>
                <a:gd name="connsiteX32" fmla="*/ 377242 w 604851"/>
                <a:gd name="connsiteY32" fmla="*/ 654969 h 662798"/>
                <a:gd name="connsiteX33" fmla="*/ 350572 w 604851"/>
                <a:gd name="connsiteY33" fmla="*/ 595914 h 662798"/>
                <a:gd name="connsiteX34" fmla="*/ 349325 w 604851"/>
                <a:gd name="connsiteY34" fmla="*/ 593876 h 662798"/>
                <a:gd name="connsiteX35" fmla="*/ 345515 w 604851"/>
                <a:gd name="connsiteY35" fmla="*/ 589113 h 662798"/>
                <a:gd name="connsiteX36" fmla="*/ 340266 w 604851"/>
                <a:gd name="connsiteY36" fmla="*/ 585799 h 662798"/>
                <a:gd name="connsiteX37" fmla="*/ 226290 w 604851"/>
                <a:gd name="connsiteY37" fmla="*/ 558976 h 662798"/>
                <a:gd name="connsiteX38" fmla="*/ 214860 w 604851"/>
                <a:gd name="connsiteY38" fmla="*/ 553842 h 662798"/>
                <a:gd name="connsiteX39" fmla="*/ 33885 w 604851"/>
                <a:gd name="connsiteY39" fmla="*/ 430017 h 662798"/>
                <a:gd name="connsiteX40" fmla="*/ 19340 w 604851"/>
                <a:gd name="connsiteY40" fmla="*/ 406062 h 662798"/>
                <a:gd name="connsiteX41" fmla="*/ 27265 w 604851"/>
                <a:gd name="connsiteY41" fmla="*/ 379192 h 662798"/>
                <a:gd name="connsiteX42" fmla="*/ 74547 w 604851"/>
                <a:gd name="connsiteY42" fmla="*/ 374277 h 662798"/>
                <a:gd name="connsiteX43" fmla="*/ 190752 w 604851"/>
                <a:gd name="connsiteY43" fmla="*/ 454287 h 662798"/>
                <a:gd name="connsiteX44" fmla="*/ 198230 w 604851"/>
                <a:gd name="connsiteY44" fmla="*/ 455744 h 662798"/>
                <a:gd name="connsiteX45" fmla="*/ 223947 w 604851"/>
                <a:gd name="connsiteY45" fmla="*/ 450029 h 662798"/>
                <a:gd name="connsiteX46" fmla="*/ 231224 w 604851"/>
                <a:gd name="connsiteY46" fmla="*/ 438693 h 662798"/>
                <a:gd name="connsiteX47" fmla="*/ 230614 w 604851"/>
                <a:gd name="connsiteY47" fmla="*/ 436837 h 662798"/>
                <a:gd name="connsiteX48" fmla="*/ 66194 w 604851"/>
                <a:gd name="connsiteY48" fmla="*/ 68991 h 662798"/>
                <a:gd name="connsiteX49" fmla="*/ 64708 w 604851"/>
                <a:gd name="connsiteY49" fmla="*/ 65905 h 662798"/>
                <a:gd name="connsiteX50" fmla="*/ 83758 w 604851"/>
                <a:gd name="connsiteY50" fmla="*/ 21623 h 662798"/>
                <a:gd name="connsiteX51" fmla="*/ 109476 w 604851"/>
                <a:gd name="connsiteY51" fmla="*/ 21776 h 662798"/>
                <a:gd name="connsiteX52" fmla="*/ 128440 w 604851"/>
                <a:gd name="connsiteY52" fmla="*/ 40607 h 662798"/>
                <a:gd name="connsiteX53" fmla="*/ 210355 w 604851"/>
                <a:gd name="connsiteY53" fmla="*/ 223487 h 662798"/>
                <a:gd name="connsiteX54" fmla="*/ 210355 w 604851"/>
                <a:gd name="connsiteY54" fmla="*/ 223487 h 662798"/>
                <a:gd name="connsiteX55" fmla="*/ 223141 w 604851"/>
                <a:gd name="connsiteY55" fmla="*/ 229210 h 662798"/>
                <a:gd name="connsiteX56" fmla="*/ 229510 w 604851"/>
                <a:gd name="connsiteY56" fmla="*/ 219600 h 662798"/>
                <a:gd name="connsiteX57" fmla="*/ 229329 w 604851"/>
                <a:gd name="connsiteY57" fmla="*/ 217695 h 662798"/>
                <a:gd name="connsiteX58" fmla="*/ 242845 w 604851"/>
                <a:gd name="connsiteY58" fmla="*/ 179643 h 662798"/>
                <a:gd name="connsiteX59" fmla="*/ 301080 w 604851"/>
                <a:gd name="connsiteY59" fmla="*/ 186472 h 662798"/>
                <a:gd name="connsiteX60" fmla="*/ 301842 w 604851"/>
                <a:gd name="connsiteY60" fmla="*/ 187330 h 662798"/>
                <a:gd name="connsiteX61" fmla="*/ 313777 w 604851"/>
                <a:gd name="connsiteY61" fmla="*/ 190073 h 662798"/>
                <a:gd name="connsiteX62" fmla="*/ 319159 w 604851"/>
                <a:gd name="connsiteY62" fmla="*/ 184501 h 662798"/>
                <a:gd name="connsiteX63" fmla="*/ 319159 w 604851"/>
                <a:gd name="connsiteY63" fmla="*/ 184501 h 662798"/>
                <a:gd name="connsiteX64" fmla="*/ 360002 w 604851"/>
                <a:gd name="connsiteY64" fmla="*/ 158678 h 662798"/>
                <a:gd name="connsiteX65" fmla="*/ 391501 w 604851"/>
                <a:gd name="connsiteY65" fmla="*/ 174966 h 662798"/>
                <a:gd name="connsiteX66" fmla="*/ 392320 w 604851"/>
                <a:gd name="connsiteY66" fmla="*/ 175919 h 662798"/>
                <a:gd name="connsiteX67" fmla="*/ 397826 w 604851"/>
                <a:gd name="connsiteY67" fmla="*/ 185101 h 662798"/>
                <a:gd name="connsiteX68" fmla="*/ 399969 w 604851"/>
                <a:gd name="connsiteY68" fmla="*/ 188349 h 662798"/>
                <a:gd name="connsiteX69" fmla="*/ 411894 w 604851"/>
                <a:gd name="connsiteY69" fmla="*/ 191035 h 662798"/>
                <a:gd name="connsiteX70" fmla="*/ 417085 w 604851"/>
                <a:gd name="connsiteY70" fmla="*/ 185834 h 662798"/>
                <a:gd name="connsiteX71" fmla="*/ 417085 w 604851"/>
                <a:gd name="connsiteY71" fmla="*/ 185834 h 662798"/>
                <a:gd name="connsiteX72" fmla="*/ 438298 w 604851"/>
                <a:gd name="connsiteY72" fmla="*/ 165451 h 662798"/>
                <a:gd name="connsiteX73" fmla="*/ 493783 w 604851"/>
                <a:gd name="connsiteY73" fmla="*/ 185550 h 662798"/>
                <a:gd name="connsiteX74" fmla="*/ 494209 w 604851"/>
                <a:gd name="connsiteY74" fmla="*/ 186491 h 662798"/>
                <a:gd name="connsiteX75" fmla="*/ 525709 w 604851"/>
                <a:gd name="connsiteY75" fmla="*/ 256119 h 662798"/>
                <a:gd name="connsiteX76" fmla="*/ 558017 w 604851"/>
                <a:gd name="connsiteY76" fmla="*/ 327481 h 662798"/>
                <a:gd name="connsiteX77" fmla="*/ 568619 w 604851"/>
                <a:gd name="connsiteY77" fmla="*/ 449820 h 662798"/>
                <a:gd name="connsiteX78" fmla="*/ 569476 w 604851"/>
                <a:gd name="connsiteY78" fmla="*/ 520962 h 662798"/>
                <a:gd name="connsiteX79" fmla="*/ 587573 w 604851"/>
                <a:gd name="connsiteY79" fmla="*/ 560014 h 662798"/>
                <a:gd name="connsiteX80" fmla="*/ 604852 w 604851"/>
                <a:gd name="connsiteY80" fmla="*/ 551994 h 662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4851" h="662798">
                  <a:moveTo>
                    <a:pt x="586811" y="513028"/>
                  </a:moveTo>
                  <a:cubicBezTo>
                    <a:pt x="577763" y="492825"/>
                    <a:pt x="581897" y="475823"/>
                    <a:pt x="587126" y="454296"/>
                  </a:cubicBezTo>
                  <a:cubicBezTo>
                    <a:pt x="594812" y="422702"/>
                    <a:pt x="604366" y="383392"/>
                    <a:pt x="575343" y="319518"/>
                  </a:cubicBezTo>
                  <a:cubicBezTo>
                    <a:pt x="569362" y="306554"/>
                    <a:pt x="556293" y="277608"/>
                    <a:pt x="543073" y="248261"/>
                  </a:cubicBezTo>
                  <a:cubicBezTo>
                    <a:pt x="531014" y="221534"/>
                    <a:pt x="518793" y="194426"/>
                    <a:pt x="511573" y="178624"/>
                  </a:cubicBezTo>
                  <a:cubicBezTo>
                    <a:pt x="497984" y="147925"/>
                    <a:pt x="462081" y="134054"/>
                    <a:pt x="431382" y="147644"/>
                  </a:cubicBezTo>
                  <a:cubicBezTo>
                    <a:pt x="431123" y="147758"/>
                    <a:pt x="430867" y="147873"/>
                    <a:pt x="430611" y="147991"/>
                  </a:cubicBezTo>
                  <a:cubicBezTo>
                    <a:pt x="421787" y="151635"/>
                    <a:pt x="414016" y="157432"/>
                    <a:pt x="408008" y="164851"/>
                  </a:cubicBezTo>
                  <a:lnTo>
                    <a:pt x="407703" y="164851"/>
                  </a:lnTo>
                  <a:cubicBezTo>
                    <a:pt x="396903" y="149346"/>
                    <a:pt x="379314" y="139970"/>
                    <a:pt x="360421" y="139647"/>
                  </a:cubicBezTo>
                  <a:lnTo>
                    <a:pt x="360421" y="139647"/>
                  </a:lnTo>
                  <a:cubicBezTo>
                    <a:pt x="339501" y="138798"/>
                    <a:pt x="319619" y="148787"/>
                    <a:pt x="307815" y="166079"/>
                  </a:cubicBezTo>
                  <a:cubicBezTo>
                    <a:pt x="286003" y="147619"/>
                    <a:pt x="254269" y="146873"/>
                    <a:pt x="231615" y="164289"/>
                  </a:cubicBezTo>
                  <a:cubicBezTo>
                    <a:pt x="224071" y="169775"/>
                    <a:pt x="218147" y="177195"/>
                    <a:pt x="214470" y="185768"/>
                  </a:cubicBezTo>
                  <a:cubicBezTo>
                    <a:pt x="214454" y="185812"/>
                    <a:pt x="214405" y="185836"/>
                    <a:pt x="214360" y="185820"/>
                  </a:cubicBezTo>
                  <a:cubicBezTo>
                    <a:pt x="214335" y="185811"/>
                    <a:pt x="214316" y="185792"/>
                    <a:pt x="214308" y="185768"/>
                  </a:cubicBezTo>
                  <a:lnTo>
                    <a:pt x="145832" y="32939"/>
                  </a:lnTo>
                  <a:cubicBezTo>
                    <a:pt x="140231" y="20017"/>
                    <a:pt x="129868" y="9750"/>
                    <a:pt x="116896" y="4269"/>
                  </a:cubicBezTo>
                  <a:cubicBezTo>
                    <a:pt x="103912" y="-1406"/>
                    <a:pt x="89154" y="-1423"/>
                    <a:pt x="76157" y="4221"/>
                  </a:cubicBezTo>
                  <a:cubicBezTo>
                    <a:pt x="63239" y="9829"/>
                    <a:pt x="52976" y="20194"/>
                    <a:pt x="47496" y="33168"/>
                  </a:cubicBezTo>
                  <a:cubicBezTo>
                    <a:pt x="41960" y="45821"/>
                    <a:pt x="41779" y="60174"/>
                    <a:pt x="46992" y="72963"/>
                  </a:cubicBezTo>
                  <a:cubicBezTo>
                    <a:pt x="47317" y="74116"/>
                    <a:pt x="47833" y="75207"/>
                    <a:pt x="48516" y="76192"/>
                  </a:cubicBezTo>
                  <a:lnTo>
                    <a:pt x="208412" y="433932"/>
                  </a:lnTo>
                  <a:lnTo>
                    <a:pt x="198134" y="436218"/>
                  </a:lnTo>
                  <a:lnTo>
                    <a:pt x="85406" y="358551"/>
                  </a:lnTo>
                  <a:cubicBezTo>
                    <a:pt x="62650" y="342184"/>
                    <a:pt x="31187" y="345766"/>
                    <a:pt x="12692" y="366828"/>
                  </a:cubicBezTo>
                  <a:cubicBezTo>
                    <a:pt x="-6453" y="389473"/>
                    <a:pt x="-3618" y="423351"/>
                    <a:pt x="19027" y="442496"/>
                  </a:cubicBezTo>
                  <a:cubicBezTo>
                    <a:pt x="20356" y="443620"/>
                    <a:pt x="21738" y="444678"/>
                    <a:pt x="23170" y="445667"/>
                  </a:cubicBezTo>
                  <a:lnTo>
                    <a:pt x="204649" y="569911"/>
                  </a:lnTo>
                  <a:cubicBezTo>
                    <a:pt x="210068" y="573605"/>
                    <a:pt x="216143" y="576230"/>
                    <a:pt x="222547" y="577645"/>
                  </a:cubicBezTo>
                  <a:lnTo>
                    <a:pt x="332703" y="603572"/>
                  </a:lnTo>
                  <a:lnTo>
                    <a:pt x="359878" y="662799"/>
                  </a:lnTo>
                  <a:lnTo>
                    <a:pt x="377242" y="654969"/>
                  </a:lnTo>
                  <a:lnTo>
                    <a:pt x="350572" y="595914"/>
                  </a:lnTo>
                  <a:cubicBezTo>
                    <a:pt x="350248" y="595183"/>
                    <a:pt x="349827" y="594498"/>
                    <a:pt x="349325" y="593876"/>
                  </a:cubicBezTo>
                  <a:lnTo>
                    <a:pt x="345515" y="589113"/>
                  </a:lnTo>
                  <a:cubicBezTo>
                    <a:pt x="344184" y="587453"/>
                    <a:pt x="342337" y="586286"/>
                    <a:pt x="340266" y="585799"/>
                  </a:cubicBezTo>
                  <a:lnTo>
                    <a:pt x="226290" y="558976"/>
                  </a:lnTo>
                  <a:cubicBezTo>
                    <a:pt x="222200" y="557972"/>
                    <a:pt x="218327" y="556233"/>
                    <a:pt x="214860" y="553842"/>
                  </a:cubicBezTo>
                  <a:lnTo>
                    <a:pt x="33885" y="430017"/>
                  </a:lnTo>
                  <a:cubicBezTo>
                    <a:pt x="25846" y="424468"/>
                    <a:pt x="20555" y="415754"/>
                    <a:pt x="19340" y="406062"/>
                  </a:cubicBezTo>
                  <a:cubicBezTo>
                    <a:pt x="17978" y="396381"/>
                    <a:pt x="20867" y="386584"/>
                    <a:pt x="27265" y="379192"/>
                  </a:cubicBezTo>
                  <a:cubicBezTo>
                    <a:pt x="39500" y="365801"/>
                    <a:pt x="59821" y="363690"/>
                    <a:pt x="74547" y="374277"/>
                  </a:cubicBezTo>
                  <a:lnTo>
                    <a:pt x="190752" y="454287"/>
                  </a:lnTo>
                  <a:cubicBezTo>
                    <a:pt x="192934" y="455792"/>
                    <a:pt x="195643" y="456319"/>
                    <a:pt x="198230" y="455744"/>
                  </a:cubicBezTo>
                  <a:lnTo>
                    <a:pt x="223947" y="450029"/>
                  </a:lnTo>
                  <a:cubicBezTo>
                    <a:pt x="229087" y="448909"/>
                    <a:pt x="232345" y="443834"/>
                    <a:pt x="231224" y="438693"/>
                  </a:cubicBezTo>
                  <a:cubicBezTo>
                    <a:pt x="231085" y="438055"/>
                    <a:pt x="230881" y="437433"/>
                    <a:pt x="230614" y="436837"/>
                  </a:cubicBezTo>
                  <a:lnTo>
                    <a:pt x="66194" y="68991"/>
                  </a:lnTo>
                  <a:cubicBezTo>
                    <a:pt x="65863" y="67891"/>
                    <a:pt x="65361" y="66850"/>
                    <a:pt x="64708" y="65905"/>
                  </a:cubicBezTo>
                  <a:cubicBezTo>
                    <a:pt x="58148" y="48424"/>
                    <a:pt x="66556" y="28882"/>
                    <a:pt x="83758" y="21623"/>
                  </a:cubicBezTo>
                  <a:cubicBezTo>
                    <a:pt x="91981" y="18105"/>
                    <a:pt x="101295" y="18160"/>
                    <a:pt x="109476" y="21776"/>
                  </a:cubicBezTo>
                  <a:cubicBezTo>
                    <a:pt x="117958" y="25419"/>
                    <a:pt x="124737" y="32150"/>
                    <a:pt x="128440" y="40607"/>
                  </a:cubicBezTo>
                  <a:lnTo>
                    <a:pt x="210355" y="223487"/>
                  </a:lnTo>
                  <a:lnTo>
                    <a:pt x="210355" y="223487"/>
                  </a:lnTo>
                  <a:cubicBezTo>
                    <a:pt x="212306" y="228598"/>
                    <a:pt x="218030" y="231161"/>
                    <a:pt x="223141" y="229210"/>
                  </a:cubicBezTo>
                  <a:cubicBezTo>
                    <a:pt x="227102" y="227699"/>
                    <a:pt x="229661" y="223836"/>
                    <a:pt x="229510" y="219600"/>
                  </a:cubicBezTo>
                  <a:cubicBezTo>
                    <a:pt x="229509" y="218961"/>
                    <a:pt x="229449" y="218323"/>
                    <a:pt x="229329" y="217695"/>
                  </a:cubicBezTo>
                  <a:cubicBezTo>
                    <a:pt x="226241" y="203474"/>
                    <a:pt x="231477" y="188730"/>
                    <a:pt x="242845" y="179643"/>
                  </a:cubicBezTo>
                  <a:cubicBezTo>
                    <a:pt x="260839" y="165546"/>
                    <a:pt x="286835" y="168595"/>
                    <a:pt x="301080" y="186472"/>
                  </a:cubicBezTo>
                  <a:cubicBezTo>
                    <a:pt x="301311" y="186778"/>
                    <a:pt x="301566" y="187065"/>
                    <a:pt x="301842" y="187330"/>
                  </a:cubicBezTo>
                  <a:cubicBezTo>
                    <a:pt x="304878" y="190612"/>
                    <a:pt x="309613" y="191700"/>
                    <a:pt x="313777" y="190073"/>
                  </a:cubicBezTo>
                  <a:cubicBezTo>
                    <a:pt x="316207" y="188957"/>
                    <a:pt x="318128" y="186968"/>
                    <a:pt x="319159" y="184501"/>
                  </a:cubicBezTo>
                  <a:lnTo>
                    <a:pt x="319159" y="184501"/>
                  </a:lnTo>
                  <a:cubicBezTo>
                    <a:pt x="326108" y="168263"/>
                    <a:pt x="342352" y="157992"/>
                    <a:pt x="360002" y="158678"/>
                  </a:cubicBezTo>
                  <a:cubicBezTo>
                    <a:pt x="372470" y="158886"/>
                    <a:pt x="384124" y="164912"/>
                    <a:pt x="391501" y="174966"/>
                  </a:cubicBezTo>
                  <a:cubicBezTo>
                    <a:pt x="391753" y="175301"/>
                    <a:pt x="392026" y="175620"/>
                    <a:pt x="392320" y="175919"/>
                  </a:cubicBezTo>
                  <a:cubicBezTo>
                    <a:pt x="394813" y="178533"/>
                    <a:pt x="396694" y="181670"/>
                    <a:pt x="397826" y="185101"/>
                  </a:cubicBezTo>
                  <a:cubicBezTo>
                    <a:pt x="398309" y="186319"/>
                    <a:pt x="399038" y="187425"/>
                    <a:pt x="399969" y="188349"/>
                  </a:cubicBezTo>
                  <a:cubicBezTo>
                    <a:pt x="403029" y="191583"/>
                    <a:pt x="407742" y="192645"/>
                    <a:pt x="411894" y="191035"/>
                  </a:cubicBezTo>
                  <a:cubicBezTo>
                    <a:pt x="414196" y="189985"/>
                    <a:pt x="416040" y="188137"/>
                    <a:pt x="417085" y="185834"/>
                  </a:cubicBezTo>
                  <a:lnTo>
                    <a:pt x="417085" y="185834"/>
                  </a:lnTo>
                  <a:cubicBezTo>
                    <a:pt x="421388" y="176647"/>
                    <a:pt x="428947" y="169384"/>
                    <a:pt x="438298" y="165451"/>
                  </a:cubicBezTo>
                  <a:cubicBezTo>
                    <a:pt x="459170" y="155679"/>
                    <a:pt x="484012" y="164678"/>
                    <a:pt x="493783" y="185550"/>
                  </a:cubicBezTo>
                  <a:cubicBezTo>
                    <a:pt x="493929" y="185863"/>
                    <a:pt x="494071" y="186176"/>
                    <a:pt x="494209" y="186491"/>
                  </a:cubicBezTo>
                  <a:cubicBezTo>
                    <a:pt x="501458" y="202351"/>
                    <a:pt x="513669" y="229421"/>
                    <a:pt x="525709" y="256119"/>
                  </a:cubicBezTo>
                  <a:cubicBezTo>
                    <a:pt x="538977" y="285561"/>
                    <a:pt x="552045" y="314536"/>
                    <a:pt x="558017" y="327481"/>
                  </a:cubicBezTo>
                  <a:cubicBezTo>
                    <a:pt x="584306" y="385326"/>
                    <a:pt x="575972" y="419587"/>
                    <a:pt x="568619" y="449820"/>
                  </a:cubicBezTo>
                  <a:cubicBezTo>
                    <a:pt x="563008" y="472889"/>
                    <a:pt x="557703" y="494682"/>
                    <a:pt x="569476" y="520962"/>
                  </a:cubicBezTo>
                  <a:lnTo>
                    <a:pt x="587573" y="560014"/>
                  </a:lnTo>
                  <a:lnTo>
                    <a:pt x="604852" y="551994"/>
                  </a:lnTo>
                  <a:close/>
                </a:path>
              </a:pathLst>
            </a:custGeom>
            <a:solidFill>
              <a:schemeClr val="accent1"/>
            </a:solidFill>
            <a:ln w="8235" cap="flat">
              <a:noFill/>
              <a:prstDash val="solid"/>
              <a:miter/>
            </a:ln>
          </p:spPr>
          <p:txBody>
            <a:bodyPr rtlCol="0" anchor="ctr"/>
            <a:lstStyle/>
            <a:p>
              <a:endParaRPr lang="en-US"/>
            </a:p>
          </p:txBody>
        </p:sp>
        <p:cxnSp>
          <p:nvCxnSpPr>
            <p:cNvPr id="16" name="Straight Connector 15">
              <a:extLst>
                <a:ext uri="{FF2B5EF4-FFF2-40B4-BE49-F238E27FC236}">
                  <a16:creationId xmlns:a16="http://schemas.microsoft.com/office/drawing/2014/main" id="{3B51828C-6BDF-26FB-31B0-CD8EF72555DC}"/>
                </a:ext>
              </a:extLst>
            </p:cNvPr>
            <p:cNvCxnSpPr>
              <a:cxnSpLocks/>
            </p:cNvCxnSpPr>
            <p:nvPr/>
          </p:nvCxnSpPr>
          <p:spPr>
            <a:xfrm rot="18815773">
              <a:off x="3341200" y="4253277"/>
              <a:ext cx="0" cy="13635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CC906A-CDF7-9BD6-585E-64AEDFD525F3}"/>
                </a:ext>
              </a:extLst>
            </p:cNvPr>
            <p:cNvCxnSpPr>
              <a:cxnSpLocks/>
            </p:cNvCxnSpPr>
            <p:nvPr/>
          </p:nvCxnSpPr>
          <p:spPr>
            <a:xfrm rot="18815773">
              <a:off x="3476559" y="4331041"/>
              <a:ext cx="10608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265A34B-7036-53C3-F16F-7B07FE1EF85E}"/>
                </a:ext>
              </a:extLst>
            </p:cNvPr>
            <p:cNvCxnSpPr>
              <a:cxnSpLocks/>
            </p:cNvCxnSpPr>
            <p:nvPr/>
          </p:nvCxnSpPr>
          <p:spPr>
            <a:xfrm rot="18815773" flipH="1">
              <a:off x="3388077" y="4209341"/>
              <a:ext cx="84256" cy="84256"/>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0" name="TextBox 3">
            <a:extLst>
              <a:ext uri="{FF2B5EF4-FFF2-40B4-BE49-F238E27FC236}">
                <a16:creationId xmlns:a16="http://schemas.microsoft.com/office/drawing/2014/main" id="{F685A2A1-0D53-7461-BD60-D79BF68978C2}"/>
              </a:ext>
            </a:extLst>
          </p:cNvPr>
          <p:cNvSpPr txBox="1"/>
          <p:nvPr/>
        </p:nvSpPr>
        <p:spPr>
          <a:xfrm>
            <a:off x="4145942" y="3080424"/>
            <a:ext cx="1091076"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Effective</a:t>
            </a:r>
          </a:p>
        </p:txBody>
      </p:sp>
      <p:sp>
        <p:nvSpPr>
          <p:cNvPr id="11" name="TextBox 2">
            <a:extLst>
              <a:ext uri="{FF2B5EF4-FFF2-40B4-BE49-F238E27FC236}">
                <a16:creationId xmlns:a16="http://schemas.microsoft.com/office/drawing/2014/main" id="{FBBAA69C-D4D0-0239-DB72-10D147A6686E}"/>
              </a:ext>
            </a:extLst>
          </p:cNvPr>
          <p:cNvSpPr txBox="1"/>
          <p:nvPr/>
        </p:nvSpPr>
        <p:spPr>
          <a:xfrm>
            <a:off x="4322618" y="1884446"/>
            <a:ext cx="91440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Natural</a:t>
            </a:r>
          </a:p>
        </p:txBody>
      </p:sp>
      <p:sp>
        <p:nvSpPr>
          <p:cNvPr id="9" name="TextBox 1">
            <a:extLst>
              <a:ext uri="{FF2B5EF4-FFF2-40B4-BE49-F238E27FC236}">
                <a16:creationId xmlns:a16="http://schemas.microsoft.com/office/drawing/2014/main" id="{B3E35F60-3032-1005-EE35-C828BF90E630}"/>
              </a:ext>
            </a:extLst>
          </p:cNvPr>
          <p:cNvSpPr txBox="1"/>
          <p:nvPr/>
        </p:nvSpPr>
        <p:spPr>
          <a:xfrm>
            <a:off x="4584740" y="688468"/>
            <a:ext cx="652278"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Easy</a:t>
            </a:r>
          </a:p>
        </p:txBody>
      </p:sp>
    </p:spTree>
    <p:extLst>
      <p:ext uri="{BB962C8B-B14F-4D97-AF65-F5344CB8AC3E}">
        <p14:creationId xmlns:p14="http://schemas.microsoft.com/office/powerpoint/2010/main" val="41373956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EFFC8-71C3-B26D-75A8-8F1523D3843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49BA9D1C-843C-EB8F-FA60-C852F3FFE21C}"/>
              </a:ext>
            </a:extLst>
          </p:cNvPr>
          <p:cNvPicPr>
            <a:picLocks noGrp="1" noChangeAspect="1"/>
          </p:cNvPicPr>
          <p:nvPr>
            <p:ph type="pic" sz="quarter" idx="10"/>
          </p:nvPr>
        </p:nvPicPr>
        <p:blipFill rotWithShape="1">
          <a:blip r:embed="rId2"/>
          <a:srcRect t="23930" b="23930"/>
          <a:stretch/>
        </p:blipFill>
        <p:spPr/>
      </p:pic>
      <p:sp>
        <p:nvSpPr>
          <p:cNvPr id="11" name="HeaderGradient">
            <a:extLst>
              <a:ext uri="{FF2B5EF4-FFF2-40B4-BE49-F238E27FC236}">
                <a16:creationId xmlns:a16="http://schemas.microsoft.com/office/drawing/2014/main" id="{46E0AD81-5410-9ABE-DE62-EC081BBC00E6}"/>
              </a:ext>
            </a:extLst>
          </p:cNvPr>
          <p:cNvSpPr/>
          <p:nvPr/>
        </p:nvSpPr>
        <p:spPr>
          <a:xfrm>
            <a:off x="0" y="929918"/>
            <a:ext cx="6857999" cy="1081761"/>
          </a:xfrm>
          <a:prstGeom prst="rect">
            <a:avLst/>
          </a:prstGeom>
          <a:gradFill flip="none" rotWithShape="1">
            <a:gsLst>
              <a:gs pos="0">
                <a:schemeClr val="tx1">
                  <a:lumMod val="95000"/>
                  <a:lumOff val="5000"/>
                  <a:alpha val="48000"/>
                </a:schemeClr>
              </a:gs>
              <a:gs pos="67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 Placeholder 12">
            <a:extLst>
              <a:ext uri="{FF2B5EF4-FFF2-40B4-BE49-F238E27FC236}">
                <a16:creationId xmlns:a16="http://schemas.microsoft.com/office/drawing/2014/main" id="{26B6CB93-B802-F0FA-BCCF-94B5DB4C6FB7}"/>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6DAD829C-6A10-89A1-7318-C26AB255C2AB}"/>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76ED959F-3B8E-106B-8716-EB8D4574E0C4}"/>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1A927A85-D0CE-BCD5-0E79-C4A590C7A4DE}"/>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9DF85DE2-AE78-D0D1-2419-6D832DB83ACD}"/>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Hand tracking is the detection of user hand movements in the virtual reality (VR) environment. Included with all modern mixed reality devices, this technology allows for direct and natural manipulation of virtual objects, as opposed to clicking on them with a controller device, thereby providing an immersive and realistic training experience. </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proposed </a:t>
            </a:r>
            <a:r>
              <a:rPr lang="en-US" sz="1200" kern="0" spc="-1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simulator</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will play a pivotal role in enhancing trainee engagement and knowledge retention. The following are key benefits of this feature: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ability for trainees to use their hands to move and manipulate virtual objects just as they would in real life enhances immersion, stimulates muscle memory, and makes the training more intuitive.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enabling trainees to interact directly with virtual </a:t>
            </a:r>
            <a:r>
              <a:rPr lang="en-US" sz="1200" spc="-10"/>
              <a:t>products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creates a training environment that closely mirrors real-world scenarios.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ability to interact naturally with the VR environment increases trainee engagement, giving them a great sense of presence and agency in the virtual world.</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hand tracking technology also unlocks unique options for performance analysis. For example, to track fine-grained trainee interactions during the session, providing valuable insights into their understanding and proficiency.</a:t>
            </a:r>
          </a:p>
          <a:p>
            <a:pPr>
              <a:spcBef>
                <a:spcPts val="600"/>
              </a:spcBef>
            </a:pPr>
            <a:endParaRPr lang="en-US" sz="1200" spc="-10"/>
          </a:p>
        </p:txBody>
      </p:sp>
      <p:sp>
        <p:nvSpPr>
          <p:cNvPr id="3" name="Title 2">
            <a:extLst>
              <a:ext uri="{FF2B5EF4-FFF2-40B4-BE49-F238E27FC236}">
                <a16:creationId xmlns:a16="http://schemas.microsoft.com/office/drawing/2014/main" id="{7A45F898-612E-0941-BC9C-7B4CE462B624}"/>
              </a:ext>
            </a:extLst>
          </p:cNvPr>
          <p:cNvSpPr>
            <a:spLocks noGrp="1"/>
          </p:cNvSpPr>
          <p:nvPr>
            <p:ph type="title"/>
          </p:nvPr>
        </p:nvSpPr>
        <p:spPr/>
        <p:txBody>
          <a:bodyPr/>
          <a:lstStyle/>
          <a:p>
            <a:r>
              <a:rPr lang="en-US">
                <a:solidFill>
                  <a:schemeClr val="bg1"/>
                </a:solidFill>
              </a:rPr>
              <a:t>Hand</a:t>
            </a:r>
            <a:r>
              <a:rPr lang="en-US"/>
              <a:t> Tracking</a:t>
            </a:r>
          </a:p>
        </p:txBody>
      </p:sp>
      <p:cxnSp>
        <p:nvCxnSpPr>
          <p:cNvPr id="5" name="Straight Connector 2">
            <a:extLst>
              <a:ext uri="{FF2B5EF4-FFF2-40B4-BE49-F238E27FC236}">
                <a16:creationId xmlns:a16="http://schemas.microsoft.com/office/drawing/2014/main" id="{77AC50CA-50CE-2DE2-B915-406022602218}"/>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0535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210" b="210"/>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Audio</a:t>
            </a:r>
            <a:r>
              <a:rPr lang="en-US"/>
              <a:t> Narration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Focused Instruction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Accommodates Learners</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Enhances </a:t>
            </a:r>
            <a:br>
              <a:rPr kumimoji="0" lang="en-US" sz="1800" b="0" i="0" u="none" strike="noStrike" kern="1200" cap="none" spc="0" normalizeH="0" baseline="0" noProof="0">
                <a:ln>
                  <a:noFill/>
                </a:ln>
                <a:solidFill>
                  <a:prstClr val="white"/>
                </a:solidFill>
                <a:effectLst/>
                <a:uLnTx/>
                <a:uFillTx/>
                <a:latin typeface="Lato Black"/>
                <a:ea typeface="+mn-ea"/>
                <a:cs typeface="+mn-cs"/>
              </a:rPr>
            </a:br>
            <a:r>
              <a:rPr kumimoji="0" lang="en-US" sz="1800" b="0" i="0" u="none" strike="noStrike" kern="1200" cap="none" spc="0" normalizeH="0" baseline="0" noProof="0">
                <a:ln>
                  <a:noFill/>
                </a:ln>
                <a:solidFill>
                  <a:prstClr val="white"/>
                </a:solidFill>
                <a:effectLst/>
                <a:uLnTx/>
                <a:uFillTx/>
                <a:latin typeface="Lato Black"/>
                <a:ea typeface="+mn-ea"/>
                <a:cs typeface="+mn-cs"/>
              </a:rPr>
              <a:t>Realism</a:t>
            </a:r>
          </a:p>
        </p:txBody>
      </p:sp>
      <p:pic>
        <p:nvPicPr>
          <p:cNvPr id="11" name="Graphic 10" descr="Magic Wand Auto outline">
            <a:extLst>
              <a:ext uri="{FF2B5EF4-FFF2-40B4-BE49-F238E27FC236}">
                <a16:creationId xmlns:a16="http://schemas.microsoft.com/office/drawing/2014/main" id="{E45CD400-E766-1A39-88FB-D061DDD191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1404" y="7585713"/>
            <a:ext cx="822960" cy="822960"/>
          </a:xfrm>
          <a:prstGeom prst="rect">
            <a:avLst/>
          </a:prstGeom>
        </p:spPr>
      </p:pic>
      <p:pic>
        <p:nvPicPr>
          <p:cNvPr id="13" name="Graphic 12" descr="Bell outline">
            <a:extLst>
              <a:ext uri="{FF2B5EF4-FFF2-40B4-BE49-F238E27FC236}">
                <a16:creationId xmlns:a16="http://schemas.microsoft.com/office/drawing/2014/main" id="{A8228EE8-67A5-FE71-255B-3CF074A3E5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19" y="7585713"/>
            <a:ext cx="822960" cy="822960"/>
          </a:xfrm>
          <a:prstGeom prst="rect">
            <a:avLst/>
          </a:prstGeom>
        </p:spPr>
      </p:pic>
      <p:pic>
        <p:nvPicPr>
          <p:cNvPr id="15" name="Graphic 14" descr="Comment Fire outline">
            <a:extLst>
              <a:ext uri="{FF2B5EF4-FFF2-40B4-BE49-F238E27FC236}">
                <a16:creationId xmlns:a16="http://schemas.microsoft.com/office/drawing/2014/main" id="{D25F9D61-F5A2-AB6E-BCCC-5012DC7A537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5053634" y="7585713"/>
            <a:ext cx="822960" cy="822960"/>
          </a:xfrm>
          <a:prstGeom prst="rect">
            <a:avLst/>
          </a:prstGeom>
        </p:spPr>
      </p:pic>
    </p:spTree>
    <p:extLst>
      <p:ext uri="{BB962C8B-B14F-4D97-AF65-F5344CB8AC3E}">
        <p14:creationId xmlns:p14="http://schemas.microsoft.com/office/powerpoint/2010/main" val="32160444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34485" b="15985"/>
          <a:stretch/>
        </p:blipFill>
        <p:spPr>
          <a:xfrm>
            <a:off x="0" y="0"/>
            <a:ext cx="6858000" cy="2011680"/>
          </a:xfrm>
        </p:spPr>
      </p:pic>
      <p:sp>
        <p:nvSpPr>
          <p:cNvPr id="13" name="Text Placeholder 12">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Boosting </a:t>
            </a:r>
          </a:p>
          <a:p>
            <a:r>
              <a:rPr lang="en-US"/>
              <a:t>the Gain of Training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p:txBody>
          <a:bodyPr/>
          <a:lstStyle/>
          <a:p>
            <a:pPr>
              <a:spcBef>
                <a:spcPts val="0"/>
              </a:spcBef>
            </a:pPr>
            <a:r>
              <a:rPr lang="en-US" sz="1200" spc="-20"/>
              <a:t>Recent advances in realistic AI-generated voices have made audio narration of lesson content affordable and easy to produce. ForgeFX frequently turns to the services of WellSaidLabs to create custom narration of our clients’ lessons. Clients can choose from a range of genders, ages, and narrative styles for spoken content. When a script is uploaded, the audio narration is generated within seconds, which makes it easy to revise and update lesson content.</a:t>
            </a:r>
          </a:p>
          <a:p>
            <a:pPr>
              <a:spcBef>
                <a:spcPts val="0"/>
              </a:spcBef>
            </a:pPr>
            <a:r>
              <a:rPr lang="en-US" sz="1200" spc="-20"/>
              <a:t>Providing optional audio narration to trainees can greatly boost engagement and knowledge retention. Many people can find learning challenging when content is delivered via written text but have no problem understanding it in audio form. In addition, audio reinforcement can overcome reading difficulties such as dyslexia or language unfamiliarity.</a:t>
            </a:r>
          </a:p>
          <a:p>
            <a:pPr>
              <a:spcBef>
                <a:spcPts val="0"/>
              </a:spcBef>
            </a:pPr>
            <a:r>
              <a:rPr lang="en-US" sz="1200" spc="-20"/>
              <a:t>Another use of audio feedback is to provide over-the-shoulder coaching to the trainee while they’re engaged in a task. Prompts such as “that’s too fast” lets them focus on what they’re doing without having to look away to read text.</a:t>
            </a:r>
          </a:p>
          <a:p>
            <a:pPr>
              <a:spcBef>
                <a:spcPts val="0"/>
              </a:spcBef>
            </a:pPr>
            <a:r>
              <a:rPr lang="en-US" sz="1200" spc="-20"/>
              <a:t>When delivering critical information that can affect expensive equipment or even lives, it’s important to accommodate different learning styles and provide several types of information to teach as effectively as possible.</a:t>
            </a:r>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8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Audio</a:t>
            </a:r>
            <a:r>
              <a:rPr lang="en-US"/>
              <a:t> Narration</a:t>
            </a:r>
          </a:p>
        </p:txBody>
      </p:sp>
    </p:spTree>
    <p:extLst>
      <p:ext uri="{BB962C8B-B14F-4D97-AF65-F5344CB8AC3E}">
        <p14:creationId xmlns:p14="http://schemas.microsoft.com/office/powerpoint/2010/main" val="37039173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1" r="21"/>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80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VOICE</a:t>
            </a:r>
            <a:r>
              <a:rPr lang="en-US"/>
              <a:t> COMMANDS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Hands-Free Operation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Contextual Understanding</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Natural Language Processing</a:t>
            </a:r>
          </a:p>
        </p:txBody>
      </p:sp>
      <p:pic>
        <p:nvPicPr>
          <p:cNvPr id="11" name="Graphic 10" descr="Processor outline">
            <a:extLst>
              <a:ext uri="{FF2B5EF4-FFF2-40B4-BE49-F238E27FC236}">
                <a16:creationId xmlns:a16="http://schemas.microsoft.com/office/drawing/2014/main" id="{E45CD400-E766-1A39-88FB-D061DDD1916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1404" y="7585713"/>
            <a:ext cx="822960" cy="822960"/>
          </a:xfrm>
          <a:prstGeom prst="rect">
            <a:avLst/>
          </a:prstGeom>
        </p:spPr>
      </p:pic>
      <p:pic>
        <p:nvPicPr>
          <p:cNvPr id="13" name="Graphic 12" descr="Folder Search outline">
            <a:extLst>
              <a:ext uri="{FF2B5EF4-FFF2-40B4-BE49-F238E27FC236}">
                <a16:creationId xmlns:a16="http://schemas.microsoft.com/office/drawing/2014/main" id="{A8228EE8-67A5-FE71-255B-3CF074A3E5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19" y="7585713"/>
            <a:ext cx="822960" cy="822960"/>
          </a:xfrm>
          <a:prstGeom prst="rect">
            <a:avLst/>
          </a:prstGeom>
        </p:spPr>
      </p:pic>
      <p:pic>
        <p:nvPicPr>
          <p:cNvPr id="15" name="Graphic 14" descr="Chat outline">
            <a:extLst>
              <a:ext uri="{FF2B5EF4-FFF2-40B4-BE49-F238E27FC236}">
                <a16:creationId xmlns:a16="http://schemas.microsoft.com/office/drawing/2014/main" id="{D25F9D61-F5A2-AB6E-BCCC-5012DC7A537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flipH="1">
            <a:off x="5053634" y="7585713"/>
            <a:ext cx="822960" cy="822960"/>
          </a:xfrm>
          <a:prstGeom prst="rect">
            <a:avLst/>
          </a:prstGeom>
        </p:spPr>
      </p:pic>
    </p:spTree>
    <p:extLst>
      <p:ext uri="{BB962C8B-B14F-4D97-AF65-F5344CB8AC3E}">
        <p14:creationId xmlns:p14="http://schemas.microsoft.com/office/powerpoint/2010/main" val="42064748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27525" b="42535"/>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NATURAL</a:t>
            </a:r>
            <a:br>
              <a:rPr lang="en-US"/>
            </a:br>
            <a:r>
              <a:rPr lang="en-US"/>
              <a:t>LANGUAGE</a:t>
            </a:r>
            <a:br>
              <a:rPr lang="en-US"/>
            </a:br>
            <a:r>
              <a:rPr lang="en-US"/>
              <a:t>PROCESSING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As a complement to the applications traditional user interface, the proposed simulator will feature an innovative voice command system driven by a state-of-the-art large language model (LLM). LLMs are practical artificial intelligence systems that can understand and respond to human language with remarkable accuracy. This feature will enable trainees to control the simulator with their voice using natural language, allowing them to focus on the learning experience.</a:t>
            </a:r>
          </a:p>
          <a:p>
            <a:pPr>
              <a:spcBef>
                <a:spcPts val="0"/>
              </a:spcBef>
            </a:pPr>
            <a:r>
              <a:rPr lang="en-US" spc="-20"/>
              <a:t>Key features of this capability include:</a:t>
            </a:r>
          </a:p>
          <a:p>
            <a:pPr marL="171450" indent="-171450">
              <a:spcBef>
                <a:spcPts val="0"/>
              </a:spcBef>
              <a:buClr>
                <a:schemeClr val="accent1"/>
              </a:buClr>
              <a:buFont typeface="Wingdings" panose="05000000000000000000" pitchFamily="2" charset="2"/>
              <a:buChar char="§"/>
            </a:pPr>
            <a:r>
              <a:rPr lang="en-US" b="1" spc="-20"/>
              <a:t>Natural Language Processing:</a:t>
            </a:r>
            <a:r>
              <a:rPr lang="en-US" spc="-20"/>
              <a:t> The simulator will understand and respond to an array of verbal commands related to navigation, module selection, and lesson control, even if they are imprecisely expressed. For example, trainees can use commands like "Start the engine," "Open the maintenance module," or "Pause the lesson" to control the training application.</a:t>
            </a:r>
          </a:p>
          <a:p>
            <a:pPr marL="171450" indent="-171450">
              <a:spcBef>
                <a:spcPts val="0"/>
              </a:spcBef>
              <a:buClr>
                <a:schemeClr val="accent1"/>
              </a:buClr>
              <a:buFont typeface="Wingdings" panose="05000000000000000000" pitchFamily="2" charset="2"/>
              <a:buChar char="§"/>
            </a:pPr>
            <a:r>
              <a:rPr lang="en-US" b="1" spc="-20"/>
              <a:t>Context and Intent Understanding:</a:t>
            </a:r>
            <a:r>
              <a:rPr lang="en-US" spc="-20"/>
              <a:t> This is the ability to consider context to help infer intent, allowing the simulator to accurately interpret and execute trainee commands.</a:t>
            </a:r>
          </a:p>
          <a:p>
            <a:pPr marL="171450" indent="-171450">
              <a:spcBef>
                <a:spcPts val="0"/>
              </a:spcBef>
              <a:buClr>
                <a:schemeClr val="accent1"/>
              </a:buClr>
              <a:buFont typeface="Wingdings" panose="05000000000000000000" pitchFamily="2" charset="2"/>
              <a:buChar char="§"/>
            </a:pPr>
            <a:r>
              <a:rPr lang="en-US" b="1" spc="-20"/>
              <a:t>Hands-Free Operation: </a:t>
            </a:r>
            <a:r>
              <a:rPr lang="en-US" spc="-20"/>
              <a:t>By utilizing voice commands, trainees can focus on the simulator's visuals and controls without the need to manually navigate menus.</a:t>
            </a:r>
          </a:p>
          <a:p>
            <a:pPr>
              <a:spcBef>
                <a:spcPts val="0"/>
              </a:spcBef>
            </a:pPr>
            <a:r>
              <a:rPr lang="en-US" spc="-20"/>
              <a:t>The incorporation of an LLM-driven voice command system lays a solid groundwork for the future evolution and refinement of the simulator and unlocks up a range of exciting possibilities, such as broadening the scope of voice commands, tailoring learning experiences to individual needs, and integrating virtual expert guidance within the application. </a:t>
            </a:r>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r>
              <a:rPr lang="en-US" spc="-20"/>
              <a:t>x</a:t>
            </a:r>
          </a:p>
          <a:p>
            <a:pPr>
              <a:spcBef>
                <a:spcPts val="0"/>
              </a:spcBef>
            </a:pPr>
            <a:endParaRPr lang="en-US" spc="-20"/>
          </a:p>
          <a:p>
            <a:pPr>
              <a:spcBef>
                <a:spcPts val="0"/>
              </a:spcBef>
            </a:pPr>
            <a:endParaRPr lang="en-US" spc="-20"/>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89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VOICE</a:t>
            </a:r>
            <a:r>
              <a:rPr lang="en-US"/>
              <a:t> COMMANDS</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9607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647" t="11030" r="15834" b="4497"/>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Instruction</a:t>
            </a:r>
            <a:r>
              <a:rPr lang="en-US"/>
              <a:t> Modes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a:extLst>
              <a:ext uri="{FF2B5EF4-FFF2-40B4-BE49-F238E27FC236}">
                <a16:creationId xmlns:a16="http://schemas.microsoft.com/office/drawing/2014/main" id="{ACF2C114-2129-9AE6-E893-32AE80888A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7049" y="3873348"/>
            <a:ext cx="822960" cy="822960"/>
          </a:xfrm>
          <a:prstGeom prst="rect">
            <a:avLst/>
          </a:prstGeom>
        </p:spPr>
      </p:pic>
      <p:pic>
        <p:nvPicPr>
          <p:cNvPr id="11" name="Graphic 10" descr="Hummingbird outline">
            <a:extLst>
              <a:ext uri="{FF2B5EF4-FFF2-40B4-BE49-F238E27FC236}">
                <a16:creationId xmlns:a16="http://schemas.microsoft.com/office/drawing/2014/main" id="{0CE283FC-0D91-6FC0-4627-5260B99DC8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13694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B37C9-1710-E71D-0D9F-0EB45643020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A7BF4B7-F713-780D-700C-2CCAF51FB476}"/>
              </a:ext>
            </a:extLst>
          </p:cNvPr>
          <p:cNvPicPr>
            <a:picLocks noGrp="1" noChangeAspect="1"/>
          </p:cNvPicPr>
          <p:nvPr>
            <p:ph type="pic" sz="quarter" idx="10"/>
          </p:nvPr>
        </p:nvPicPr>
        <p:blipFill rotWithShape="1">
          <a:blip r:embed="rId2"/>
          <a:srcRect t="41471" b="19425"/>
          <a:stretch/>
        </p:blipFill>
        <p:spPr>
          <a:xfrm>
            <a:off x="0" y="0"/>
            <a:ext cx="6858000" cy="2011680"/>
          </a:xfrm>
        </p:spPr>
      </p:pic>
      <p:sp>
        <p:nvSpPr>
          <p:cNvPr id="5" name="Text Placeholder 4">
            <a:extLst>
              <a:ext uri="{FF2B5EF4-FFF2-40B4-BE49-F238E27FC236}">
                <a16:creationId xmlns:a16="http://schemas.microsoft.com/office/drawing/2014/main" id="{CE45F907-4673-075F-D194-8E557211D5C9}"/>
              </a:ext>
            </a:extLst>
          </p:cNvPr>
          <p:cNvSpPr>
            <a:spLocks noGrp="1"/>
          </p:cNvSpPr>
          <p:nvPr>
            <p:ph type="body" sz="quarter" idx="15"/>
          </p:nvPr>
        </p:nvSpPr>
        <p:spPr>
          <a:xfrm>
            <a:off x="0" y="2221991"/>
            <a:ext cx="2286000" cy="1389889"/>
          </a:xfrm>
        </p:spPr>
        <p:txBody>
          <a:bodyPr/>
          <a:lstStyle/>
          <a:p>
            <a:pPr algn="r" defTabSz="457200"/>
            <a:r>
              <a:rPr lang="en-US" sz="1800" cap="all">
                <a:latin typeface="Roboto Condensed" panose="02000000000000000000" pitchFamily="2" charset="0"/>
                <a:ea typeface="Roboto Condensed" panose="02000000000000000000" pitchFamily="2" charset="0"/>
              </a:rPr>
              <a:t>Guided and Unguided </a:t>
            </a:r>
          </a:p>
          <a:p>
            <a:pPr algn="r" defTabSz="457200"/>
            <a:r>
              <a:rPr lang="en-US" sz="1800" cap="all">
                <a:latin typeface="Roboto Condensed" panose="02000000000000000000" pitchFamily="2" charset="0"/>
                <a:ea typeface="Roboto Condensed" panose="02000000000000000000" pitchFamily="2" charset="0"/>
              </a:rPr>
              <a:t>Training </a:t>
            </a:r>
          </a:p>
          <a:p>
            <a:pPr algn="r" defTabSz="457200"/>
            <a:r>
              <a:rPr lang="en-US" sz="1800" cap="all">
                <a:latin typeface="Roboto Condensed" panose="02000000000000000000" pitchFamily="2" charset="0"/>
                <a:ea typeface="Roboto Condensed" panose="02000000000000000000" pitchFamily="2" charset="0"/>
              </a:rPr>
              <a:t>Modalities</a:t>
            </a:r>
          </a:p>
          <a:p>
            <a:endParaRPr lang="en-US"/>
          </a:p>
        </p:txBody>
      </p:sp>
      <p:sp>
        <p:nvSpPr>
          <p:cNvPr id="12" name="Text Placeholder 11">
            <a:extLst>
              <a:ext uri="{FF2B5EF4-FFF2-40B4-BE49-F238E27FC236}">
                <a16:creationId xmlns:a16="http://schemas.microsoft.com/office/drawing/2014/main" id="{37F118E6-4807-4D0A-8FD8-578FB0BEDD23}"/>
              </a:ext>
            </a:extLst>
          </p:cNvPr>
          <p:cNvSpPr>
            <a:spLocks noGrp="1"/>
          </p:cNvSpPr>
          <p:nvPr>
            <p:ph type="body" sz="quarter" idx="16"/>
          </p:nvPr>
        </p:nvSpPr>
        <p:spPr>
          <a:xfrm>
            <a:off x="2468880" y="2194561"/>
            <a:ext cx="4002804" cy="4371340"/>
          </a:xfrm>
        </p:spPr>
        <p:txBody>
          <a:bodyPr/>
          <a:lstStyle/>
          <a:p>
            <a:pPr>
              <a:spcBef>
                <a:spcPts val="0"/>
              </a:spcBef>
            </a:pPr>
            <a:r>
              <a:rPr lang="en-US" sz="1200"/>
              <a:t>The simulator will feature two distinct instructional modes: “Guided” and “Unguided.” These modes are designed to provide a comprehensive learning experience, catering to different stages of the training process.</a:t>
            </a:r>
          </a:p>
          <a:p>
            <a:pPr>
              <a:spcBef>
                <a:spcPts val="0"/>
              </a:spcBef>
            </a:pPr>
            <a:r>
              <a:rPr lang="en-US" sz="1200" b="1"/>
              <a:t>Guided Mode</a:t>
            </a:r>
            <a:br>
              <a:rPr lang="en-US" sz="1200"/>
            </a:br>
            <a:r>
              <a:rPr lang="en-US" sz="1200"/>
              <a:t>This </a:t>
            </a:r>
            <a:r>
              <a:rPr lang="en-US" sz="1200" err="1"/>
              <a:t>mode</a:t>
            </a:r>
            <a:r>
              <a:rPr lang="en-US" sz="1200"/>
              <a:t> is intended for initial learning phases, where trainees are still familiarizing themselves with basic operations. In this mode, students will be provided with step-by-step instructions and hints to help them navigate through various tasks. The guided mode will:</a:t>
            </a:r>
          </a:p>
          <a:p>
            <a:pPr lvl="1">
              <a:spcBef>
                <a:spcPts val="0"/>
              </a:spcBef>
            </a:pPr>
            <a:r>
              <a:rPr lang="en-US" sz="1200" b="1"/>
              <a:t>Provide</a:t>
            </a:r>
            <a:r>
              <a:rPr lang="en-US" sz="1200"/>
              <a:t> real-time feedback and support to ensure correct understanding and application of procedures.</a:t>
            </a:r>
          </a:p>
          <a:p>
            <a:pPr lvl="1">
              <a:spcBef>
                <a:spcPts val="0"/>
              </a:spcBef>
            </a:pPr>
            <a:r>
              <a:rPr lang="en-US" sz="1200" b="1"/>
              <a:t>Enable </a:t>
            </a:r>
            <a:r>
              <a:rPr lang="en-US" sz="1200"/>
              <a:t>trainees to practice in a low-pressure environment while they gain confidence.</a:t>
            </a:r>
          </a:p>
          <a:p>
            <a:pPr>
              <a:spcBef>
                <a:spcPts val="0"/>
              </a:spcBef>
            </a:pPr>
            <a:r>
              <a:rPr lang="en-US" sz="1200" b="1"/>
              <a:t>Unguided Mode</a:t>
            </a:r>
            <a:br>
              <a:rPr lang="en-US" sz="1200"/>
            </a:br>
            <a:r>
              <a:rPr lang="en-US" sz="1200"/>
              <a:t>Once trainees have gained sufficient knowledge and confidence from the guided mode, they can transition to the unguided mode. This mode serves as an assessment tool where students apply their learned skills without any assistance. This mode will:</a:t>
            </a:r>
          </a:p>
          <a:p>
            <a:pPr lvl="1">
              <a:spcBef>
                <a:spcPts val="0"/>
              </a:spcBef>
            </a:pPr>
            <a:r>
              <a:rPr lang="en-US" sz="1200" b="1"/>
              <a:t>Challenge</a:t>
            </a:r>
            <a:r>
              <a:rPr lang="en-US" sz="1200"/>
              <a:t> trainees to perform tasks independently, reinforcing their understanding of operations.</a:t>
            </a:r>
          </a:p>
          <a:p>
            <a:pPr lvl="1">
              <a:spcBef>
                <a:spcPts val="0"/>
              </a:spcBef>
            </a:pPr>
            <a:r>
              <a:rPr lang="en-US" sz="1200" b="1"/>
              <a:t>Generate </a:t>
            </a:r>
            <a:r>
              <a:rPr lang="en-US" sz="1200"/>
              <a:t>after-session performance reports that highlight areas of strength and those requiring improvement.</a:t>
            </a:r>
          </a:p>
          <a:p>
            <a:pPr>
              <a:spcBef>
                <a:spcPts val="0"/>
              </a:spcBef>
            </a:pPr>
            <a:r>
              <a:rPr lang="en-US" sz="1200" spc="-20"/>
              <a:t>Incorporating both modes into the simulator ensures a comprehensive training approach that caters to varying levels of expertise among operators. It allows beginners to learn at their own pace in a supportive environment, while more experienced operators can test their skills and knowledge in realistic scenarios.</a:t>
            </a:r>
          </a:p>
          <a:p>
            <a:pPr>
              <a:spcBef>
                <a:spcPts val="0"/>
              </a:spcBef>
            </a:pPr>
            <a:endParaRPr lang="en-US" sz="1200"/>
          </a:p>
          <a:p>
            <a:endParaRPr lang="en-US" sz="1200"/>
          </a:p>
        </p:txBody>
      </p:sp>
      <p:sp>
        <p:nvSpPr>
          <p:cNvPr id="15" name="HeaderGradient">
            <a:extLst>
              <a:ext uri="{FF2B5EF4-FFF2-40B4-BE49-F238E27FC236}">
                <a16:creationId xmlns:a16="http://schemas.microsoft.com/office/drawing/2014/main" id="{915AC4C9-8CA6-EF0A-FFDB-164BA0398C21}"/>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C819C1A-97BA-A946-DB9B-9B10F903A5F3}"/>
              </a:ext>
            </a:extLst>
          </p:cNvPr>
          <p:cNvSpPr>
            <a:spLocks noGrp="1"/>
          </p:cNvSpPr>
          <p:nvPr>
            <p:ph type="title"/>
          </p:nvPr>
        </p:nvSpPr>
        <p:spPr/>
        <p:txBody>
          <a:bodyPr/>
          <a:lstStyle/>
          <a:p>
            <a:r>
              <a:rPr lang="en-US">
                <a:solidFill>
                  <a:schemeClr val="bg1"/>
                </a:solidFill>
              </a:rPr>
              <a:t>Instruction</a:t>
            </a:r>
            <a:r>
              <a:rPr lang="en-US"/>
              <a:t> Modes</a:t>
            </a:r>
          </a:p>
        </p:txBody>
      </p:sp>
    </p:spTree>
    <p:extLst>
      <p:ext uri="{BB962C8B-B14F-4D97-AF65-F5344CB8AC3E}">
        <p14:creationId xmlns:p14="http://schemas.microsoft.com/office/powerpoint/2010/main" val="4180118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31" r="31"/>
          <a:stretch/>
        </p:blipFill>
        <p:spPr>
          <a:xfrm>
            <a:off x="0" y="1"/>
            <a:ext cx="6858000" cy="6722076"/>
          </a:xfrm>
        </p:spPr>
      </p:pic>
      <p:sp>
        <p:nvSpPr>
          <p:cNvPr id="6" name="HeaderGradient">
            <a:extLst>
              <a:ext uri="{FF2B5EF4-FFF2-40B4-BE49-F238E27FC236}">
                <a16:creationId xmlns:a16="http://schemas.microsoft.com/office/drawing/2014/main" id="{A365F801-E559-473B-AF2D-42FA337B0A94}"/>
              </a:ext>
            </a:extLst>
          </p:cNvPr>
          <p:cNvSpPr/>
          <p:nvPr/>
        </p:nvSpPr>
        <p:spPr>
          <a:xfrm>
            <a:off x="0" y="4710397"/>
            <a:ext cx="6857999" cy="2011680"/>
          </a:xfrm>
          <a:prstGeom prst="rect">
            <a:avLst/>
          </a:prstGeom>
          <a:gradFill flip="none" rotWithShape="1">
            <a:gsLst>
              <a:gs pos="0">
                <a:schemeClr val="tx2">
                  <a:lumMod val="10000"/>
                  <a:alpha val="79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Familiarization</a:t>
            </a:r>
            <a:r>
              <a:rPr lang="en-US"/>
              <a:t> Tutorial</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EDIT tag" hidden="1">
            <a:extLst>
              <a:ext uri="{FF2B5EF4-FFF2-40B4-BE49-F238E27FC236}">
                <a16:creationId xmlns:a16="http://schemas.microsoft.com/office/drawing/2014/main" id="{920D67B1-3CBC-184C-0D5B-92EFC5E1263C}"/>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7" name="TextBox 6">
            <a:extLst>
              <a:ext uri="{FF2B5EF4-FFF2-40B4-BE49-F238E27FC236}">
                <a16:creationId xmlns:a16="http://schemas.microsoft.com/office/drawing/2014/main" id="{9CAF6C93-E0F8-F7CF-2232-1CA85AE8A16C}"/>
              </a:ext>
            </a:extLst>
          </p:cNvPr>
          <p:cNvSpPr txBox="1"/>
          <p:nvPr/>
        </p:nvSpPr>
        <p:spPr>
          <a:xfrm>
            <a:off x="457200" y="6903720"/>
            <a:ext cx="1871368" cy="9921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Boosts Confidence</a:t>
            </a:r>
          </a:p>
        </p:txBody>
      </p:sp>
      <p:sp>
        <p:nvSpPr>
          <p:cNvPr id="9" name="TextBox 8">
            <a:extLst>
              <a:ext uri="{FF2B5EF4-FFF2-40B4-BE49-F238E27FC236}">
                <a16:creationId xmlns:a16="http://schemas.microsoft.com/office/drawing/2014/main" id="{35EC2330-200D-775D-72A8-B720D47A444C}"/>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Ensures Proficiency</a:t>
            </a:r>
          </a:p>
        </p:txBody>
      </p:sp>
      <p:sp>
        <p:nvSpPr>
          <p:cNvPr id="10" name="TextBox 9">
            <a:extLst>
              <a:ext uri="{FF2B5EF4-FFF2-40B4-BE49-F238E27FC236}">
                <a16:creationId xmlns:a16="http://schemas.microsoft.com/office/drawing/2014/main" id="{9D0412E9-3C46-9C63-F032-98D76CC339AD}"/>
              </a:ext>
            </a:extLst>
          </p:cNvPr>
          <p:cNvSpPr txBox="1"/>
          <p:nvPr/>
        </p:nvSpPr>
        <p:spPr>
          <a:xfrm>
            <a:off x="2493316" y="6903720"/>
            <a:ext cx="1871367" cy="10024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Practical Experience</a:t>
            </a:r>
          </a:p>
        </p:txBody>
      </p:sp>
      <p:pic>
        <p:nvPicPr>
          <p:cNvPr id="16" name="Graphic 15" descr="Rocket outline">
            <a:extLst>
              <a:ext uri="{FF2B5EF4-FFF2-40B4-BE49-F238E27FC236}">
                <a16:creationId xmlns:a16="http://schemas.microsoft.com/office/drawing/2014/main" id="{0308CC37-573C-70FF-4428-487627B93E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1404" y="7545705"/>
            <a:ext cx="822960" cy="822960"/>
          </a:xfrm>
          <a:prstGeom prst="rect">
            <a:avLst/>
          </a:prstGeom>
        </p:spPr>
      </p:pic>
      <p:pic>
        <p:nvPicPr>
          <p:cNvPr id="18" name="Graphic 17" descr="Steering Wheel outline">
            <a:extLst>
              <a:ext uri="{FF2B5EF4-FFF2-40B4-BE49-F238E27FC236}">
                <a16:creationId xmlns:a16="http://schemas.microsoft.com/office/drawing/2014/main" id="{0397B992-DD3F-CE7C-21AE-EBFEDA0EEDA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545705"/>
            <a:ext cx="822960" cy="822960"/>
          </a:xfrm>
          <a:prstGeom prst="rect">
            <a:avLst/>
          </a:prstGeom>
        </p:spPr>
      </p:pic>
      <p:pic>
        <p:nvPicPr>
          <p:cNvPr id="20" name="Graphic 19" descr="Ribbon outline">
            <a:extLst>
              <a:ext uri="{FF2B5EF4-FFF2-40B4-BE49-F238E27FC236}">
                <a16:creationId xmlns:a16="http://schemas.microsoft.com/office/drawing/2014/main" id="{7846ACE0-DE2E-1364-9259-9C8FE3EC59C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053636" y="7545705"/>
            <a:ext cx="822960" cy="822960"/>
          </a:xfrm>
          <a:prstGeom prst="rect">
            <a:avLst/>
          </a:prstGeom>
        </p:spPr>
      </p:pic>
    </p:spTree>
    <p:extLst>
      <p:ext uri="{BB962C8B-B14F-4D97-AF65-F5344CB8AC3E}">
        <p14:creationId xmlns:p14="http://schemas.microsoft.com/office/powerpoint/2010/main" val="25274014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0E7F5-1AE4-8B79-43FC-01896E9961C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AA2EDAFA-664C-8CEC-042F-4CF96CC94E2C}"/>
              </a:ext>
            </a:extLst>
          </p:cNvPr>
          <p:cNvPicPr>
            <a:picLocks noGrp="1" noChangeAspect="1"/>
          </p:cNvPicPr>
          <p:nvPr>
            <p:ph type="pic" sz="quarter" idx="10"/>
          </p:nvPr>
        </p:nvPicPr>
        <p:blipFill>
          <a:blip r:embed="rId2"/>
          <a:srcRect t="23930" b="23930"/>
          <a:stretch/>
        </p:blipFill>
        <p:spPr/>
      </p:pic>
      <p:sp>
        <p:nvSpPr>
          <p:cNvPr id="11" name="Text Placeholder 10">
            <a:extLst>
              <a:ext uri="{FF2B5EF4-FFF2-40B4-BE49-F238E27FC236}">
                <a16:creationId xmlns:a16="http://schemas.microsoft.com/office/drawing/2014/main" id="{45C7DC8D-130D-4E96-7060-B90C79DD76AC}"/>
              </a:ext>
            </a:extLst>
          </p:cNvPr>
          <p:cNvSpPr>
            <a:spLocks noGrp="1"/>
          </p:cNvSpPr>
          <p:nvPr>
            <p:ph type="body" sz="quarter" idx="15"/>
          </p:nvPr>
        </p:nvSpPr>
        <p:spPr/>
        <p:txBody>
          <a:bodyPr/>
          <a:lstStyle/>
          <a:p>
            <a:r>
              <a:rPr lang="en-US"/>
              <a:t>Quickly </a:t>
            </a:r>
          </a:p>
          <a:p>
            <a:r>
              <a:rPr lang="en-US"/>
              <a:t>Mastering </a:t>
            </a:r>
          </a:p>
          <a:p>
            <a:r>
              <a:rPr lang="en-US"/>
              <a:t>the Virtual Interface</a:t>
            </a:r>
          </a:p>
        </p:txBody>
      </p:sp>
      <p:sp>
        <p:nvSpPr>
          <p:cNvPr id="12" name="Text Placeholder 11">
            <a:extLst>
              <a:ext uri="{FF2B5EF4-FFF2-40B4-BE49-F238E27FC236}">
                <a16:creationId xmlns:a16="http://schemas.microsoft.com/office/drawing/2014/main" id="{0980673B-8BFF-ED22-7F02-E96B47B87018}"/>
              </a:ext>
            </a:extLst>
          </p:cNvPr>
          <p:cNvSpPr>
            <a:spLocks noGrp="1"/>
          </p:cNvSpPr>
          <p:nvPr>
            <p:ph type="body" sz="quarter" idx="16"/>
          </p:nvPr>
        </p:nvSpPr>
        <p:spPr/>
        <p:txBody>
          <a:bodyPr/>
          <a:lstStyle/>
          <a:p>
            <a:pPr>
              <a:spcBef>
                <a:spcPts val="0"/>
              </a:spcBef>
            </a:pPr>
            <a:r>
              <a:rPr lang="en-US" sz="1200"/>
              <a:t>Our training simulators include a Familiarization Tutorial which is designed to ensure users quickly adapt to and excel in a virtual environment. Here’s what it includes:</a:t>
            </a:r>
          </a:p>
          <a:p>
            <a:pPr lvl="1">
              <a:spcBef>
                <a:spcPts val="0"/>
              </a:spcBef>
            </a:pPr>
            <a:r>
              <a:rPr lang="en-US" sz="1200" b="1"/>
              <a:t>Intuitive User Interface Navigation:</a:t>
            </a:r>
            <a:r>
              <a:rPr lang="en-US" sz="1200"/>
              <a:t> Our tutorial begins with an in-depth guide on navigating the user interface. This feature is crucial for empowering users to move seamlessly within the virtual world, boosting their confidence and efficiency from the start. The intuitive design reduces the learning curve, enabling users to focus on training objectives rather than mechanics.</a:t>
            </a:r>
          </a:p>
          <a:p>
            <a:pPr lvl="1">
              <a:spcBef>
                <a:spcPts val="0"/>
              </a:spcBef>
            </a:pPr>
            <a:r>
              <a:rPr lang="en-US" sz="1200" b="1"/>
              <a:t>Practical Experience with an Example Model:</a:t>
            </a:r>
            <a:r>
              <a:rPr lang="en-US" sz="1200"/>
              <a:t> We introduce an example model for hands-on practice. This model is representative of real-world scenarios, providing users with a safe and controlled environment to apply their skills. This practical approach not only reinforces learning but also enhances the users’ ability to handle complex tasks in real situations, bridging the gap between simulation and actual application.</a:t>
            </a:r>
          </a:p>
          <a:p>
            <a:pPr lvl="1">
              <a:spcBef>
                <a:spcPts val="0"/>
              </a:spcBef>
            </a:pPr>
            <a:r>
              <a:rPr lang="en-US" sz="1200" b="1"/>
              <a:t>Training in Hand or Control Interaction: </a:t>
            </a:r>
            <a:r>
              <a:rPr lang="en-US" sz="1200"/>
              <a:t>The tutorial trains users in interacting with virtual models using their hands or provided controls. This training is vital for developing fine motor skills and precision in a virtual setting. Users gain the ability to perform intricate tasks with accuracy, greatly enhancing their operational competence in real-world applications.</a:t>
            </a:r>
          </a:p>
          <a:p>
            <a:pPr>
              <a:spcBef>
                <a:spcPts val="0"/>
              </a:spcBef>
            </a:pPr>
            <a:r>
              <a:rPr lang="en-US" sz="1200"/>
              <a:t>Our Familiarization Tutorial is designed not just to acquaint users with the VR system, but to equip them with the skills and confidence needed for proficient operation in their respective fields, ensuring a smooth transition from virtual to real-world applications.</a:t>
            </a:r>
          </a:p>
        </p:txBody>
      </p:sp>
      <p:sp>
        <p:nvSpPr>
          <p:cNvPr id="15" name="HeaderGradient">
            <a:extLst>
              <a:ext uri="{FF2B5EF4-FFF2-40B4-BE49-F238E27FC236}">
                <a16:creationId xmlns:a16="http://schemas.microsoft.com/office/drawing/2014/main" id="{DECAC97D-3D8C-4FA5-1BC4-4F8D39CC7E49}"/>
              </a:ext>
            </a:extLst>
          </p:cNvPr>
          <p:cNvSpPr/>
          <p:nvPr/>
        </p:nvSpPr>
        <p:spPr>
          <a:xfrm>
            <a:off x="1" y="0"/>
            <a:ext cx="6857999" cy="2011680"/>
          </a:xfrm>
          <a:prstGeom prst="rect">
            <a:avLst/>
          </a:prstGeom>
          <a:gradFill flip="none" rotWithShape="1">
            <a:gsLst>
              <a:gs pos="0">
                <a:schemeClr val="tx1">
                  <a:lumMod val="95000"/>
                  <a:lumOff val="5000"/>
                  <a:alpha val="61000"/>
                </a:schemeClr>
              </a:gs>
              <a:gs pos="2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5B9C898-C05A-18C3-0232-7A6C8BF360D8}"/>
              </a:ext>
            </a:extLst>
          </p:cNvPr>
          <p:cNvSpPr>
            <a:spLocks noGrp="1"/>
          </p:cNvSpPr>
          <p:nvPr>
            <p:ph type="title"/>
          </p:nvPr>
        </p:nvSpPr>
        <p:spPr/>
        <p:txBody>
          <a:bodyPr/>
          <a:lstStyle/>
          <a:p>
            <a:r>
              <a:rPr lang="en-US">
                <a:solidFill>
                  <a:schemeClr val="bg1"/>
                </a:solidFill>
              </a:rPr>
              <a:t>Familiarization</a:t>
            </a:r>
            <a:r>
              <a:rPr lang="en-US"/>
              <a:t> Tutorial</a:t>
            </a:r>
          </a:p>
        </p:txBody>
      </p:sp>
    </p:spTree>
    <p:extLst>
      <p:ext uri="{BB962C8B-B14F-4D97-AF65-F5344CB8AC3E}">
        <p14:creationId xmlns:p14="http://schemas.microsoft.com/office/powerpoint/2010/main" val="2154367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Performance</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Customize </a:t>
            </a:r>
            <a:br>
              <a:rPr lang="en-US">
                <a:solidFill>
                  <a:schemeClr val="tx1"/>
                </a:solidFill>
                <a:latin typeface="+mj-lt"/>
              </a:rPr>
            </a:br>
            <a:r>
              <a:rPr lang="en-US">
                <a:solidFill>
                  <a:schemeClr val="tx1"/>
                </a:solidFill>
                <a:latin typeface="+mj-lt"/>
              </a:rPr>
              <a:t>Goals</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Monitor </a:t>
            </a:r>
            <a:br>
              <a:rPr lang="en-US">
                <a:solidFill>
                  <a:schemeClr val="tx1"/>
                </a:solidFill>
                <a:latin typeface="+mj-lt"/>
              </a:rPr>
            </a:br>
            <a:r>
              <a:rPr lang="en-US">
                <a:solidFill>
                  <a:schemeClr val="tx1"/>
                </a:solidFill>
                <a:latin typeface="+mj-lt"/>
              </a:rPr>
              <a:t>Progress</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Individualize Learning</a:t>
            </a:r>
          </a:p>
        </p:txBody>
      </p:sp>
      <p:pic>
        <p:nvPicPr>
          <p:cNvPr id="17" name="Graphic 16" descr="Upward trend outline">
            <a:extLst>
              <a:ext uri="{FF2B5EF4-FFF2-40B4-BE49-F238E27FC236}">
                <a16:creationId xmlns:a16="http://schemas.microsoft.com/office/drawing/2014/main" id="{A40B4CE1-1EEC-B28A-9563-A47C9DC4AF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7519" y="7518099"/>
            <a:ext cx="731520" cy="731520"/>
          </a:xfrm>
          <a:prstGeom prst="rect">
            <a:avLst/>
          </a:prstGeom>
        </p:spPr>
      </p:pic>
      <p:pic>
        <p:nvPicPr>
          <p:cNvPr id="19" name="Graphic 18" descr="Checklist outline">
            <a:extLst>
              <a:ext uri="{FF2B5EF4-FFF2-40B4-BE49-F238E27FC236}">
                <a16:creationId xmlns:a16="http://schemas.microsoft.com/office/drawing/2014/main" id="{185242ED-38D6-8023-8E02-3F52350CCD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45076" y="7563819"/>
            <a:ext cx="640080" cy="640080"/>
          </a:xfrm>
          <a:prstGeom prst="rect">
            <a:avLst/>
          </a:prstGeom>
        </p:spPr>
      </p:pic>
      <p:pic>
        <p:nvPicPr>
          <p:cNvPr id="6" name="Graphic 5" descr="Graduation cap outline">
            <a:extLst>
              <a:ext uri="{FF2B5EF4-FFF2-40B4-BE49-F238E27FC236}">
                <a16:creationId xmlns:a16="http://schemas.microsoft.com/office/drawing/2014/main" id="{6632E70D-6BD6-40F3-85C7-BB52CF8A36D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1402" y="7472379"/>
            <a:ext cx="822960" cy="822960"/>
          </a:xfrm>
          <a:prstGeom prst="rect">
            <a:avLst/>
          </a:prstGeom>
        </p:spPr>
      </p:pic>
    </p:spTree>
    <p:extLst>
      <p:ext uri="{BB962C8B-B14F-4D97-AF65-F5344CB8AC3E}">
        <p14:creationId xmlns:p14="http://schemas.microsoft.com/office/powerpoint/2010/main" val="40097843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CFDE6-EC58-EC31-6E9C-C2D575DE6AA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A18B64D-4204-D8B5-414E-0009B5E4E98C}"/>
              </a:ext>
            </a:extLst>
          </p:cNvPr>
          <p:cNvPicPr>
            <a:picLocks noGrp="1" noChangeAspect="1"/>
          </p:cNvPicPr>
          <p:nvPr>
            <p:ph type="pic" sz="quarter" idx="10"/>
          </p:nvPr>
        </p:nvPicPr>
        <p:blipFill>
          <a:blip r:embed="rId2"/>
          <a:srcRect t="27984" b="27984"/>
          <a:stretch/>
        </p:blipFill>
        <p:spPr/>
      </p:pic>
      <p:sp>
        <p:nvSpPr>
          <p:cNvPr id="13" name="Text Placeholder 12">
            <a:extLst>
              <a:ext uri="{FF2B5EF4-FFF2-40B4-BE49-F238E27FC236}">
                <a16:creationId xmlns:a16="http://schemas.microsoft.com/office/drawing/2014/main" id="{2F21F906-6486-4B40-3253-2F8404D066A2}"/>
              </a:ext>
            </a:extLst>
          </p:cNvPr>
          <p:cNvSpPr>
            <a:spLocks noGrp="1"/>
          </p:cNvSpPr>
          <p:nvPr>
            <p:ph type="body" sz="quarter" idx="14"/>
          </p:nvPr>
        </p:nvSpPr>
        <p:spPr>
          <a:xfrm>
            <a:off x="457199" y="7141464"/>
            <a:ext cx="2449034" cy="1063436"/>
          </a:xfrm>
        </p:spPr>
        <p:txBody>
          <a:bodyPr/>
          <a:lstStyle/>
          <a:p>
            <a:r>
              <a:rPr lang="en-US" sz="1100"/>
              <a:t>In the RENDR Tele-Op Simulator developed for the JPEO-CBRND, ForgeFX displayed trainees’ performance data in a graphic, gamified style to increase readability and engagement while reporting precise real-world-based measurements.</a:t>
            </a:r>
          </a:p>
        </p:txBody>
      </p:sp>
      <p:sp>
        <p:nvSpPr>
          <p:cNvPr id="12" name="Text Placeholder 11">
            <a:extLst>
              <a:ext uri="{FF2B5EF4-FFF2-40B4-BE49-F238E27FC236}">
                <a16:creationId xmlns:a16="http://schemas.microsoft.com/office/drawing/2014/main" id="{2D27BE0F-41B0-AB55-9A52-22C6D174DC9F}"/>
              </a:ext>
            </a:extLst>
          </p:cNvPr>
          <p:cNvSpPr>
            <a:spLocks noGrp="1"/>
          </p:cNvSpPr>
          <p:nvPr>
            <p:ph type="body" sz="quarter" idx="13"/>
          </p:nvPr>
        </p:nvSpPr>
        <p:spPr>
          <a:xfrm>
            <a:off x="457201" y="6897355"/>
            <a:ext cx="2647506" cy="392446"/>
          </a:xfrm>
        </p:spPr>
        <p:txBody>
          <a:bodyPr/>
          <a:lstStyle/>
          <a:p>
            <a:r>
              <a:rPr lang="en-US"/>
              <a:t>Case Study: Rendr Tele-Op</a:t>
            </a:r>
          </a:p>
        </p:txBody>
      </p:sp>
      <p:pic>
        <p:nvPicPr>
          <p:cNvPr id="18" name="Picture Placeholder 17">
            <a:extLst>
              <a:ext uri="{FF2B5EF4-FFF2-40B4-BE49-F238E27FC236}">
                <a16:creationId xmlns:a16="http://schemas.microsoft.com/office/drawing/2014/main" id="{C21288D1-A713-F23D-4DDE-B44481F5461A}"/>
              </a:ext>
            </a:extLst>
          </p:cNvPr>
          <p:cNvPicPr>
            <a:picLocks noGrp="1" noChangeAspect="1"/>
          </p:cNvPicPr>
          <p:nvPr>
            <p:ph type="pic" sz="quarter" idx="17"/>
          </p:nvPr>
        </p:nvPicPr>
        <p:blipFill rotWithShape="1">
          <a:blip r:embed="rId3"/>
          <a:srcRect l="9631" t="12903" r="10045" b="10939"/>
          <a:stretch/>
        </p:blipFill>
        <p:spPr>
          <a:xfrm>
            <a:off x="3429000" y="6721475"/>
            <a:ext cx="3429000" cy="1828800"/>
          </a:xfrm>
        </p:spPr>
      </p:pic>
      <p:sp>
        <p:nvSpPr>
          <p:cNvPr id="8" name="Text Placeholder 7">
            <a:extLst>
              <a:ext uri="{FF2B5EF4-FFF2-40B4-BE49-F238E27FC236}">
                <a16:creationId xmlns:a16="http://schemas.microsoft.com/office/drawing/2014/main" id="{9CAD6CE7-8E6F-5602-4708-C31BF8B2A139}"/>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Monitoring </a:t>
            </a:r>
          </a:p>
          <a:p>
            <a:pPr algn="r" defTabSz="457200"/>
            <a:r>
              <a:rPr lang="en-US" sz="1800" cap="all">
                <a:latin typeface="Roboto Condensed" panose="02000000000000000000" pitchFamily="2" charset="0"/>
                <a:ea typeface="Roboto Condensed" panose="02000000000000000000" pitchFamily="2" charset="0"/>
              </a:rPr>
              <a:t>Trainee </a:t>
            </a:r>
          </a:p>
          <a:p>
            <a:pPr algn="r" defTabSz="457200"/>
            <a:r>
              <a:rPr lang="en-US" sz="1800" cap="all">
                <a:latin typeface="Roboto Condensed" panose="02000000000000000000" pitchFamily="2" charset="0"/>
                <a:ea typeface="Roboto Condensed" panose="02000000000000000000" pitchFamily="2" charset="0"/>
              </a:rPr>
              <a:t>Proficiency</a:t>
            </a:r>
          </a:p>
          <a:p>
            <a:endParaRPr lang="en-US"/>
          </a:p>
        </p:txBody>
      </p:sp>
      <p:sp>
        <p:nvSpPr>
          <p:cNvPr id="15" name="Text Placeholder 14">
            <a:extLst>
              <a:ext uri="{FF2B5EF4-FFF2-40B4-BE49-F238E27FC236}">
                <a16:creationId xmlns:a16="http://schemas.microsoft.com/office/drawing/2014/main" id="{39532F64-BB38-500F-E9DF-53046250CEB2}"/>
              </a:ext>
            </a:extLst>
          </p:cNvPr>
          <p:cNvSpPr>
            <a:spLocks noGrp="1"/>
          </p:cNvSpPr>
          <p:nvPr>
            <p:ph type="body" sz="quarter" idx="16"/>
          </p:nvPr>
        </p:nvSpPr>
        <p:spPr/>
        <p:txBody>
          <a:bodyPr/>
          <a:lstStyle/>
          <a:p>
            <a:r>
              <a:rPr lang="en-US" sz="1200" spc="-20"/>
              <a:t>The proposed simulator will incorporate a robust system for tracking trainee performance. This feature is designed to provide valuable insights into the progress of each trainee, enabling trainers to identify areas of strength and improvement.</a:t>
            </a:r>
          </a:p>
          <a:p>
            <a:pPr lvl="1"/>
            <a:r>
              <a:rPr lang="en-US" sz="1200" b="1" spc="-20"/>
              <a:t>Performance Tracking:</a:t>
            </a:r>
            <a:r>
              <a:rPr lang="en-US" sz="1200" spc="-20"/>
              <a:t> The simulator will track actions taken by the trainees during their training sessions, time spent on each task, and correct and incorrect actions taken. </a:t>
            </a:r>
          </a:p>
          <a:p>
            <a:pPr lvl="1"/>
            <a:r>
              <a:rPr lang="en-US" sz="1200" b="1" spc="-20"/>
              <a:t>Data Analysis: </a:t>
            </a:r>
            <a:r>
              <a:rPr lang="en-US" sz="1200" spc="-20"/>
              <a:t>The collected data will be analyzed in real-time to provide immediate feedback to the trainees. This instant feedback mechanism is designed to reinforce correct actions and rectify mistakes promptly, enhancing the learning process.</a:t>
            </a:r>
          </a:p>
          <a:p>
            <a:pPr lvl="1"/>
            <a:r>
              <a:rPr lang="en-US" sz="1200" b="1" spc="-20"/>
              <a:t>Reporting:</a:t>
            </a:r>
            <a:r>
              <a:rPr lang="en-US" sz="1200" spc="-20"/>
              <a:t> At the end of each training session, a performance analysis report will be generated. Available as a downloadable text document, this report could potentially integrate with an existing Learning Management System (LMS) for tracking and analysis across multiple training modules.</a:t>
            </a:r>
          </a:p>
          <a:p>
            <a:r>
              <a:rPr lang="en-US" sz="1200" spc="-20"/>
              <a:t>Trainers will be enabled to monitor trainee progress, provide timely feedback, and make data-driven decisions to enhance the effectiveness of their training programs overall.</a:t>
            </a:r>
          </a:p>
          <a:p>
            <a:endParaRPr lang="en-US" sz="1200" spc="-20"/>
          </a:p>
        </p:txBody>
      </p:sp>
      <p:sp>
        <p:nvSpPr>
          <p:cNvPr id="11" name="HeaderGradient">
            <a:extLst>
              <a:ext uri="{FF2B5EF4-FFF2-40B4-BE49-F238E27FC236}">
                <a16:creationId xmlns:a16="http://schemas.microsoft.com/office/drawing/2014/main" id="{6AAFD1AA-F3B3-FB9C-63AC-9A5D07F8F0F5}"/>
              </a:ext>
            </a:extLst>
          </p:cNvPr>
          <p:cNvSpPr/>
          <p:nvPr/>
        </p:nvSpPr>
        <p:spPr>
          <a:xfrm>
            <a:off x="0" y="0"/>
            <a:ext cx="6857999" cy="2011680"/>
          </a:xfrm>
          <a:prstGeom prst="rect">
            <a:avLst/>
          </a:prstGeom>
          <a:gradFill flip="none" rotWithShape="1">
            <a:gsLst>
              <a:gs pos="0">
                <a:schemeClr val="tx1">
                  <a:lumMod val="95000"/>
                  <a:lumOff val="5000"/>
                  <a:alpha val="72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A6AD708-DAB8-CFBC-60AC-54738B6241D7}"/>
              </a:ext>
            </a:extLst>
          </p:cNvPr>
          <p:cNvSpPr>
            <a:spLocks noGrp="1"/>
          </p:cNvSpPr>
          <p:nvPr>
            <p:ph type="title"/>
          </p:nvPr>
        </p:nvSpPr>
        <p:spPr/>
        <p:txBody>
          <a:bodyPr/>
          <a:lstStyle/>
          <a:p>
            <a:r>
              <a:rPr lang="en-US">
                <a:solidFill>
                  <a:schemeClr val="bg1"/>
                </a:solidFill>
              </a:rPr>
              <a:t>Performance</a:t>
            </a:r>
            <a:r>
              <a:rPr lang="en-US"/>
              <a:t> Tracking</a:t>
            </a:r>
          </a:p>
        </p:txBody>
      </p:sp>
      <p:pic>
        <p:nvPicPr>
          <p:cNvPr id="2" name="Picture 1" hidden="1">
            <a:extLst>
              <a:ext uri="{FF2B5EF4-FFF2-40B4-BE49-F238E27FC236}">
                <a16:creationId xmlns:a16="http://schemas.microsoft.com/office/drawing/2014/main" id="{A54D238F-D3D1-2DED-EEAA-86AD3A827127}"/>
              </a:ext>
            </a:extLst>
          </p:cNvPr>
          <p:cNvPicPr>
            <a:picLocks noChangeAspect="1"/>
          </p:cNvPicPr>
          <p:nvPr/>
        </p:nvPicPr>
        <p:blipFill rotWithShape="1">
          <a:blip r:embed="rId4">
            <a:extLst>
              <a:ext uri="{28A0092B-C50C-407E-A947-70E740481C1C}">
                <a14:useLocalDpi xmlns:a14="http://schemas.microsoft.com/office/drawing/2010/main" val="0"/>
              </a:ext>
            </a:extLst>
          </a:blip>
          <a:srcRect l="9903" t="2009" r="9351" b="2903"/>
          <a:stretch/>
        </p:blipFill>
        <p:spPr>
          <a:xfrm>
            <a:off x="0" y="3735428"/>
            <a:ext cx="2076450" cy="2485858"/>
          </a:xfrm>
          <a:prstGeom prst="rect">
            <a:avLst/>
          </a:prstGeom>
        </p:spPr>
      </p:pic>
      <p:sp>
        <p:nvSpPr>
          <p:cNvPr id="7" name="WRITE tag" hidden="1">
            <a:extLst>
              <a:ext uri="{FF2B5EF4-FFF2-40B4-BE49-F238E27FC236}">
                <a16:creationId xmlns:a16="http://schemas.microsoft.com/office/drawing/2014/main" id="{7EC92D18-F54D-9B12-4046-A5F8E958F91A}"/>
              </a:ext>
            </a:extLst>
          </p:cNvPr>
          <p:cNvSpPr txBox="1"/>
          <p:nvPr/>
        </p:nvSpPr>
        <p:spPr>
          <a:xfrm rot="20805525">
            <a:off x="3683374" y="2837956"/>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1416369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901609" cy="1366638"/>
          </a:xfrm>
        </p:spPr>
        <p:txBody>
          <a:bodyPr/>
          <a:lstStyle/>
          <a:p>
            <a:r>
              <a:rPr lang="en-US">
                <a:solidFill>
                  <a:schemeClr val="tx1"/>
                </a:solidFill>
              </a:rPr>
              <a:t>Multi-User</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grpSp>
        <p:nvGrpSpPr>
          <p:cNvPr id="23" name="graphic 3">
            <a:extLst>
              <a:ext uri="{FF2B5EF4-FFF2-40B4-BE49-F238E27FC236}">
                <a16:creationId xmlns:a16="http://schemas.microsoft.com/office/drawing/2014/main" id="{362539BE-109F-5B8F-B814-CF63196FB5C7}"/>
              </a:ext>
            </a:extLst>
          </p:cNvPr>
          <p:cNvGrpSpPr/>
          <p:nvPr/>
        </p:nvGrpSpPr>
        <p:grpSpPr>
          <a:xfrm>
            <a:off x="4999295" y="2547111"/>
            <a:ext cx="833016" cy="542494"/>
            <a:chOff x="4993772" y="2157046"/>
            <a:chExt cx="833016" cy="542494"/>
          </a:xfrm>
        </p:grpSpPr>
        <p:sp>
          <p:nvSpPr>
            <p:cNvPr id="17" name="Rectangle 16">
              <a:extLst>
                <a:ext uri="{FF2B5EF4-FFF2-40B4-BE49-F238E27FC236}">
                  <a16:creationId xmlns:a16="http://schemas.microsoft.com/office/drawing/2014/main" id="{DA450AEA-C978-8E19-A27D-2141D4F3DBEE}"/>
                </a:ext>
              </a:extLst>
            </p:cNvPr>
            <p:cNvSpPr/>
            <p:nvPr/>
          </p:nvSpPr>
          <p:spPr>
            <a:xfrm>
              <a:off x="5102629" y="2257530"/>
              <a:ext cx="626347" cy="341644"/>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E1E66C6C-10FE-D6A5-1AD8-D02AC0EF78B4}"/>
                </a:ext>
              </a:extLst>
            </p:cNvPr>
            <p:cNvCxnSpPr/>
            <p:nvPr/>
          </p:nvCxnSpPr>
          <p:spPr>
            <a:xfrm flipH="1">
              <a:off x="5726304" y="215704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452463C-386F-AC15-CA4C-B85F0B5FC304}"/>
                </a:ext>
              </a:extLst>
            </p:cNvPr>
            <p:cNvCxnSpPr>
              <a:cxnSpLocks/>
            </p:cNvCxnSpPr>
            <p:nvPr/>
          </p:nvCxnSpPr>
          <p:spPr>
            <a:xfrm>
              <a:off x="4997959" y="215704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CF6AA63-4134-55FD-7F5A-FD60D15DA350}"/>
                </a:ext>
              </a:extLst>
            </p:cNvPr>
            <p:cNvCxnSpPr>
              <a:cxnSpLocks/>
            </p:cNvCxnSpPr>
            <p:nvPr/>
          </p:nvCxnSpPr>
          <p:spPr>
            <a:xfrm flipH="1" flipV="1">
              <a:off x="5726304" y="259905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F04D256-4C32-B175-09BA-7979C6351583}"/>
                </a:ext>
              </a:extLst>
            </p:cNvPr>
            <p:cNvCxnSpPr>
              <a:cxnSpLocks/>
            </p:cNvCxnSpPr>
            <p:nvPr/>
          </p:nvCxnSpPr>
          <p:spPr>
            <a:xfrm flipV="1">
              <a:off x="4993772" y="259905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0" name="Graphic 2" descr="Users outline">
            <a:extLst>
              <a:ext uri="{FF2B5EF4-FFF2-40B4-BE49-F238E27FC236}">
                <a16:creationId xmlns:a16="http://schemas.microsoft.com/office/drawing/2014/main" id="{B4D01939-E1D3-B67F-E184-E97C8A4472E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71800" y="1524345"/>
            <a:ext cx="914400" cy="914400"/>
          </a:xfrm>
          <a:prstGeom prst="rect">
            <a:avLst/>
          </a:prstGeom>
        </p:spPr>
      </p:pic>
      <p:pic>
        <p:nvPicPr>
          <p:cNvPr id="13" name="Graphic 1">
            <a:extLst>
              <a:ext uri="{FF2B5EF4-FFF2-40B4-BE49-F238E27FC236}">
                <a16:creationId xmlns:a16="http://schemas.microsoft.com/office/drawing/2014/main" id="{423AE7DA-C1A1-1D4E-9B74-42760B6461C6}"/>
              </a:ext>
            </a:extLst>
          </p:cNvPr>
          <p:cNvPicPr>
            <a:picLocks noChangeAspect="1"/>
          </p:cNvPicPr>
          <p:nvPr/>
        </p:nvPicPr>
        <p:blipFill>
          <a:blip r:embed="rId4"/>
          <a:stretch>
            <a:fillRect/>
          </a:stretch>
        </p:blipFill>
        <p:spPr>
          <a:xfrm>
            <a:off x="1058022" y="760305"/>
            <a:ext cx="768350" cy="659501"/>
          </a:xfrm>
          <a:prstGeom prst="rect">
            <a:avLst/>
          </a:prstGeom>
          <a:noFill/>
        </p:spPr>
      </p:pic>
      <p:sp>
        <p:nvSpPr>
          <p:cNvPr id="7" name="Text 3">
            <a:extLst>
              <a:ext uri="{FF2B5EF4-FFF2-40B4-BE49-F238E27FC236}">
                <a16:creationId xmlns:a16="http://schemas.microsoft.com/office/drawing/2014/main" id="{A4E03EEC-1CD5-3731-798F-A43A95921D02}"/>
              </a:ext>
            </a:extLst>
          </p:cNvPr>
          <p:cNvSpPr/>
          <p:nvPr/>
        </p:nvSpPr>
        <p:spPr>
          <a:xfrm>
            <a:off x="4430806" y="3089605"/>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Shared Environment</a:t>
            </a:r>
          </a:p>
        </p:txBody>
      </p:sp>
      <p:sp>
        <p:nvSpPr>
          <p:cNvPr id="6" name="Text 2">
            <a:extLst>
              <a:ext uri="{FF2B5EF4-FFF2-40B4-BE49-F238E27FC236}">
                <a16:creationId xmlns:a16="http://schemas.microsoft.com/office/drawing/2014/main" id="{DAB3B562-FC80-5A2C-37BB-E236FB59A77D}"/>
              </a:ext>
            </a:extLst>
          </p:cNvPr>
          <p:cNvSpPr/>
          <p:nvPr/>
        </p:nvSpPr>
        <p:spPr>
          <a:xfrm>
            <a:off x="2444003" y="2254705"/>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Collaborative Learning</a:t>
            </a:r>
          </a:p>
        </p:txBody>
      </p:sp>
      <p:sp>
        <p:nvSpPr>
          <p:cNvPr id="4" name="Text 1">
            <a:extLst>
              <a:ext uri="{FF2B5EF4-FFF2-40B4-BE49-F238E27FC236}">
                <a16:creationId xmlns:a16="http://schemas.microsoft.com/office/drawing/2014/main" id="{ADAB6344-426A-66D1-9049-877E1DD2FF50}"/>
              </a:ext>
            </a:extLst>
          </p:cNvPr>
          <p:cNvSpPr/>
          <p:nvPr/>
        </p:nvSpPr>
        <p:spPr>
          <a:xfrm>
            <a:off x="457200" y="1419806"/>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Realtime Communication</a:t>
            </a:r>
          </a:p>
        </p:txBody>
      </p:sp>
    </p:spTree>
    <p:extLst>
      <p:ext uri="{BB962C8B-B14F-4D97-AF65-F5344CB8AC3E}">
        <p14:creationId xmlns:p14="http://schemas.microsoft.com/office/powerpoint/2010/main" val="29733120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DFC28-C504-B5BE-DAF0-13D85513B87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5E74765-72D6-6470-FE7C-1C573FB6CB22}"/>
              </a:ext>
            </a:extLst>
          </p:cNvPr>
          <p:cNvPicPr>
            <a:picLocks noGrp="1" noChangeAspect="1"/>
          </p:cNvPicPr>
          <p:nvPr>
            <p:ph type="pic" sz="quarter" idx="10"/>
          </p:nvPr>
        </p:nvPicPr>
        <p:blipFill rotWithShape="1">
          <a:blip r:embed="rId2"/>
          <a:srcRect t="8446" r="6159" b="42618"/>
          <a:stretch/>
        </p:blipFill>
        <p:spPr>
          <a:xfrm>
            <a:off x="0" y="0"/>
            <a:ext cx="6858000" cy="2011680"/>
          </a:xfrm>
        </p:spPr>
      </p:pic>
      <p:sp>
        <p:nvSpPr>
          <p:cNvPr id="12" name="Text Placeholder 11">
            <a:extLst>
              <a:ext uri="{FF2B5EF4-FFF2-40B4-BE49-F238E27FC236}">
                <a16:creationId xmlns:a16="http://schemas.microsoft.com/office/drawing/2014/main" id="{FDBA9680-7F2D-5920-510B-4C6D70D8D880}"/>
              </a:ext>
            </a:extLst>
          </p:cNvPr>
          <p:cNvSpPr>
            <a:spLocks noGrp="1"/>
          </p:cNvSpPr>
          <p:nvPr>
            <p:ph type="body" sz="quarter" idx="14"/>
          </p:nvPr>
        </p:nvSpPr>
        <p:spPr/>
        <p:txBody>
          <a:bodyPr/>
          <a:lstStyle/>
          <a:p>
            <a:endParaRPr lang="en-US"/>
          </a:p>
        </p:txBody>
      </p:sp>
      <p:sp>
        <p:nvSpPr>
          <p:cNvPr id="8" name="Text Placeholder 7">
            <a:extLst>
              <a:ext uri="{FF2B5EF4-FFF2-40B4-BE49-F238E27FC236}">
                <a16:creationId xmlns:a16="http://schemas.microsoft.com/office/drawing/2014/main" id="{3E6BBB91-DA1C-9B02-DEBC-B6B415158402}"/>
              </a:ext>
            </a:extLst>
          </p:cNvPr>
          <p:cNvSpPr>
            <a:spLocks noGrp="1"/>
          </p:cNvSpPr>
          <p:nvPr>
            <p:ph type="body" sz="quarter" idx="13"/>
          </p:nvPr>
        </p:nvSpPr>
        <p:spPr/>
        <p:txBody>
          <a:bodyPr/>
          <a:lstStyle/>
          <a:p>
            <a:endParaRPr lang="en-US"/>
          </a:p>
        </p:txBody>
      </p:sp>
      <p:pic>
        <p:nvPicPr>
          <p:cNvPr id="18" name="Picture Placeholder 17" hidden="1">
            <a:extLst>
              <a:ext uri="{FF2B5EF4-FFF2-40B4-BE49-F238E27FC236}">
                <a16:creationId xmlns:a16="http://schemas.microsoft.com/office/drawing/2014/main" id="{35DF9E8D-0701-DB93-D9DC-E54447FE6438}"/>
              </a:ext>
            </a:extLst>
          </p:cNvPr>
          <p:cNvPicPr>
            <a:picLocks noGrp="1" noChangeAspect="1"/>
          </p:cNvPicPr>
          <p:nvPr>
            <p:ph type="pic" sz="quarter" idx="17"/>
          </p:nvPr>
        </p:nvPicPr>
        <p:blipFill rotWithShape="1">
          <a:blip r:embed="rId3"/>
          <a:srcRect l="18172" r="18172"/>
          <a:stretch/>
        </p:blipFill>
        <p:spPr/>
      </p:pic>
      <p:sp>
        <p:nvSpPr>
          <p:cNvPr id="13" name="Text Placeholder 12">
            <a:extLst>
              <a:ext uri="{FF2B5EF4-FFF2-40B4-BE49-F238E27FC236}">
                <a16:creationId xmlns:a16="http://schemas.microsoft.com/office/drawing/2014/main" id="{41AF2DE9-97ED-EE56-481A-44D72B325C5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Networked Training for Collaborative Learning</a:t>
            </a:r>
          </a:p>
          <a:p>
            <a:endParaRPr lang="en-US"/>
          </a:p>
        </p:txBody>
      </p:sp>
      <p:sp>
        <p:nvSpPr>
          <p:cNvPr id="15" name="Text Placeholder 14">
            <a:extLst>
              <a:ext uri="{FF2B5EF4-FFF2-40B4-BE49-F238E27FC236}">
                <a16:creationId xmlns:a16="http://schemas.microsoft.com/office/drawing/2014/main" id="{CC2F09BE-4765-CCEF-4AC0-CADD68650113}"/>
              </a:ext>
            </a:extLst>
          </p:cNvPr>
          <p:cNvSpPr>
            <a:spLocks noGrp="1"/>
          </p:cNvSpPr>
          <p:nvPr>
            <p:ph type="body" sz="quarter" idx="16"/>
          </p:nvPr>
        </p:nvSpPr>
        <p:spPr>
          <a:xfrm>
            <a:off x="2468879" y="2194561"/>
            <a:ext cx="3988627" cy="4371340"/>
          </a:xfrm>
        </p:spPr>
        <p:txBody>
          <a:bodyPr/>
          <a:lstStyle/>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will succeed in the goal to revolutionize the way training is conducted by providing a networked multi-user training system. This enables simultaneous training of multiple users in a shared virtual environment, fostering collaboration and real-time interaction among both students and trainers. This system is designed to support various types of training structures: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One-On-One Training: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Direct interaction between a single trainee and trainer, allowing for personalized instruction and immediate feedback.</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One-To-Many Training: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Instructors can guide multiple trainees simultaneously, promoting an efficient use of resources.</a:t>
            </a:r>
          </a:p>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Key features of the system include: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Real-Time Interaction: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can interact with each other and their instructors in real-time within the virtual environment. This fosters teamwork and enhances development of problem-solving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Shared Virtual Environment: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Allows for both collaboration on tasks or observing others’ actions.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VoIP Communication: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Voice over Internet Protocol (VoIP) technology for natural verbal communication among users.</a:t>
            </a:r>
          </a:p>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ForgeFX’s extensive experience in developing multi-user VR simulations, the simulator will offer an immersive, interactive platform that enhances engagement and knowledge retention.</a:t>
            </a:r>
          </a:p>
          <a:p>
            <a:pPr>
              <a:spcBef>
                <a:spcPts val="0"/>
              </a:spcBef>
            </a:pPr>
            <a:endParaRPr lang="en-US" sz="1200" spc="-20"/>
          </a:p>
        </p:txBody>
      </p:sp>
      <p:sp>
        <p:nvSpPr>
          <p:cNvPr id="11" name="HeaderGradient">
            <a:extLst>
              <a:ext uri="{FF2B5EF4-FFF2-40B4-BE49-F238E27FC236}">
                <a16:creationId xmlns:a16="http://schemas.microsoft.com/office/drawing/2014/main" id="{42E364EA-109B-62BE-7CE9-A525C94036DA}"/>
              </a:ext>
            </a:extLst>
          </p:cNvPr>
          <p:cNvSpPr/>
          <p:nvPr/>
        </p:nvSpPr>
        <p:spPr>
          <a:xfrm>
            <a:off x="0" y="862330"/>
            <a:ext cx="6857999" cy="1149350"/>
          </a:xfrm>
          <a:prstGeom prst="rect">
            <a:avLst/>
          </a:prstGeom>
          <a:gradFill flip="none" rotWithShape="1">
            <a:gsLst>
              <a:gs pos="0">
                <a:schemeClr val="tx1">
                  <a:lumMod val="95000"/>
                  <a:lumOff val="5000"/>
                  <a:alpha val="75000"/>
                </a:schemeClr>
              </a:gs>
              <a:gs pos="55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E09FFE-1060-4A3B-704E-057096A65DD5}"/>
              </a:ext>
            </a:extLst>
          </p:cNvPr>
          <p:cNvSpPr>
            <a:spLocks noGrp="1"/>
          </p:cNvSpPr>
          <p:nvPr>
            <p:ph type="title"/>
          </p:nvPr>
        </p:nvSpPr>
        <p:spPr/>
        <p:txBody>
          <a:bodyPr/>
          <a:lstStyle/>
          <a:p>
            <a:r>
              <a:rPr lang="en-US">
                <a:solidFill>
                  <a:schemeClr val="bg1"/>
                </a:solidFill>
              </a:rPr>
              <a:t>Multi-User</a:t>
            </a:r>
            <a:r>
              <a:rPr lang="en-US"/>
              <a:t> Training</a:t>
            </a:r>
          </a:p>
        </p:txBody>
      </p:sp>
      <p:sp>
        <p:nvSpPr>
          <p:cNvPr id="7" name="SidebarText">
            <a:extLst>
              <a:ext uri="{FF2B5EF4-FFF2-40B4-BE49-F238E27FC236}">
                <a16:creationId xmlns:a16="http://schemas.microsoft.com/office/drawing/2014/main" id="{3AB37F5E-D579-3D1B-6296-B10955089CDD}"/>
              </a:ext>
            </a:extLst>
          </p:cNvPr>
          <p:cNvSpPr txBox="1"/>
          <p:nvPr/>
        </p:nvSpPr>
        <p:spPr>
          <a:xfrm>
            <a:off x="1" y="5733915"/>
            <a:ext cx="2285989" cy="282385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p>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CBRND </a:t>
            </a:r>
            <a:r>
              <a:rPr lang="en-US" sz="1100" cap="all" spc="15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Holotrainer</a:t>
            </a:r>
            <a:endPar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Past projects such as the HoloTrainer for JPEO-CBRND, which includes multiuser telepresence functionality, ensure that ForgeFX is well-equipped to deliver on this aspect of the project.</a:t>
            </a:r>
          </a:p>
          <a:p>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SidebarImage">
            <a:extLst>
              <a:ext uri="{FF2B5EF4-FFF2-40B4-BE49-F238E27FC236}">
                <a16:creationId xmlns:a16="http://schemas.microsoft.com/office/drawing/2014/main" id="{ABBCAF19-A3D0-014F-F576-02A612674B47}"/>
              </a:ext>
            </a:extLst>
          </p:cNvPr>
          <p:cNvPicPr>
            <a:picLocks noChangeAspect="1"/>
          </p:cNvPicPr>
          <p:nvPr/>
        </p:nvPicPr>
        <p:blipFill rotWithShape="1">
          <a:blip r:embed="rId4"/>
          <a:srcRect l="14204" t="11375" r="14204" b="1698"/>
          <a:stretch/>
        </p:blipFill>
        <p:spPr>
          <a:xfrm>
            <a:off x="1" y="4383762"/>
            <a:ext cx="2285259" cy="2169100"/>
          </a:xfrm>
          <a:prstGeom prst="rect">
            <a:avLst/>
          </a:prstGeom>
        </p:spPr>
      </p:pic>
      <p:sp>
        <p:nvSpPr>
          <p:cNvPr id="2" name="Rectangle 1">
            <a:extLst>
              <a:ext uri="{FF2B5EF4-FFF2-40B4-BE49-F238E27FC236}">
                <a16:creationId xmlns:a16="http://schemas.microsoft.com/office/drawing/2014/main" id="{AAA7654A-FAF8-0D55-252E-31B7C44531F6}"/>
              </a:ext>
            </a:extLst>
          </p:cNvPr>
          <p:cNvSpPr/>
          <p:nvPr/>
        </p:nvSpPr>
        <p:spPr>
          <a:xfrm>
            <a:off x="2468870" y="7975600"/>
            <a:ext cx="3937718" cy="582165"/>
          </a:xfrm>
          <a:prstGeom prst="rect">
            <a:avLst/>
          </a:prstGeom>
          <a:gradFill>
            <a:gsLst>
              <a:gs pos="0">
                <a:schemeClr val="accent1">
                  <a:lumMod val="5000"/>
                  <a:lumOff val="95000"/>
                </a:schemeClr>
              </a:gs>
              <a:gs pos="74000">
                <a:schemeClr val="accent1">
                  <a:lumMod val="45000"/>
                  <a:lumOff val="55000"/>
                </a:schemeClr>
              </a:gs>
              <a:gs pos="100000">
                <a:schemeClr val="accent1">
                  <a:lumMod val="45000"/>
                  <a:lumOff val="55000"/>
                </a:schemeClr>
              </a:gs>
            </a:gsLst>
            <a:lin ang="15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tIns="91440" rIns="0" bIns="182880" rtlCol="0" anchor="t" anchorCtr="0"/>
          <a:lstStyle/>
          <a:p>
            <a:r>
              <a:rPr lang="en-US" sz="1100">
                <a:solidFill>
                  <a:schemeClr val="tx1">
                    <a:lumMod val="65000"/>
                    <a:lumOff val="35000"/>
                  </a:schemeClr>
                </a:solidFill>
              </a:rPr>
              <a:t>Note: Multi-user functionality will require a yearly support subscription. Please see the Scope &amp; Cost Options page for details. </a:t>
            </a:r>
          </a:p>
        </p:txBody>
      </p:sp>
    </p:spTree>
    <p:extLst>
      <p:ext uri="{BB962C8B-B14F-4D97-AF65-F5344CB8AC3E}">
        <p14:creationId xmlns:p14="http://schemas.microsoft.com/office/powerpoint/2010/main" val="33726841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LmS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9" name="TextBox 8">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Familiar</a:t>
            </a:r>
          </a:p>
        </p:txBody>
      </p:sp>
      <p:sp>
        <p:nvSpPr>
          <p:cNvPr id="10" name="TextBox 9">
            <a:extLst>
              <a:ext uri="{FF2B5EF4-FFF2-40B4-BE49-F238E27FC236}">
                <a16:creationId xmlns:a16="http://schemas.microsoft.com/office/drawing/2014/main" id="{F685A2A1-0D53-7461-BD60-D79BF68978C2}"/>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Motivating</a:t>
            </a:r>
          </a:p>
        </p:txBody>
      </p:sp>
      <p:sp>
        <p:nvSpPr>
          <p:cNvPr id="11" name="TextBox 10">
            <a:extLst>
              <a:ext uri="{FF2B5EF4-FFF2-40B4-BE49-F238E27FC236}">
                <a16:creationId xmlns:a16="http://schemas.microsoft.com/office/drawing/2014/main" id="{FBBAA69C-D4D0-0239-DB72-10D147A6686E}"/>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Efficient</a:t>
            </a:r>
          </a:p>
        </p:txBody>
      </p:sp>
      <p:pic>
        <p:nvPicPr>
          <p:cNvPr id="4" name="Graphic 3" descr="Run outline">
            <a:extLst>
              <a:ext uri="{FF2B5EF4-FFF2-40B4-BE49-F238E27FC236}">
                <a16:creationId xmlns:a16="http://schemas.microsoft.com/office/drawing/2014/main" id="{68EBE906-E27E-3237-4B66-34F98D1E453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290033"/>
            <a:ext cx="822960" cy="822960"/>
          </a:xfrm>
          <a:prstGeom prst="rect">
            <a:avLst/>
          </a:prstGeom>
        </p:spPr>
      </p:pic>
      <p:pic>
        <p:nvPicPr>
          <p:cNvPr id="7" name="Graphic 6" descr="Home outline">
            <a:extLst>
              <a:ext uri="{FF2B5EF4-FFF2-40B4-BE49-F238E27FC236}">
                <a16:creationId xmlns:a16="http://schemas.microsoft.com/office/drawing/2014/main" id="{859282EA-47C0-C54B-7AEA-7ACA355FF6C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1405" y="7290033"/>
            <a:ext cx="822960" cy="822960"/>
          </a:xfrm>
          <a:prstGeom prst="rect">
            <a:avLst/>
          </a:prstGeom>
        </p:spPr>
      </p:pic>
      <p:pic>
        <p:nvPicPr>
          <p:cNvPr id="13" name="Graphic 12" descr="Stopwatch outline">
            <a:extLst>
              <a:ext uri="{FF2B5EF4-FFF2-40B4-BE49-F238E27FC236}">
                <a16:creationId xmlns:a16="http://schemas.microsoft.com/office/drawing/2014/main" id="{91454514-0973-635F-8B33-B8A998E4E3A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17520" y="7290033"/>
            <a:ext cx="822960" cy="822960"/>
          </a:xfrm>
          <a:prstGeom prst="rect">
            <a:avLst/>
          </a:prstGeom>
        </p:spPr>
      </p:pic>
    </p:spTree>
    <p:extLst>
      <p:ext uri="{BB962C8B-B14F-4D97-AF65-F5344CB8AC3E}">
        <p14:creationId xmlns:p14="http://schemas.microsoft.com/office/powerpoint/2010/main" val="3351463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926E4-8F19-1451-B06E-F42E8D6F7C0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927A7EA-1A23-01D0-EDCA-426E7D0EAA92}"/>
              </a:ext>
            </a:extLst>
          </p:cNvPr>
          <p:cNvPicPr>
            <a:picLocks noGrp="1" noChangeAspect="1"/>
          </p:cNvPicPr>
          <p:nvPr>
            <p:ph type="pic" sz="quarter" idx="10"/>
          </p:nvPr>
        </p:nvPicPr>
        <p:blipFill>
          <a:blip r:embed="rId2"/>
          <a:srcRect l="750" r="750"/>
          <a:stretch/>
        </p:blipFill>
        <p:spPr/>
      </p:pic>
      <p:sp>
        <p:nvSpPr>
          <p:cNvPr id="9" name="Text Placeholder 8">
            <a:extLst>
              <a:ext uri="{FF2B5EF4-FFF2-40B4-BE49-F238E27FC236}">
                <a16:creationId xmlns:a16="http://schemas.microsoft.com/office/drawing/2014/main" id="{B12D096B-F0D8-217C-EAE1-EFE6AFC878BC}"/>
              </a:ext>
            </a:extLst>
          </p:cNvPr>
          <p:cNvSpPr>
            <a:spLocks noGrp="1"/>
          </p:cNvSpPr>
          <p:nvPr>
            <p:ph type="body" sz="quarter" idx="13"/>
          </p:nvPr>
        </p:nvSpPr>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p:txBody>
      </p:sp>
      <p:pic>
        <p:nvPicPr>
          <p:cNvPr id="17" name="Picture Placeholder 16">
            <a:extLst>
              <a:ext uri="{FF2B5EF4-FFF2-40B4-BE49-F238E27FC236}">
                <a16:creationId xmlns:a16="http://schemas.microsoft.com/office/drawing/2014/main" id="{58817B17-EAE6-E206-DB27-4F742B8670FE}"/>
              </a:ext>
            </a:extLst>
          </p:cNvPr>
          <p:cNvPicPr>
            <a:picLocks noGrp="1" noChangeAspect="1"/>
          </p:cNvPicPr>
          <p:nvPr>
            <p:ph type="pic" sz="quarter" idx="17"/>
          </p:nvPr>
        </p:nvPicPr>
        <p:blipFill rotWithShape="1">
          <a:blip r:embed="rId3"/>
          <a:srcRect l="310" r="2575"/>
          <a:stretch/>
        </p:blipFill>
        <p:spPr>
          <a:xfrm>
            <a:off x="-1" y="4959619"/>
            <a:ext cx="2285972" cy="1205835"/>
          </a:xfrm>
        </p:spPr>
      </p:pic>
      <p:sp>
        <p:nvSpPr>
          <p:cNvPr id="14" name="Text Placeholder 13">
            <a:extLst>
              <a:ext uri="{FF2B5EF4-FFF2-40B4-BE49-F238E27FC236}">
                <a16:creationId xmlns:a16="http://schemas.microsoft.com/office/drawing/2014/main" id="{0101950A-DAC2-B47A-64A3-D7487CB09707}"/>
              </a:ext>
            </a:extLst>
          </p:cNvPr>
          <p:cNvSpPr>
            <a:spLocks noGrp="1"/>
          </p:cNvSpPr>
          <p:nvPr>
            <p:ph type="body" sz="quarter" idx="15"/>
          </p:nvPr>
        </p:nvSpPr>
        <p:spPr>
          <a:prstGeom prst="rect">
            <a:avLst/>
          </a:prstGeom>
        </p:spPr>
        <p:txBody>
          <a:bodyPr/>
          <a:lstStyle/>
          <a:p>
            <a:r>
              <a:rPr lang="en-US"/>
              <a:t>Using Data </a:t>
            </a:r>
          </a:p>
          <a:p>
            <a:r>
              <a:rPr lang="en-US"/>
              <a:t>to shape </a:t>
            </a:r>
          </a:p>
          <a:p>
            <a:r>
              <a:rPr lang="en-US"/>
              <a:t>the perfect curriculum</a:t>
            </a:r>
          </a:p>
        </p:txBody>
      </p:sp>
      <p:sp>
        <p:nvSpPr>
          <p:cNvPr id="3" name="Title 2">
            <a:extLst>
              <a:ext uri="{FF2B5EF4-FFF2-40B4-BE49-F238E27FC236}">
                <a16:creationId xmlns:a16="http://schemas.microsoft.com/office/drawing/2014/main" id="{22EDE895-C5DD-40BF-6FBB-E81DBE1FCCEC}"/>
              </a:ext>
            </a:extLst>
          </p:cNvPr>
          <p:cNvSpPr>
            <a:spLocks noGrp="1"/>
          </p:cNvSpPr>
          <p:nvPr>
            <p:ph type="title"/>
          </p:nvPr>
        </p:nvSpPr>
        <p:spPr>
          <a:xfrm>
            <a:off x="457200" y="1696598"/>
            <a:ext cx="5787655" cy="315083"/>
          </a:xfrm>
        </p:spPr>
        <p:txBody>
          <a:bodyPr/>
          <a:lstStyle/>
          <a:p>
            <a:r>
              <a:rPr lang="en-US" sz="1600">
                <a:solidFill>
                  <a:schemeClr val="bg1"/>
                </a:solidFill>
              </a:rPr>
              <a:t>Learning Management System</a:t>
            </a:r>
            <a:r>
              <a:rPr lang="en-US" sz="1600"/>
              <a:t> </a:t>
            </a:r>
            <a:r>
              <a:rPr lang="en-US" sz="1800"/>
              <a:t>Integration</a:t>
            </a:r>
            <a:endParaRPr lang="en-US"/>
          </a:p>
        </p:txBody>
      </p:sp>
      <p:sp>
        <p:nvSpPr>
          <p:cNvPr id="11" name="HeaderGradient" hidden="1">
            <a:extLst>
              <a:ext uri="{FF2B5EF4-FFF2-40B4-BE49-F238E27FC236}">
                <a16:creationId xmlns:a16="http://schemas.microsoft.com/office/drawing/2014/main" id="{0E013C9D-2AB3-A62C-1B4F-E44559C7F15A}"/>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SidebarText" hidden="1">
            <a:extLst>
              <a:ext uri="{FF2B5EF4-FFF2-40B4-BE49-F238E27FC236}">
                <a16:creationId xmlns:a16="http://schemas.microsoft.com/office/drawing/2014/main" id="{258E5A70-2D72-7CA0-D0D8-967F03334D71}"/>
              </a:ext>
            </a:extLst>
          </p:cNvPr>
          <p:cNvSpPr txBox="1"/>
          <p:nvPr/>
        </p:nvSpPr>
        <p:spPr>
          <a:xfrm>
            <a:off x="1" y="5818971"/>
            <a:ext cx="2285989" cy="274320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a:p>
            <a:pPr>
              <a:lnSpc>
                <a:spcPct val="110000"/>
              </a:lnSpc>
              <a:spcAft>
                <a:spcPts val="600"/>
              </a:spcAft>
              <a:defRPr/>
            </a:pPr>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StrataTech’s OcuWeld project which allows trainees to login to their Canvas LMS account.</a:t>
            </a:r>
          </a:p>
          <a:p>
            <a:pPr>
              <a:lnSpc>
                <a:spcPct val="110000"/>
              </a:lnSpc>
              <a:spcAft>
                <a:spcPts val="600"/>
              </a:spcAft>
              <a:defRPr/>
            </a:pPr>
            <a:b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Text Placeholder 18">
            <a:extLst>
              <a:ext uri="{FF2B5EF4-FFF2-40B4-BE49-F238E27FC236}">
                <a16:creationId xmlns:a16="http://schemas.microsoft.com/office/drawing/2014/main" id="{58094D39-52C4-2D5B-822E-739EEED2CD91}"/>
              </a:ext>
            </a:extLst>
          </p:cNvPr>
          <p:cNvSpPr>
            <a:spLocks noGrp="1"/>
          </p:cNvSpPr>
          <p:nvPr>
            <p:ph type="body" sz="quarter" idx="14"/>
          </p:nvPr>
        </p:nvSpPr>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StrataTech’s OcuWeld project which allows trainees to login to their Canvas LMS account.</a:t>
            </a:r>
          </a:p>
          <a:p>
            <a:endParaRPr lang="en-US"/>
          </a:p>
        </p:txBody>
      </p:sp>
      <p:sp>
        <p:nvSpPr>
          <p:cNvPr id="20" name="Text Placeholder 3">
            <a:extLst>
              <a:ext uri="{FF2B5EF4-FFF2-40B4-BE49-F238E27FC236}">
                <a16:creationId xmlns:a16="http://schemas.microsoft.com/office/drawing/2014/main" id="{F44791D7-ECF9-B915-4389-DF65A0F49710}"/>
              </a:ext>
            </a:extLst>
          </p:cNvPr>
          <p:cNvSpPr>
            <a:spLocks noGrp="1"/>
          </p:cNvSpPr>
          <p:nvPr>
            <p:ph type="body" sz="quarter" idx="16"/>
          </p:nvPr>
        </p:nvSpPr>
        <p:spPr>
          <a:xfrm>
            <a:off x="2468563" y="2193925"/>
            <a:ext cx="3932237" cy="6319454"/>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recognizes the importance of integrating our training applications with Learning Management Systems (LMS) for our clients. </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Web-based performance monitoring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offers trainers a user-friendly, and familiar, web-based portal to monitor trainees’ performance and progress. </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Efficient learning management: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LMS integration facilitates the management of training activities, reducing the administrative burden of manual tracking and reporting.</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engagement and motivation: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Progress-over-time tracking introduces an element of gamification, enhancing engagement and motivation levels.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Key features of this potential integration will include:</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User Authentication: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will utilize either the LMS’s user authentication system or an independent authentication system to ensure secure access to training sessions. This flexible approach allows for a tailored solution that aligns with specific requirements and preferences.</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Session Records:</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Upon completion of each training session, a detailed performance analysis report will be generated by the simulator. This report can then be uploaded to the LMS, providing an easily accessible record of each trainees’ progress over time.</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Progress Tracking: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integrated system will allow trainers to monitor trainee progress over time, identifying areas of strength and areas needing improvement. This data-driven approach can inform future training strategies and contribute to continuous improvement in training outcomes.</a:t>
            </a:r>
          </a:p>
          <a:p>
            <a:endParaRPr lang="en-US"/>
          </a:p>
        </p:txBody>
      </p:sp>
    </p:spTree>
    <p:extLst>
      <p:ext uri="{BB962C8B-B14F-4D97-AF65-F5344CB8AC3E}">
        <p14:creationId xmlns:p14="http://schemas.microsoft.com/office/powerpoint/2010/main" val="39185177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l="10423" t="2914" r="25653" b="3100"/>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6215826" cy="1366638"/>
          </a:xfrm>
        </p:spPr>
        <p:txBody>
          <a:bodyPr/>
          <a:lstStyle/>
          <a:p>
            <a:r>
              <a:rPr lang="en-US">
                <a:solidFill>
                  <a:schemeClr val="tx1"/>
                </a:solidFill>
              </a:rPr>
              <a:t>Multi-Language</a:t>
            </a:r>
            <a:r>
              <a:rPr lang="en-US"/>
              <a:t> Support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9" name="Graphic 8" descr="Handwash outline">
            <a:extLst>
              <a:ext uri="{FF2B5EF4-FFF2-40B4-BE49-F238E27FC236}">
                <a16:creationId xmlns:a16="http://schemas.microsoft.com/office/drawing/2014/main" id="{74091B71-2BE2-F6CC-2390-43A613A4D53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419396" y="3702744"/>
            <a:ext cx="822960" cy="822960"/>
          </a:xfrm>
          <a:prstGeom prst="rect">
            <a:avLst/>
          </a:prstGeom>
        </p:spPr>
      </p:pic>
      <p:pic>
        <p:nvPicPr>
          <p:cNvPr id="10" name="Graphic 2" descr="Cheers outline">
            <a:extLst>
              <a:ext uri="{FF2B5EF4-FFF2-40B4-BE49-F238E27FC236}">
                <a16:creationId xmlns:a16="http://schemas.microsoft.com/office/drawing/2014/main" id="{A9A4AE22-3BC8-5FF7-A801-8A9F433445E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785616" y="3749040"/>
            <a:ext cx="822960" cy="822960"/>
          </a:xfrm>
          <a:prstGeom prst="rect">
            <a:avLst/>
          </a:prstGeom>
        </p:spPr>
      </p:pic>
      <p:pic>
        <p:nvPicPr>
          <p:cNvPr id="11" name="Graphic 1" descr="Handshake outline">
            <a:extLst>
              <a:ext uri="{FF2B5EF4-FFF2-40B4-BE49-F238E27FC236}">
                <a16:creationId xmlns:a16="http://schemas.microsoft.com/office/drawing/2014/main" id="{7FEE1F98-DA8E-F248-84A2-9E230FC7DB0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151836" y="3714318"/>
            <a:ext cx="822960" cy="822960"/>
          </a:xfrm>
          <a:prstGeom prst="rect">
            <a:avLst/>
          </a:prstGeom>
        </p:spPr>
      </p:pic>
      <p:sp>
        <p:nvSpPr>
          <p:cNvPr id="12" name="TextBox 3">
            <a:extLst>
              <a:ext uri="{FF2B5EF4-FFF2-40B4-BE49-F238E27FC236}">
                <a16:creationId xmlns:a16="http://schemas.microsoft.com/office/drawing/2014/main" id="{1EBB227A-26AC-B9A3-59C6-FF55B076C004}"/>
              </a:ext>
            </a:extLst>
          </p:cNvPr>
          <p:cNvSpPr txBox="1"/>
          <p:nvPr/>
        </p:nvSpPr>
        <p:spPr>
          <a:xfrm>
            <a:off x="4895193" y="3428158"/>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Immersive</a:t>
            </a:r>
          </a:p>
        </p:txBody>
      </p:sp>
      <p:sp>
        <p:nvSpPr>
          <p:cNvPr id="13" name="TextBox 2">
            <a:extLst>
              <a:ext uri="{FF2B5EF4-FFF2-40B4-BE49-F238E27FC236}">
                <a16:creationId xmlns:a16="http://schemas.microsoft.com/office/drawing/2014/main" id="{6849D5D3-285C-EFD2-3FC7-F6733CD07BA8}"/>
              </a:ext>
            </a:extLst>
          </p:cNvPr>
          <p:cNvSpPr txBox="1"/>
          <p:nvPr/>
        </p:nvSpPr>
        <p:spPr>
          <a:xfrm>
            <a:off x="3261413" y="3428158"/>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Collaborative</a:t>
            </a:r>
          </a:p>
        </p:txBody>
      </p:sp>
      <p:sp>
        <p:nvSpPr>
          <p:cNvPr id="14" name="TextBox 1">
            <a:extLst>
              <a:ext uri="{FF2B5EF4-FFF2-40B4-BE49-F238E27FC236}">
                <a16:creationId xmlns:a16="http://schemas.microsoft.com/office/drawing/2014/main" id="{65214D98-3C4B-D030-F808-C2485F59D9DE}"/>
              </a:ext>
            </a:extLst>
          </p:cNvPr>
          <p:cNvSpPr txBox="1"/>
          <p:nvPr/>
        </p:nvSpPr>
        <p:spPr>
          <a:xfrm>
            <a:off x="1627632" y="3428158"/>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Inclusive</a:t>
            </a:r>
          </a:p>
        </p:txBody>
      </p:sp>
    </p:spTree>
    <p:extLst>
      <p:ext uri="{BB962C8B-B14F-4D97-AF65-F5344CB8AC3E}">
        <p14:creationId xmlns:p14="http://schemas.microsoft.com/office/powerpoint/2010/main" val="29922462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FACD2-1A5D-0E12-048B-BDE6903C93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63FFED0D-FD0A-3E0E-4F73-0865E08F5072}"/>
              </a:ext>
            </a:extLst>
          </p:cNvPr>
          <p:cNvPicPr>
            <a:picLocks noGrp="1" noChangeAspect="1"/>
          </p:cNvPicPr>
          <p:nvPr>
            <p:ph type="pic" sz="quarter" idx="10"/>
          </p:nvPr>
        </p:nvPicPr>
        <p:blipFill rotWithShape="1">
          <a:blip r:embed="rId2"/>
          <a:srcRect l="750" r="750"/>
          <a:stretch/>
        </p:blipFill>
        <p:spPr/>
      </p:pic>
      <p:sp>
        <p:nvSpPr>
          <p:cNvPr id="3" name="Text Placeholder 2">
            <a:extLst>
              <a:ext uri="{FF2B5EF4-FFF2-40B4-BE49-F238E27FC236}">
                <a16:creationId xmlns:a16="http://schemas.microsoft.com/office/drawing/2014/main" id="{F9BEECCE-AF3E-7D14-426F-8B3FEA4BE22B}"/>
              </a:ext>
            </a:extLst>
          </p:cNvPr>
          <p:cNvSpPr>
            <a:spLocks noGrp="1"/>
          </p:cNvSpPr>
          <p:nvPr>
            <p:ph type="body" sz="quarter" idx="13"/>
          </p:nvPr>
        </p:nvSpPr>
        <p:spPr>
          <a:xfrm>
            <a:off x="182879" y="6319281"/>
            <a:ext cx="2014515" cy="1548812"/>
          </a:xfrm>
        </p:spPr>
        <p:txBody>
          <a:bodyPr/>
          <a:lstStyle/>
          <a:p>
            <a:pPr>
              <a:spcAft>
                <a:spcPts val="600"/>
              </a:spcAft>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CATERPILLAR</a:t>
            </a:r>
          </a:p>
          <a:p>
            <a: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Though the feature was not implemented in the final release application, the Caterpillar simulator was originally designed to include both English and </a:t>
            </a:r>
            <a:b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Spanish text.</a:t>
            </a:r>
            <a:endParaRPr lang="en-US" cap="none" spc="0"/>
          </a:p>
        </p:txBody>
      </p:sp>
      <p:sp>
        <p:nvSpPr>
          <p:cNvPr id="5" name="Text Placeholder 4">
            <a:extLst>
              <a:ext uri="{FF2B5EF4-FFF2-40B4-BE49-F238E27FC236}">
                <a16:creationId xmlns:a16="http://schemas.microsoft.com/office/drawing/2014/main" id="{6A4582A9-B59D-7048-75E7-595102CF4FC1}"/>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Global Reach </a:t>
            </a:r>
          </a:p>
          <a:p>
            <a:pPr algn="r" defTabSz="457200"/>
            <a:r>
              <a:rPr lang="en-US" sz="1800" cap="all">
                <a:latin typeface="Roboto Condensed" panose="02000000000000000000" pitchFamily="2" charset="0"/>
                <a:ea typeface="Roboto Condensed" panose="02000000000000000000" pitchFamily="2" charset="0"/>
              </a:rPr>
              <a:t>with a </a:t>
            </a:r>
          </a:p>
          <a:p>
            <a:pPr algn="r" defTabSz="457200"/>
            <a:r>
              <a:rPr lang="en-US" sz="1800" cap="all">
                <a:latin typeface="Roboto Condensed" panose="02000000000000000000" pitchFamily="2" charset="0"/>
                <a:ea typeface="Roboto Condensed" panose="02000000000000000000" pitchFamily="2" charset="0"/>
              </a:rPr>
              <a:t>Local Touch</a:t>
            </a:r>
          </a:p>
          <a:p>
            <a:endParaRPr lang="en-US"/>
          </a:p>
        </p:txBody>
      </p:sp>
      <p:sp>
        <p:nvSpPr>
          <p:cNvPr id="16" name="Text Placeholder 15">
            <a:extLst>
              <a:ext uri="{FF2B5EF4-FFF2-40B4-BE49-F238E27FC236}">
                <a16:creationId xmlns:a16="http://schemas.microsoft.com/office/drawing/2014/main" id="{3BAD613A-C23E-E0A3-C973-09E894974A05}"/>
              </a:ext>
            </a:extLst>
          </p:cNvPr>
          <p:cNvSpPr>
            <a:spLocks noGrp="1"/>
          </p:cNvSpPr>
          <p:nvPr>
            <p:ph type="body" sz="quarter" idx="16"/>
          </p:nvPr>
        </p:nvSpPr>
        <p:spPr>
          <a:xfrm>
            <a:off x="2468880" y="2194560"/>
            <a:ext cx="3931920" cy="5772769"/>
          </a:xfrm>
        </p:spPr>
        <p:txBody>
          <a:bodyPr/>
          <a:lstStyle/>
          <a:p>
            <a:pPr>
              <a:spcBef>
                <a:spcPts val="0"/>
              </a:spcBef>
            </a:pPr>
            <a:r>
              <a:rPr lang="en-US" sz="1200"/>
              <a:t>Supporting multiple languages in a virtual reality (VR) training simulator offers a range of benefits that enhance the learning experience and accessibility for users globally. </a:t>
            </a:r>
          </a:p>
          <a:p>
            <a:pPr lvl="1">
              <a:spcBef>
                <a:spcPts val="0"/>
              </a:spcBef>
            </a:pPr>
            <a:r>
              <a:rPr lang="en-US" sz="1200" b="1"/>
              <a:t>Inclusivity:</a:t>
            </a:r>
            <a:r>
              <a:rPr lang="en-US" sz="1200"/>
              <a:t> Users from different linguistic backgrounds can engage with the training content in their native language, which significantly improves comprehension and retention. This is particularly important in complex or technical training scenarios, where understanding nuances is crucial.</a:t>
            </a:r>
          </a:p>
          <a:p>
            <a:pPr lvl="1">
              <a:spcBef>
                <a:spcPts val="0"/>
              </a:spcBef>
            </a:pPr>
            <a:r>
              <a:rPr lang="en-US" sz="1200" b="1"/>
              <a:t>Global collaboration: </a:t>
            </a:r>
            <a:r>
              <a:rPr lang="en-US" sz="1200"/>
              <a:t>Trainees from various parts of the world can participate in the same training sessions, promoting a more integrated and diverse learning environment. This aspect is especially beneficial for multinational corporations and organizations that operate across different countries, as it ensures consistent training standards and experiences for all employees.</a:t>
            </a:r>
          </a:p>
          <a:p>
            <a:pPr lvl="1">
              <a:spcBef>
                <a:spcPts val="0"/>
              </a:spcBef>
            </a:pPr>
            <a:r>
              <a:rPr lang="en-US" sz="1200" b="1"/>
              <a:t>Scalability:</a:t>
            </a:r>
            <a:r>
              <a:rPr lang="en-US" sz="1200"/>
              <a:t> Organizations may deploy the same training content across multiple regions without the need for customization. This not only saves time and resources but also ensures that the quality and consistency of the training content are maintained across different languages.</a:t>
            </a:r>
          </a:p>
          <a:p>
            <a:pPr lvl="1">
              <a:spcBef>
                <a:spcPts val="0"/>
              </a:spcBef>
            </a:pPr>
            <a:r>
              <a:rPr lang="en-US" sz="1200" b="1"/>
              <a:t>Cognitive engagement and immersion: </a:t>
            </a:r>
            <a:r>
              <a:rPr lang="en-US" sz="1200"/>
              <a:t>When users interact with the simulator in their native language, they are more likely to be fully engaged and immersed in the training scenario. This heightened level of engagement enhances the effectiveness of the training, as users are more focused and motivated to learn.</a:t>
            </a:r>
          </a:p>
          <a:p>
            <a:pPr>
              <a:spcBef>
                <a:spcPts val="0"/>
              </a:spcBef>
            </a:pPr>
            <a:endParaRPr lang="en-US" sz="1200"/>
          </a:p>
          <a:p>
            <a:endParaRPr lang="en-US"/>
          </a:p>
        </p:txBody>
      </p:sp>
      <p:sp>
        <p:nvSpPr>
          <p:cNvPr id="15" name="HeaderGradient">
            <a:extLst>
              <a:ext uri="{FF2B5EF4-FFF2-40B4-BE49-F238E27FC236}">
                <a16:creationId xmlns:a16="http://schemas.microsoft.com/office/drawing/2014/main" id="{E30788F0-586F-E969-506B-E40166F7B6EE}"/>
              </a:ext>
            </a:extLst>
          </p:cNvPr>
          <p:cNvSpPr/>
          <p:nvPr/>
        </p:nvSpPr>
        <p:spPr>
          <a:xfrm>
            <a:off x="0" y="0"/>
            <a:ext cx="6857999" cy="2011680"/>
          </a:xfrm>
          <a:prstGeom prst="rect">
            <a:avLst/>
          </a:prstGeom>
          <a:gradFill flip="none" rotWithShape="1">
            <a:gsLst>
              <a:gs pos="0">
                <a:schemeClr val="tx2">
                  <a:lumMod val="50000"/>
                  <a:alpha val="79000"/>
                </a:schemeClr>
              </a:gs>
              <a:gs pos="34000">
                <a:schemeClr val="tx2">
                  <a:lumMod val="5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FBF7631-17D7-EC4D-2954-FAA8A2E0E7A8}"/>
              </a:ext>
            </a:extLst>
          </p:cNvPr>
          <p:cNvSpPr>
            <a:spLocks noGrp="1"/>
          </p:cNvSpPr>
          <p:nvPr>
            <p:ph type="title"/>
          </p:nvPr>
        </p:nvSpPr>
        <p:spPr/>
        <p:txBody>
          <a:bodyPr/>
          <a:lstStyle/>
          <a:p>
            <a:r>
              <a:rPr lang="en-US">
                <a:solidFill>
                  <a:schemeClr val="bg1"/>
                </a:solidFill>
              </a:rPr>
              <a:t>Multi-Language</a:t>
            </a:r>
            <a:r>
              <a:rPr lang="en-US"/>
              <a:t> Support</a:t>
            </a:r>
          </a:p>
        </p:txBody>
      </p:sp>
      <p:sp>
        <p:nvSpPr>
          <p:cNvPr id="2" name="EDIT tag" hidden="1">
            <a:extLst>
              <a:ext uri="{FF2B5EF4-FFF2-40B4-BE49-F238E27FC236}">
                <a16:creationId xmlns:a16="http://schemas.microsoft.com/office/drawing/2014/main" id="{9BA2F833-A740-506F-8A5A-328785F1D78C}"/>
              </a:ext>
            </a:extLst>
          </p:cNvPr>
          <p:cNvSpPr txBox="1"/>
          <p:nvPr/>
        </p:nvSpPr>
        <p:spPr>
          <a:xfrm rot="20805525">
            <a:off x="1449190" y="3904695"/>
            <a:ext cx="2674641" cy="1015663"/>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pic>
        <p:nvPicPr>
          <p:cNvPr id="6" name="Picture 5">
            <a:extLst>
              <a:ext uri="{FF2B5EF4-FFF2-40B4-BE49-F238E27FC236}">
                <a16:creationId xmlns:a16="http://schemas.microsoft.com/office/drawing/2014/main" id="{3BF20B4A-2A8C-6C30-55B3-EB7AF84CB532}"/>
              </a:ext>
            </a:extLst>
          </p:cNvPr>
          <p:cNvPicPr>
            <a:picLocks noChangeAspect="1"/>
          </p:cNvPicPr>
          <p:nvPr/>
        </p:nvPicPr>
        <p:blipFill rotWithShape="1">
          <a:blip r:embed="rId3"/>
          <a:srcRect l="11831" t="37647" r="54836" b="1670"/>
          <a:stretch/>
        </p:blipFill>
        <p:spPr>
          <a:xfrm>
            <a:off x="0" y="3863662"/>
            <a:ext cx="2286000" cy="2340936"/>
          </a:xfrm>
          <a:prstGeom prst="rect">
            <a:avLst/>
          </a:prstGeom>
        </p:spPr>
      </p:pic>
    </p:spTree>
    <p:extLst>
      <p:ext uri="{BB962C8B-B14F-4D97-AF65-F5344CB8AC3E}">
        <p14:creationId xmlns:p14="http://schemas.microsoft.com/office/powerpoint/2010/main" val="25558961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0879" t="3300" b="14178"/>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199" y="6949440"/>
            <a:ext cx="7195931" cy="1366638"/>
          </a:xfrm>
        </p:spPr>
        <p:txBody>
          <a:bodyPr/>
          <a:lstStyle/>
          <a:p>
            <a:r>
              <a:rPr lang="en-US" sz="3600">
                <a:solidFill>
                  <a:schemeClr val="tx1"/>
                </a:solidFill>
              </a:rPr>
              <a:t>Real-World Controls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WRITE tag" hidden="1">
            <a:extLst>
              <a:ext uri="{FF2B5EF4-FFF2-40B4-BE49-F238E27FC236}">
                <a16:creationId xmlns:a16="http://schemas.microsoft.com/office/drawing/2014/main" id="{4E628AF4-5755-4B51-C256-4291DC4D71A3}"/>
              </a:ext>
            </a:extLst>
          </p:cNvPr>
          <p:cNvSpPr txBox="1"/>
          <p:nvPr/>
        </p:nvSpPr>
        <p:spPr>
          <a:xfrm rot="20805525">
            <a:off x="2203824" y="4139705"/>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6325439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ACF2F-EF5C-4E59-C67B-931F18820060}"/>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8E3FF29-9D42-DAB1-8CF5-AC784F865224}"/>
              </a:ext>
            </a:extLst>
          </p:cNvPr>
          <p:cNvPicPr>
            <a:picLocks noGrp="1" noChangeAspect="1"/>
          </p:cNvPicPr>
          <p:nvPr>
            <p:ph type="pic" sz="quarter" idx="10"/>
          </p:nvPr>
        </p:nvPicPr>
        <p:blipFill rotWithShape="1">
          <a:blip r:embed="rId2"/>
          <a:srcRect t="26605" b="5093"/>
          <a:stretch/>
        </p:blipFill>
        <p:spPr>
          <a:xfrm>
            <a:off x="0" y="0"/>
            <a:ext cx="6858000" cy="2011680"/>
          </a:xfrm>
        </p:spPr>
      </p:pic>
      <p:sp>
        <p:nvSpPr>
          <p:cNvPr id="11" name="HeaderGradient">
            <a:extLst>
              <a:ext uri="{FF2B5EF4-FFF2-40B4-BE49-F238E27FC236}">
                <a16:creationId xmlns:a16="http://schemas.microsoft.com/office/drawing/2014/main" id="{8FE4E80E-B435-F583-1CC6-1CAB3ED377B0}"/>
              </a:ext>
            </a:extLst>
          </p:cNvPr>
          <p:cNvSpPr/>
          <p:nvPr/>
        </p:nvSpPr>
        <p:spPr>
          <a:xfrm>
            <a:off x="0" y="0"/>
            <a:ext cx="6857999" cy="2011680"/>
          </a:xfrm>
          <a:prstGeom prst="rect">
            <a:avLst/>
          </a:prstGeom>
          <a:gradFill flip="none" rotWithShape="1">
            <a:gsLst>
              <a:gs pos="0">
                <a:schemeClr val="tx1">
                  <a:lumMod val="95000"/>
                  <a:lumOff val="5000"/>
                  <a:alpha val="57000"/>
                </a:schemeClr>
              </a:gs>
              <a:gs pos="3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7FEA08D1-BE8F-9DE2-185A-4C64E9D706B1}"/>
              </a:ext>
            </a:extLst>
          </p:cNvPr>
          <p:cNvSpPr>
            <a:spLocks noGrp="1"/>
          </p:cNvSpPr>
          <p:nvPr>
            <p:ph type="title"/>
          </p:nvPr>
        </p:nvSpPr>
        <p:spPr>
          <a:xfrm>
            <a:off x="457200" y="1600201"/>
            <a:ext cx="6319284" cy="411480"/>
          </a:xfrm>
        </p:spPr>
        <p:txBody>
          <a:bodyPr/>
          <a:lstStyle/>
          <a:p>
            <a:r>
              <a:rPr lang="en-US">
                <a:solidFill>
                  <a:schemeClr val="bg1"/>
                </a:solidFill>
              </a:rPr>
              <a:t>Real-World</a:t>
            </a:r>
            <a:r>
              <a:rPr lang="en-US"/>
              <a:t> </a:t>
            </a:r>
            <a:r>
              <a:rPr lang="en-US">
                <a:solidFill>
                  <a:schemeClr val="bg1"/>
                </a:solidFill>
              </a:rPr>
              <a:t>Controls</a:t>
            </a:r>
            <a:r>
              <a:rPr lang="en-US"/>
              <a:t> Integration</a:t>
            </a:r>
          </a:p>
        </p:txBody>
      </p:sp>
      <p:pic>
        <p:nvPicPr>
          <p:cNvPr id="18" name="Picture Placeholder 17">
            <a:extLst>
              <a:ext uri="{FF2B5EF4-FFF2-40B4-BE49-F238E27FC236}">
                <a16:creationId xmlns:a16="http://schemas.microsoft.com/office/drawing/2014/main" id="{641D8B90-3E9F-CE2B-8437-7600C30078C5}"/>
              </a:ext>
            </a:extLst>
          </p:cNvPr>
          <p:cNvPicPr>
            <a:picLocks noGrp="1" noChangeAspect="1"/>
          </p:cNvPicPr>
          <p:nvPr>
            <p:ph type="pic" sz="quarter" idx="17"/>
          </p:nvPr>
        </p:nvPicPr>
        <p:blipFill rotWithShape="1">
          <a:blip r:embed="rId3"/>
          <a:srcRect l="11270" t="2039" r="12220" b="13630"/>
          <a:stretch/>
        </p:blipFill>
        <p:spPr>
          <a:xfrm flipH="1">
            <a:off x="-1" y="3798556"/>
            <a:ext cx="2285972" cy="2821984"/>
          </a:xfrm>
        </p:spPr>
      </p:pic>
      <p:sp>
        <p:nvSpPr>
          <p:cNvPr id="8" name="Text Placeholder 7">
            <a:extLst>
              <a:ext uri="{FF2B5EF4-FFF2-40B4-BE49-F238E27FC236}">
                <a16:creationId xmlns:a16="http://schemas.microsoft.com/office/drawing/2014/main" id="{14B174CA-ECF3-559D-3B9F-0DC0376BB41A}"/>
              </a:ext>
            </a:extLst>
          </p:cNvPr>
          <p:cNvSpPr>
            <a:spLocks noGrp="1"/>
          </p:cNvSpPr>
          <p:nvPr>
            <p:ph type="body" sz="quarter" idx="15"/>
          </p:nvPr>
        </p:nvSpPr>
        <p:spPr/>
        <p:txBody>
          <a:bodyPr/>
          <a:lstStyle/>
          <a:p>
            <a:r>
              <a:rPr lang="en-US"/>
              <a:t>Real controls,</a:t>
            </a:r>
          </a:p>
          <a:p>
            <a:r>
              <a:rPr lang="en-US"/>
              <a:t>Real skills</a:t>
            </a:r>
          </a:p>
        </p:txBody>
      </p:sp>
      <p:sp>
        <p:nvSpPr>
          <p:cNvPr id="15" name="Text Placeholder 14">
            <a:extLst>
              <a:ext uri="{FF2B5EF4-FFF2-40B4-BE49-F238E27FC236}">
                <a16:creationId xmlns:a16="http://schemas.microsoft.com/office/drawing/2014/main" id="{F5C64421-469B-A99E-2AC2-7AA57C49D440}"/>
              </a:ext>
            </a:extLst>
          </p:cNvPr>
          <p:cNvSpPr>
            <a:spLocks noGrp="1"/>
          </p:cNvSpPr>
          <p:nvPr>
            <p:ph type="body" sz="quarter" idx="16"/>
          </p:nvPr>
        </p:nvSpPr>
        <p:spPr/>
        <p:txBody>
          <a:bodyPr/>
          <a:lstStyle/>
          <a:p>
            <a:r>
              <a:rPr lang="en-US" sz="1200"/>
              <a:t>The simulator will be designed with the option to integrate with real-world physical cab controls. This option is a significant aspect of the simulator's design, with benefits including:</a:t>
            </a:r>
          </a:p>
          <a:p>
            <a:pPr lvl="1"/>
            <a:r>
              <a:rPr lang="en-US" sz="1200" b="1"/>
              <a:t>Enhanced Realism: </a:t>
            </a:r>
            <a:r>
              <a:rPr lang="en-US" sz="1200"/>
              <a:t>In addition to the robust virtual control setup, the supplementary physical controls feature further enhances the realism of the training experience. Integrating these controls using a CANBUS to USB system supports the seamless blend between virtual and physical elements in the simulator.</a:t>
            </a:r>
          </a:p>
          <a:p>
            <a:pPr lvl="1"/>
            <a:r>
              <a:rPr lang="en-US" sz="1200" b="1"/>
              <a:t>Seamless Transition and Practical Skills: </a:t>
            </a:r>
            <a:r>
              <a:rPr lang="en-US" sz="1200"/>
              <a:t>Whether trainees practice with virtual controls or physical controls, the focus remains on ensuring a smooth transition to real-world operations. Virtual controls provide a solid foundation, while the physical controls build upon this base to familiarize trainees with the feel of the physical equipment they will use in the field.</a:t>
            </a:r>
          </a:p>
          <a:p>
            <a:pPr lvl="1"/>
            <a:r>
              <a:rPr lang="en-US" sz="1200" b="1"/>
              <a:t>Adaptable and Comprehensive Training Solution:</a:t>
            </a:r>
            <a:r>
              <a:rPr lang="en-US" sz="1200"/>
              <a:t> </a:t>
            </a:r>
            <a:r>
              <a:rPr lang="en-US" sz="1200">
                <a:solidFill>
                  <a:srgbClr val="595959"/>
                </a:solidFill>
              </a:rPr>
              <a:t>The simulator will provide a comprehensive and adaptable training solution. The virtual controls serve as the core of the training experience, versatile enough to be effective in various training contexts. The optional physical controls are an enhancement, offering an additional layer of realism for those who seek a more hands-on approach.</a:t>
            </a:r>
          </a:p>
          <a:p>
            <a:endParaRPr lang="en-US" sz="1200"/>
          </a:p>
        </p:txBody>
      </p:sp>
      <p:sp>
        <p:nvSpPr>
          <p:cNvPr id="16" name="Text Placeholder 15">
            <a:extLst>
              <a:ext uri="{FF2B5EF4-FFF2-40B4-BE49-F238E27FC236}">
                <a16:creationId xmlns:a16="http://schemas.microsoft.com/office/drawing/2014/main" id="{8E1AAE1F-4B80-7E8F-0360-1C8A74B4329C}"/>
              </a:ext>
            </a:extLst>
          </p:cNvPr>
          <p:cNvSpPr>
            <a:spLocks noGrp="1"/>
          </p:cNvSpPr>
          <p:nvPr>
            <p:ph type="body" sz="quarter" idx="14"/>
          </p:nvPr>
        </p:nvSpPr>
        <p:spPr>
          <a:xfrm>
            <a:off x="182880" y="7067932"/>
            <a:ext cx="1918970" cy="1422030"/>
          </a:xfrm>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joystick controllers integrated </a:t>
            </a:r>
            <a:r>
              <a:rPr lang="en-US"/>
              <a:t>with our training simulator for GGS play a crucial role in building deicing skills, helping the trainee build muscle memory that translated directly to real-world equipment.</a:t>
            </a:r>
          </a:p>
        </p:txBody>
      </p:sp>
      <p:sp>
        <p:nvSpPr>
          <p:cNvPr id="19" name="Text Placeholder 18">
            <a:extLst>
              <a:ext uri="{FF2B5EF4-FFF2-40B4-BE49-F238E27FC236}">
                <a16:creationId xmlns:a16="http://schemas.microsoft.com/office/drawing/2014/main" id="{C676D3BD-B629-E4C3-A27A-A0CDCA9FBD96}"/>
              </a:ext>
            </a:extLst>
          </p:cNvPr>
          <p:cNvSpPr>
            <a:spLocks noGrp="1"/>
          </p:cNvSpPr>
          <p:nvPr>
            <p:ph type="body" sz="quarter" idx="13"/>
          </p:nvPr>
        </p:nvSpPr>
        <p:spPr>
          <a:xfrm>
            <a:off x="182880" y="6634324"/>
            <a:ext cx="1918970" cy="433608"/>
          </a:xfrm>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Global Ground Support</a:t>
            </a:r>
          </a:p>
        </p:txBody>
      </p:sp>
    </p:spTree>
    <p:extLst>
      <p:ext uri="{BB962C8B-B14F-4D97-AF65-F5344CB8AC3E}">
        <p14:creationId xmlns:p14="http://schemas.microsoft.com/office/powerpoint/2010/main" val="28040577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7428" r="15184"/>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Lesson </a:t>
            </a:r>
            <a:br>
              <a:rPr lang="en-US">
                <a:solidFill>
                  <a:schemeClr val="tx1"/>
                </a:solidFill>
              </a:rPr>
            </a:br>
            <a:r>
              <a:rPr lang="en-US"/>
              <a:t>Builder</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hidden="1">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hidden="1">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hidden="1">
            <a:extLst>
              <a:ext uri="{FF2B5EF4-FFF2-40B4-BE49-F238E27FC236}">
                <a16:creationId xmlns:a16="http://schemas.microsoft.com/office/drawing/2014/main" id="{ACF2C114-2129-9AE6-E893-32AE80888A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7049" y="3873348"/>
            <a:ext cx="822960" cy="822960"/>
          </a:xfrm>
          <a:prstGeom prst="rect">
            <a:avLst/>
          </a:prstGeom>
        </p:spPr>
      </p:pic>
      <p:pic>
        <p:nvPicPr>
          <p:cNvPr id="11" name="Graphic 10" descr="Hummingbird outline" hidden="1">
            <a:extLst>
              <a:ext uri="{FF2B5EF4-FFF2-40B4-BE49-F238E27FC236}">
                <a16:creationId xmlns:a16="http://schemas.microsoft.com/office/drawing/2014/main" id="{0CE283FC-0D91-6FC0-4627-5260B99DC8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550823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9C763-B080-4DA3-E39B-342A46366CE1}"/>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2C86242B-E282-82BF-A72B-B17A0CCBB27D}"/>
              </a:ext>
            </a:extLst>
          </p:cNvPr>
          <p:cNvPicPr>
            <a:picLocks noGrp="1" noChangeAspect="1"/>
          </p:cNvPicPr>
          <p:nvPr>
            <p:ph type="pic" sz="quarter" idx="10"/>
          </p:nvPr>
        </p:nvPicPr>
        <p:blipFill>
          <a:blip r:embed="rId3"/>
          <a:srcRect t="26" b="26"/>
          <a:stretch/>
        </p:blipFill>
        <p:spPr/>
      </p:pic>
      <p:sp>
        <p:nvSpPr>
          <p:cNvPr id="5" name="Text Placeholder 4">
            <a:extLst>
              <a:ext uri="{FF2B5EF4-FFF2-40B4-BE49-F238E27FC236}">
                <a16:creationId xmlns:a16="http://schemas.microsoft.com/office/drawing/2014/main" id="{196B6604-8AF7-5E92-7215-F2BA588B25D3}"/>
              </a:ext>
            </a:extLst>
          </p:cNvPr>
          <p:cNvSpPr>
            <a:spLocks noGrp="1"/>
          </p:cNvSpPr>
          <p:nvPr>
            <p:ph type="body" sz="quarter" idx="15"/>
          </p:nvPr>
        </p:nvSpPr>
        <p:spPr/>
        <p:txBody>
          <a:bodyPr/>
          <a:lstStyle/>
          <a:p>
            <a:pPr algn="r" defTabSz="457200"/>
            <a:r>
              <a:rPr lang="en-US"/>
              <a:t>Buildable lessons, infinite possibilities</a:t>
            </a:r>
            <a:endParaRPr lang="en-US" sz="1800" cap="all">
              <a:latin typeface="Roboto Condensed" panose="02000000000000000000" pitchFamily="2" charset="0"/>
              <a:ea typeface="Roboto Condensed" panose="02000000000000000000" pitchFamily="2" charset="0"/>
            </a:endParaRPr>
          </a:p>
          <a:p>
            <a:endParaRPr lang="en-US"/>
          </a:p>
        </p:txBody>
      </p:sp>
      <p:sp>
        <p:nvSpPr>
          <p:cNvPr id="12" name="Text Placeholder 11">
            <a:extLst>
              <a:ext uri="{FF2B5EF4-FFF2-40B4-BE49-F238E27FC236}">
                <a16:creationId xmlns:a16="http://schemas.microsoft.com/office/drawing/2014/main" id="{38A5C57B-88A3-1E94-C59F-E00D8AC5B327}"/>
              </a:ext>
            </a:extLst>
          </p:cNvPr>
          <p:cNvSpPr>
            <a:spLocks noGrp="1"/>
          </p:cNvSpPr>
          <p:nvPr>
            <p:ph type="body" sz="quarter" idx="16"/>
          </p:nvPr>
        </p:nvSpPr>
        <p:spPr/>
        <p:txBody>
          <a:bodyPr/>
          <a:lstStyle/>
          <a:p>
            <a:pPr>
              <a:spcBef>
                <a:spcPts val="0"/>
              </a:spcBef>
            </a:pPr>
            <a:r>
              <a:rPr lang="en-US" sz="1050"/>
              <a:t>The Lesson Builder is a no-code authoring tool that enables trainers and instructors to create custom training lessons using predefined assets, environments, and interactive elements—all within the simulator’s framework. Users can configure objectives, define step-by-step instructions, and set pass/fail conditions through a user-friendly interface without requiring programming skills. Lessons can be saved locally or shared via an online library, allowing users to browse, download, and integrate community-developed modules. This fosters knowledge sharing and continuous improvement, giving organizations access to a growing repository of ready-to-use training content without extensive development effort. Here's how it works.</a:t>
            </a:r>
          </a:p>
          <a:p>
            <a:pPr lvl="1">
              <a:spcBef>
                <a:spcPts val="0"/>
              </a:spcBef>
            </a:pPr>
            <a:r>
              <a:rPr lang="en-US" sz="1050" b="1"/>
              <a:t>No-Code Lesson Creation: </a:t>
            </a:r>
            <a:r>
              <a:rPr lang="en-US" sz="1050"/>
              <a:t>Users can build custom training scenarios using an intuitive drag-and-drop interface without requiring programming skills.</a:t>
            </a:r>
          </a:p>
          <a:p>
            <a:pPr lvl="1">
              <a:spcBef>
                <a:spcPts val="0"/>
              </a:spcBef>
            </a:pPr>
            <a:r>
              <a:rPr lang="en-US" sz="1050" b="1"/>
              <a:t>Predefined Assets &amp; Environments: </a:t>
            </a:r>
            <a:r>
              <a:rPr lang="en-US" sz="1050"/>
              <a:t>Leverage built-in simulator assets, environments, and interactive elements to construct realistic training scenarios.</a:t>
            </a:r>
          </a:p>
          <a:p>
            <a:pPr lvl="1">
              <a:spcBef>
                <a:spcPts val="0"/>
              </a:spcBef>
            </a:pPr>
            <a:r>
              <a:rPr lang="en-US" sz="1050" b="1"/>
              <a:t>Step-by-Step Instructions: </a:t>
            </a:r>
            <a:r>
              <a:rPr lang="en-US" sz="1050"/>
              <a:t>Define structured workflows, including instructional prompts, tool usage steps, and decision points.</a:t>
            </a:r>
          </a:p>
          <a:p>
            <a:pPr lvl="1">
              <a:spcBef>
                <a:spcPts val="0"/>
              </a:spcBef>
            </a:pPr>
            <a:r>
              <a:rPr lang="en-US" sz="1050" b="1"/>
              <a:t>Pass/Fail Conditions: </a:t>
            </a:r>
            <a:r>
              <a:rPr lang="en-US" sz="1050"/>
              <a:t>Set performance criteria, such as time limits, accuracy requirements, or task completion metrics.</a:t>
            </a:r>
          </a:p>
          <a:p>
            <a:pPr lvl="1">
              <a:spcBef>
                <a:spcPts val="0"/>
              </a:spcBef>
            </a:pPr>
            <a:r>
              <a:rPr lang="en-US" sz="1050" b="1"/>
              <a:t>Assessment &amp; Feedback:</a:t>
            </a:r>
            <a:r>
              <a:rPr lang="en-US" sz="1050"/>
              <a:t> Integrate automatic performance tracking with real-time feedback and post-lesson evaluation.</a:t>
            </a:r>
          </a:p>
          <a:p>
            <a:pPr lvl="1">
              <a:spcBef>
                <a:spcPts val="0"/>
              </a:spcBef>
            </a:pPr>
            <a:r>
              <a:rPr lang="en-US" sz="1050" b="1"/>
              <a:t>Scenario Testing &amp; Preview: </a:t>
            </a:r>
            <a:r>
              <a:rPr lang="en-US" sz="1050"/>
              <a:t>Run and test lessons within the simulator before saving and publishing.</a:t>
            </a:r>
          </a:p>
          <a:p>
            <a:pPr lvl="1">
              <a:spcBef>
                <a:spcPts val="0"/>
              </a:spcBef>
            </a:pPr>
            <a:r>
              <a:rPr lang="en-US" sz="1050" b="1"/>
              <a:t>Online Lesson Library: </a:t>
            </a:r>
            <a:r>
              <a:rPr lang="en-US" sz="1050"/>
              <a:t>Browse, download, and utilize lessons created by other users, fostering knowledge exchange and best practices.</a:t>
            </a:r>
          </a:p>
          <a:p>
            <a:pPr lvl="1">
              <a:spcBef>
                <a:spcPts val="0"/>
              </a:spcBef>
            </a:pPr>
            <a:r>
              <a:rPr lang="en-US" sz="1050" b="1"/>
              <a:t>Multi Edit Access:</a:t>
            </a:r>
            <a:r>
              <a:rPr lang="en-US" sz="1050"/>
              <a:t> Enable training team members to access, use, and edit created lessons, facilitating collaboration and refinement.</a:t>
            </a:r>
          </a:p>
          <a:p>
            <a:pPr lvl="1">
              <a:spcBef>
                <a:spcPts val="0"/>
              </a:spcBef>
            </a:pPr>
            <a:r>
              <a:rPr lang="en-US" sz="1050" b="1"/>
              <a:t>Version Control &amp; Updates: </a:t>
            </a:r>
            <a:r>
              <a:rPr lang="en-US" sz="1050"/>
              <a:t>Allow lesson creators to update and improve their lessons over time, with version tracking for transparency</a:t>
            </a:r>
          </a:p>
          <a:p>
            <a:endParaRPr lang="en-US" sz="1100"/>
          </a:p>
        </p:txBody>
      </p:sp>
      <p:sp>
        <p:nvSpPr>
          <p:cNvPr id="15" name="HeaderGradient">
            <a:extLst>
              <a:ext uri="{FF2B5EF4-FFF2-40B4-BE49-F238E27FC236}">
                <a16:creationId xmlns:a16="http://schemas.microsoft.com/office/drawing/2014/main" id="{2AFD8F79-2598-A450-EAA5-72E5F5BCAEE6}"/>
              </a:ext>
            </a:extLst>
          </p:cNvPr>
          <p:cNvSpPr/>
          <p:nvPr/>
        </p:nvSpPr>
        <p:spPr>
          <a:xfrm>
            <a:off x="0" y="0"/>
            <a:ext cx="6857999" cy="2011680"/>
          </a:xfrm>
          <a:prstGeom prst="rect">
            <a:avLst/>
          </a:prstGeom>
          <a:gradFill flip="none" rotWithShape="1">
            <a:gsLst>
              <a:gs pos="0">
                <a:schemeClr val="tx1">
                  <a:lumMod val="95000"/>
                  <a:lumOff val="5000"/>
                  <a:alpha val="60000"/>
                </a:schemeClr>
              </a:gs>
              <a:gs pos="43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B22E295C-4D90-1E6C-A88E-7D2D48DA43C3}"/>
              </a:ext>
            </a:extLst>
          </p:cNvPr>
          <p:cNvSpPr>
            <a:spLocks noGrp="1"/>
          </p:cNvSpPr>
          <p:nvPr>
            <p:ph type="title"/>
          </p:nvPr>
        </p:nvSpPr>
        <p:spPr/>
        <p:txBody>
          <a:bodyPr/>
          <a:lstStyle/>
          <a:p>
            <a:r>
              <a:rPr lang="en-US">
                <a:solidFill>
                  <a:schemeClr val="bg1"/>
                </a:solidFill>
              </a:rPr>
              <a:t>Lesson</a:t>
            </a:r>
            <a:r>
              <a:rPr lang="en-US"/>
              <a:t> Builder</a:t>
            </a:r>
          </a:p>
        </p:txBody>
      </p:sp>
    </p:spTree>
    <p:extLst>
      <p:ext uri="{BB962C8B-B14F-4D97-AF65-F5344CB8AC3E}">
        <p14:creationId xmlns:p14="http://schemas.microsoft.com/office/powerpoint/2010/main" val="22681359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pic>
        <p:nvPicPr>
          <p:cNvPr id="13" name="Picture 12" descr="A person in safety vest and helmet standing next to a mannequin&#10;&#10;Description automatically generated">
            <a:extLst>
              <a:ext uri="{FF2B5EF4-FFF2-40B4-BE49-F238E27FC236}">
                <a16:creationId xmlns:a16="http://schemas.microsoft.com/office/drawing/2014/main" id="{D4FF4398-CD9D-640D-738C-326306F47B70}"/>
              </a:ext>
            </a:extLst>
          </p:cNvPr>
          <p:cNvPicPr>
            <a:picLocks noChangeAspect="1"/>
          </p:cNvPicPr>
          <p:nvPr/>
        </p:nvPicPr>
        <p:blipFill>
          <a:blip r:embed="rId3"/>
          <a:stretch>
            <a:fillRect/>
          </a:stretch>
        </p:blipFill>
        <p:spPr>
          <a:xfrm>
            <a:off x="0" y="20564"/>
            <a:ext cx="6858000" cy="6813283"/>
          </a:xfrm>
          <a:prstGeom prst="rect">
            <a:avLst/>
          </a:prstGeo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noRot="1" noMove="1" noResize="1" noEditPoints="1" noAdjustHandles="1" noChangeArrowheads="1" noChangeShapeType="1"/>
          </p:cNvSpPr>
          <p:nvPr>
            <p:ph type="title"/>
          </p:nvPr>
        </p:nvSpPr>
        <p:spPr>
          <a:xfrm>
            <a:off x="457200" y="5303520"/>
            <a:ext cx="5227983" cy="1366638"/>
          </a:xfrm>
        </p:spPr>
        <p:txBody>
          <a:bodyPr/>
          <a:lstStyle/>
          <a:p>
            <a:r>
              <a:rPr lang="en-US" sz="4000">
                <a:solidFill>
                  <a:schemeClr val="tx1"/>
                </a:solidFill>
              </a:rPr>
              <a:t>Avatar</a:t>
            </a:r>
            <a:r>
              <a:rPr lang="en-US" sz="4000"/>
              <a:t> </a:t>
            </a:r>
            <a:br>
              <a:rPr lang="en-US" sz="4000"/>
            </a:br>
            <a:r>
              <a:rPr lang="en-US" sz="4000"/>
              <a:t>Virtual Presence</a:t>
            </a:r>
          </a:p>
        </p:txBody>
      </p:sp>
      <p:sp>
        <p:nvSpPr>
          <p:cNvPr id="5" name="Text Placeholder 4" hidden="1">
            <a:extLst>
              <a:ext uri="{FF2B5EF4-FFF2-40B4-BE49-F238E27FC236}">
                <a16:creationId xmlns:a16="http://schemas.microsoft.com/office/drawing/2014/main" id="{3141B27B-6DCE-4684-9EF2-60A86338410B}"/>
              </a:ext>
            </a:extLst>
          </p:cNvPr>
          <p:cNvSpPr>
            <a:spLocks noGrp="1" noRot="1" noMove="1" noResize="1" noEditPoints="1" noAdjustHandles="1" noChangeArrowheads="1" noChangeShapeType="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noRot="1" noMove="1" noResize="1" noEditPoints="1" noAdjustHandles="1" noChangeArrowheads="1" noChangeShapeType="1"/>
          </p:cNvSpPr>
          <p:nvPr>
            <p:ph type="body" sz="quarter" idx="13"/>
          </p:nvPr>
        </p:nvSpPr>
        <p:spPr/>
        <p:txBody>
          <a:bodyPr/>
          <a:lstStyle/>
          <a:p>
            <a:endParaRPr lang="en-US"/>
          </a:p>
        </p:txBody>
      </p:sp>
      <p:pic>
        <p:nvPicPr>
          <p:cNvPr id="14" name="Graphic 3" descr="Chat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976037" y="7262743"/>
            <a:ext cx="900559" cy="900559"/>
          </a:xfrm>
          <a:prstGeom prst="rect">
            <a:avLst/>
          </a:prstGeom>
        </p:spPr>
      </p:pic>
      <p:pic>
        <p:nvPicPr>
          <p:cNvPr id="12" name="Graphic 2" descr="Dance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002091" y="7286114"/>
            <a:ext cx="853816" cy="853816"/>
          </a:xfrm>
          <a:prstGeom prst="rect">
            <a:avLst/>
          </a:prstGeom>
        </p:spPr>
      </p:pic>
      <p:pic>
        <p:nvPicPr>
          <p:cNvPr id="11" name="Graphic 1" descr="Head with gears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981404" y="73015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7" name="TextBox 2">
            <a:extLst>
              <a:ext uri="{FF2B5EF4-FFF2-40B4-BE49-F238E27FC236}">
                <a16:creationId xmlns:a16="http://schemas.microsoft.com/office/drawing/2014/main" id="{DDAF803F-B6DB-7A40-6410-E78CACA03500}"/>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Relatable</a:t>
            </a:r>
          </a:p>
        </p:txBody>
      </p:sp>
      <p:sp>
        <p:nvSpPr>
          <p:cNvPr id="4" name="TextBox 1">
            <a:extLst>
              <a:ext uri="{FF2B5EF4-FFF2-40B4-BE49-F238E27FC236}">
                <a16:creationId xmlns:a16="http://schemas.microsoft.com/office/drawing/2014/main" id="{7454D562-1FBD-3CB3-78C7-15B871FDAB36}"/>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Impactful</a:t>
            </a:r>
          </a:p>
        </p:txBody>
      </p:sp>
    </p:spTree>
    <p:extLst>
      <p:ext uri="{BB962C8B-B14F-4D97-AF65-F5344CB8AC3E}">
        <p14:creationId xmlns:p14="http://schemas.microsoft.com/office/powerpoint/2010/main" val="29966506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l="31065" t="11812" b="67832"/>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pPr marL="457200"/>
            <a:r>
              <a:rPr lang="en-US" sz="1700"/>
              <a:t>Customized</a:t>
            </a:r>
          </a:p>
          <a:p>
            <a:pPr marL="457200"/>
            <a:r>
              <a:rPr lang="en-US" sz="1700"/>
              <a:t>avatars</a:t>
            </a:r>
            <a:br>
              <a:rPr lang="en-US" sz="1700"/>
            </a:br>
            <a:r>
              <a:rPr lang="en-US" sz="1700"/>
              <a:t>revolutionized impact</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The</a:t>
            </a:r>
            <a:r>
              <a:rPr lang="en-US" spc="-20">
                <a:solidFill>
                  <a:srgbClr val="FF0000"/>
                </a:solidFill>
              </a:rPr>
              <a:t> </a:t>
            </a:r>
            <a:r>
              <a:rPr lang="en-US" spc="-20" err="1">
                <a:solidFill>
                  <a:srgbClr val="FF0000"/>
                </a:solidFill>
              </a:rPr>
              <a:t>xxxxx</a:t>
            </a:r>
            <a:r>
              <a:rPr lang="en-US" spc="-20">
                <a:solidFill>
                  <a:srgbClr val="FF0000"/>
                </a:solidFill>
              </a:rPr>
              <a:t> </a:t>
            </a:r>
            <a:r>
              <a:rPr lang="en-US" spc="-20"/>
              <a:t>Simulator’s Avatar or team of Avatars will be invaluable for teaching soft skills to hard workers. ForgeFX will custom-create an avatar that virtually embodies the</a:t>
            </a:r>
            <a:r>
              <a:rPr lang="en-US" spc="-20">
                <a:solidFill>
                  <a:srgbClr val="FF0000"/>
                </a:solidFill>
              </a:rPr>
              <a:t> </a:t>
            </a:r>
            <a:r>
              <a:rPr lang="en-US" spc="-20" err="1">
                <a:solidFill>
                  <a:srgbClr val="FF0000"/>
                </a:solidFill>
              </a:rPr>
              <a:t>xxxxxxx</a:t>
            </a:r>
            <a:r>
              <a:rPr lang="en-US" spc="-20">
                <a:solidFill>
                  <a:srgbClr val="FF0000"/>
                </a:solidFill>
              </a:rPr>
              <a:t>  </a:t>
            </a:r>
            <a:r>
              <a:rPr lang="en-US" spc="-20"/>
              <a:t>standards, from its appearance to its language.</a:t>
            </a:r>
          </a:p>
          <a:p>
            <a:pPr>
              <a:spcBef>
                <a:spcPts val="0"/>
              </a:spcBef>
            </a:pPr>
            <a:r>
              <a:rPr lang="en-US" b="1" spc="-20"/>
              <a:t>Key features of this capability include:</a:t>
            </a:r>
          </a:p>
          <a:p>
            <a:pPr marL="171450" indent="-171450">
              <a:spcBef>
                <a:spcPts val="0"/>
              </a:spcBef>
              <a:buClr>
                <a:schemeClr val="accent1"/>
              </a:buClr>
              <a:buFont typeface="Wingdings" panose="05000000000000000000" pitchFamily="2" charset="2"/>
              <a:buChar char="§"/>
            </a:pPr>
            <a:r>
              <a:rPr lang="en-US" b="1" spc="-20"/>
              <a:t>Customizable Realism: </a:t>
            </a:r>
            <a:r>
              <a:rPr lang="en-US" spc="-20"/>
              <a:t>The simulator’s avatars can range from stylized to photographic realism, allowing the avatars’ appearances to be most relatable to teams and enhancing the overall immersive experience.</a:t>
            </a:r>
          </a:p>
          <a:p>
            <a:pPr marL="171450" indent="-171450">
              <a:spcBef>
                <a:spcPts val="0"/>
              </a:spcBef>
              <a:buClr>
                <a:schemeClr val="accent1"/>
              </a:buClr>
              <a:buFont typeface="Wingdings" panose="05000000000000000000" pitchFamily="2" charset="2"/>
              <a:buChar char="§"/>
            </a:pPr>
            <a:r>
              <a:rPr lang="en-US" b="1" spc="-20"/>
              <a:t>Advanced AI Integration:</a:t>
            </a:r>
            <a:r>
              <a:rPr lang="en-US" spc="-20"/>
              <a:t>  </a:t>
            </a:r>
            <a:r>
              <a:rPr lang="en-US" spc="-20" err="1">
                <a:solidFill>
                  <a:srgbClr val="FF0000"/>
                </a:solidFill>
              </a:rPr>
              <a:t>xxxxxxx</a:t>
            </a:r>
            <a:r>
              <a:rPr lang="en-US" spc="-20">
                <a:solidFill>
                  <a:srgbClr val="FF0000"/>
                </a:solidFill>
              </a:rPr>
              <a:t>  </a:t>
            </a:r>
            <a:r>
              <a:rPr lang="en-US" spc="-20"/>
              <a:t>Simulator’s avatars will utilize the latest advancements in character design software and AI-generated human features, enabling realistic human appearances and behaviors.</a:t>
            </a:r>
          </a:p>
          <a:p>
            <a:pPr marL="171450" indent="-171450">
              <a:spcBef>
                <a:spcPts val="0"/>
              </a:spcBef>
              <a:buClr>
                <a:schemeClr val="accent1"/>
              </a:buClr>
              <a:buFont typeface="Wingdings" panose="05000000000000000000" pitchFamily="2" charset="2"/>
              <a:buChar char="§"/>
            </a:pPr>
            <a:r>
              <a:rPr lang="en-US" b="1" spc="-20"/>
              <a:t>Standardized Interaction Programming: </a:t>
            </a:r>
            <a:r>
              <a:rPr lang="en-US" spc="-20"/>
              <a:t>The ability to program avatars to interact and respond based on</a:t>
            </a:r>
            <a:r>
              <a:rPr lang="en-US" spc="-20">
                <a:solidFill>
                  <a:srgbClr val="FF0000"/>
                </a:solidFill>
              </a:rPr>
              <a:t> </a:t>
            </a:r>
            <a:r>
              <a:rPr lang="en-US" spc="-20" err="1">
                <a:solidFill>
                  <a:srgbClr val="FF0000"/>
                </a:solidFill>
              </a:rPr>
              <a:t>xxxxx</a:t>
            </a:r>
            <a:r>
              <a:rPr lang="en-US" spc="-20">
                <a:solidFill>
                  <a:srgbClr val="FF0000"/>
                </a:solidFill>
              </a:rPr>
              <a:t>  </a:t>
            </a:r>
            <a:r>
              <a:rPr lang="en-US" spc="-20"/>
              <a:t>standardized communication expectations ensures that the training scenarios are relevant and impactful. </a:t>
            </a:r>
          </a:p>
          <a:p>
            <a:pPr>
              <a:spcBef>
                <a:spcPts val="0"/>
              </a:spcBef>
              <a:buClr>
                <a:schemeClr val="accent1"/>
              </a:buClr>
            </a:pPr>
            <a:r>
              <a:rPr lang="en-US" spc="-20"/>
              <a:t>ForgeFX offers expert guidance to ensure the selected avatar features align perfectly with training objectives, maximizing the effectiveness of the simulation. By working closely with</a:t>
            </a:r>
            <a:r>
              <a:rPr lang="en-US" spc="-20">
                <a:solidFill>
                  <a:srgbClr val="FF0000"/>
                </a:solidFill>
              </a:rPr>
              <a:t> </a:t>
            </a:r>
            <a:r>
              <a:rPr lang="en-US" spc="-20" err="1">
                <a:solidFill>
                  <a:srgbClr val="FF0000"/>
                </a:solidFill>
              </a:rPr>
              <a:t>xxxxxxxx</a:t>
            </a:r>
            <a:r>
              <a:rPr lang="en-US" spc="-20">
                <a:solidFill>
                  <a:srgbClr val="FF0000"/>
                </a:solidFill>
              </a:rPr>
              <a:t> </a:t>
            </a:r>
            <a:r>
              <a:rPr lang="en-US" spc="-20"/>
              <a:t>ForgeFX will create avatars that are visually realistic and capable of delivering the training interactions desired.</a:t>
            </a: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5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Avatar</a:t>
            </a:r>
            <a:r>
              <a:rPr lang="en-US"/>
              <a:t> Virtual Presence</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49221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69000"/>
          </a:blip>
          <a:srcRect l="6175" r="41927" b="4027"/>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9A502517-6F3B-FE2B-B055-F3FC8B0CB9A9}"/>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This section describes in more detail the structure and type of lessons that will be included in the proposed simulator. </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LESSON</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CONTENT</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Tree>
    <p:extLst>
      <p:ext uri="{BB962C8B-B14F-4D97-AF65-F5344CB8AC3E}">
        <p14:creationId xmlns:p14="http://schemas.microsoft.com/office/powerpoint/2010/main" val="37213939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Defining</a:t>
            </a:r>
          </a:p>
          <a:p>
            <a:pPr algn="r" defTabSz="457200"/>
            <a:r>
              <a:rPr lang="en-US" sz="1800" cap="all">
                <a:latin typeface="Roboto Condensed" panose="02000000000000000000" pitchFamily="2" charset="0"/>
                <a:ea typeface="Roboto Condensed" panose="02000000000000000000" pitchFamily="2" charset="0"/>
              </a:rPr>
              <a:t>Simulator-based lessons</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278107"/>
          </a:xfrm>
        </p:spPr>
        <p:txBody>
          <a:bodyPr/>
          <a:lstStyle/>
          <a:p>
            <a:pPr marL="0" marR="0" lvl="0" indent="0" defTabSz="685800" fontAlgn="auto">
              <a:lnSpc>
                <a:spcPct val="110000"/>
              </a:lnSpc>
              <a:spcAft>
                <a:spcPts val="0"/>
              </a:spcAft>
              <a:buClrTx/>
              <a:buSzTx/>
              <a:buFontTx/>
              <a:buNone/>
              <a:tabLst/>
              <a:defRPr/>
            </a:pPr>
            <a:r>
              <a:rPr lang="en-US"/>
              <a:t>The simulator </a:t>
            </a:r>
            <a:r>
              <a:rPr lang="en-US">
                <a:solidFill>
                  <a:schemeClr val="tx1">
                    <a:lumMod val="65000"/>
                    <a:lumOff val="35000"/>
                  </a:schemeClr>
                </a:solidFill>
                <a:latin typeface="Calibri" panose="020F0502020204030204" pitchFamily="34" charset="0"/>
                <a:cs typeface="Calibri" panose="020F0502020204030204" pitchFamily="34" charset="0"/>
              </a:rPr>
              <a:t>training </a:t>
            </a:r>
            <a:r>
              <a:rPr lang="en-US"/>
              <a:t>lessons</a:t>
            </a:r>
            <a:r>
              <a:rPr lang="en-US">
                <a:solidFill>
                  <a:schemeClr val="tx1">
                    <a:lumMod val="65000"/>
                    <a:lumOff val="35000"/>
                  </a:schemeClr>
                </a:solidFill>
                <a:latin typeface="Calibri" panose="020F0502020204030204" pitchFamily="34" charset="0"/>
                <a:cs typeface="Calibri" panose="020F0502020204030204" pitchFamily="34" charset="0"/>
              </a:rPr>
              <a:t> </a:t>
            </a:r>
            <a:r>
              <a:rPr lang="en-US"/>
              <a:t>are tailored to meet your initiative’s training requirements. The lesson framework supports selecting and including content based on specific training needs and offers the flexibility to expand and integrate additional lessons as the program progresses.</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Objective, Overview, and Learning Outcomes: </a:t>
            </a:r>
            <a:r>
              <a:rPr lang="en-US"/>
              <a:t>The simulator lesson will outline what the learner will achieve by the end of the lesson, summarizing the key content, skills, and knowledge areas covered. It will provide a clear statement of the intended learning goals and the specific, measurable outcomes that will indicate the learner’s competence.</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Immersive Instructional Content and Lesson Flow:</a:t>
            </a:r>
            <a:r>
              <a:rPr lang="en-US" b="1"/>
              <a:t> </a:t>
            </a:r>
            <a:r>
              <a:rPr lang="en-US"/>
              <a:t> A typical lesson comprises 10-15 steps, and learners will be guided through these steps using virtual prompts, ensuring a smooth and coherent flow throughout the lesson. The instructional content includes interactive exercises and real-time feedback, all within the simulated environment.</a:t>
            </a: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Assessment and Feedback: </a:t>
            </a:r>
            <a:r>
              <a:rPr lang="en-US"/>
              <a:t>In the virtual training lesson, assessment and feedback are seamlessly integrated throughout the experience. As learners progress through each step, the simulation automatically provides real-time assessment, offering feedback on their performance where required. At the end of the lesson, a performance summary report will provide a comprehensive overview of the learner's progress. </a:t>
            </a:r>
            <a:r>
              <a:rPr lang="en-US" sz="1200">
                <a:solidFill>
                  <a:schemeClr val="tx1">
                    <a:lumMod val="65000"/>
                    <a:lumOff val="35000"/>
                  </a:schemeClr>
                </a:solidFill>
                <a:latin typeface="Calibri" panose="020F0502020204030204" pitchFamily="34" charset="0"/>
                <a:cs typeface="Calibri" panose="020F0502020204030204" pitchFamily="34" charset="0"/>
              </a:rPr>
              <a:t> </a:t>
            </a:r>
            <a:endParaRPr lang="en-US" sz="1200"/>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36702970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pPr marR="0" lvl="0" fontAlgn="auto">
              <a:spcAft>
                <a:spcPts val="0"/>
              </a:spcAft>
              <a:buClr>
                <a:schemeClr val="accent1"/>
              </a:buClr>
              <a:buSzTx/>
              <a:tabLst/>
              <a:defRPr/>
            </a:pPr>
            <a:r>
              <a:rPr lang="en-US" sz="1100"/>
              <a:t>To support the training goals, the simulator will feature a variety of lesson types tailored to different stages of skill development. From low-pressure equipment familiarization to high-impact operational tasks and fault diagnosis, each lesson type is designed to reinforce safe habits, build confidence, and prepare trainees for real-world performance. These formats ensure training is both scalable and adaptive, meeting students where they are in their learning journey.</a:t>
            </a:r>
            <a:endParaRPr lang="en-US" sz="1100" b="1"/>
          </a:p>
          <a:p>
            <a:pPr marL="228600" marR="0" lvl="0" indent="-228600" fontAlgn="auto">
              <a:spcAft>
                <a:spcPts val="0"/>
              </a:spcAft>
              <a:buClr>
                <a:schemeClr val="accent1"/>
              </a:buClr>
              <a:buSzTx/>
              <a:buFont typeface="Wingdings" panose="05000000000000000000" pitchFamily="2" charset="2"/>
              <a:buChar char="§"/>
              <a:tabLst/>
              <a:defRPr/>
            </a:pPr>
            <a:r>
              <a:rPr lang="en-US" sz="1100" b="1"/>
              <a:t>Familiarization Lessons: </a:t>
            </a:r>
            <a:r>
              <a:rPr lang="en-US" sz="1100"/>
              <a:t>These introductory lessons let trainees explore equipment layouts and UI elements through interactive hotspots, giving them contextual information in a low-pressure environment. They prepare users for hands-on tasks by visually demonstrating controls and system interfaces, eliminating the need for procedural actions.</a:t>
            </a:r>
          </a:p>
          <a:p>
            <a:pPr marL="228600" indent="-228600">
              <a:spcAft>
                <a:spcPts val="0"/>
              </a:spcAft>
              <a:buClr>
                <a:schemeClr val="accent1"/>
              </a:buClr>
              <a:buFont typeface="Wingdings" panose="05000000000000000000" pitchFamily="2" charset="2"/>
              <a:buChar char="§"/>
              <a:defRPr/>
            </a:pPr>
            <a:r>
              <a:rPr lang="en-US" sz="1100" b="1"/>
              <a:t>Operational and Procedural Lessons: </a:t>
            </a:r>
            <a:r>
              <a:rPr lang="en-US" sz="1100"/>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Ultimately, they receive an automated scorecard with assessment and feedback.</a:t>
            </a:r>
          </a:p>
          <a:p>
            <a:pPr marL="228600" marR="0" lvl="0" indent="-228600" fontAlgn="auto">
              <a:spcAft>
                <a:spcPts val="0"/>
              </a:spcAft>
              <a:buClr>
                <a:schemeClr val="accent1"/>
              </a:buClr>
              <a:buSzTx/>
              <a:buFont typeface="Wingdings" panose="05000000000000000000" pitchFamily="2" charset="2"/>
              <a:buChar char="§"/>
              <a:tabLst/>
              <a:defRPr/>
            </a:pPr>
            <a:r>
              <a:rPr lang="en-US" sz="1100" b="1"/>
              <a:t>Guided Troubleshooting Lessons: </a:t>
            </a:r>
            <a:r>
              <a:rPr lang="en-US" sz="1100"/>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p>
          <a:p>
            <a:pPr marL="228600" marR="0" lvl="0" indent="-228600" fontAlgn="auto">
              <a:spcAft>
                <a:spcPts val="0"/>
              </a:spcAft>
              <a:buClr>
                <a:schemeClr val="accent1"/>
              </a:buClr>
              <a:buSzTx/>
              <a:buFont typeface="Wingdings" panose="05000000000000000000" pitchFamily="2" charset="2"/>
              <a:buChar char="§"/>
              <a:tabLst/>
              <a:defRPr/>
            </a:pPr>
            <a:r>
              <a:rPr lang="en-US" sz="1100" b="1"/>
              <a:t> Pre-Programmed Fault Simulations: </a:t>
            </a:r>
            <a:r>
              <a:rPr lang="en-US" sz="1100"/>
              <a:t>In these unguided lesson scenarios, fault conditions are embedded into the virtual procedure, requiring users to detect and resolve issues without external prompts. The system evaluates their real-time actions, tracking safety, efficiency, and accuracy.</a:t>
            </a:r>
          </a:p>
          <a:p>
            <a:pPr marR="0" lvl="0" defTabSz="685800" fontAlgn="auto">
              <a:lnSpc>
                <a:spcPct val="110000"/>
              </a:lnSpc>
              <a:spcAft>
                <a:spcPts val="0"/>
              </a:spcAft>
              <a:buClr>
                <a:schemeClr val="accent1"/>
              </a:buClr>
              <a:buSzTx/>
              <a:tabLst/>
              <a:defRPr/>
            </a:pPr>
            <a:endParaRPr lang="en-US" sz="1100"/>
          </a:p>
        </p:txBody>
      </p:sp>
      <p:sp>
        <p:nvSpPr>
          <p:cNvPr id="11" name="HeaderGradient" hidden="1">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a:solidFill>
                  <a:schemeClr val="bg1"/>
                </a:solidFill>
              </a:rPr>
              <a:t>Lesson</a:t>
            </a:r>
            <a:r>
              <a:rPr lang="en-US"/>
              <a:t> Types</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0678B243-2CFF-B7C7-9CCE-C1304501D9F7}"/>
              </a:ext>
            </a:extLst>
          </p:cNvPr>
          <p:cNvSpPr txBox="1"/>
          <p:nvPr/>
        </p:nvSpPr>
        <p:spPr>
          <a:xfrm>
            <a:off x="8053281" y="5684844"/>
            <a:ext cx="3429000" cy="253916"/>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6046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B3F84-B585-D64A-C716-D4CD0BEC77DA}"/>
            </a:ext>
          </a:extLst>
        </p:cNvPr>
        <p:cNvGrpSpPr/>
        <p:nvPr/>
      </p:nvGrpSpPr>
      <p:grpSpPr>
        <a:xfrm>
          <a:off x="0" y="0"/>
          <a:ext cx="0" cy="0"/>
          <a:chOff x="0" y="0"/>
          <a:chExt cx="0" cy="0"/>
        </a:xfrm>
      </p:grpSpPr>
      <p:pic>
        <p:nvPicPr>
          <p:cNvPr id="20" name="road">
            <a:extLst>
              <a:ext uri="{FF2B5EF4-FFF2-40B4-BE49-F238E27FC236}">
                <a16:creationId xmlns:a16="http://schemas.microsoft.com/office/drawing/2014/main" id="{8DF3A47F-0D4B-84C2-D443-C464DBB95D23}"/>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F81D7A13-AEBE-96C2-DAAD-0C75E688C9F3}"/>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BDAF074C-565C-E827-CE05-9D242C7FEB0A}"/>
              </a:ext>
            </a:extLst>
          </p:cNvPr>
          <p:cNvSpPr txBox="1"/>
          <p:nvPr/>
        </p:nvSpPr>
        <p:spPr>
          <a:xfrm>
            <a:off x="1224304" y="6105482"/>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Familiarization</a:t>
            </a:r>
            <a:endPar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introductory modules let trainees explore equipment layouts and UI elements through interactive hotspots, giving them contextual information in a low-pressure environment. They prepare users for hands-on tasks by visually demonstrating controls and system interfaces without requiring procedural actions</a:t>
            </a: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lang="en-US" sz="1100" b="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B12">
            <a:extLst>
              <a:ext uri="{FF2B5EF4-FFF2-40B4-BE49-F238E27FC236}">
                <a16:creationId xmlns:a16="http://schemas.microsoft.com/office/drawing/2014/main" id="{62CC3232-842A-D294-6AE1-987E528457BE}"/>
              </a:ext>
            </a:extLst>
          </p:cNvPr>
          <p:cNvSpPr>
            <a:spLocks/>
          </p:cNvSpPr>
          <p:nvPr/>
        </p:nvSpPr>
        <p:spPr>
          <a:xfrm>
            <a:off x="311871" y="5529431"/>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B11">
            <a:extLst>
              <a:ext uri="{FF2B5EF4-FFF2-40B4-BE49-F238E27FC236}">
                <a16:creationId xmlns:a16="http://schemas.microsoft.com/office/drawing/2014/main" id="{3739D307-6360-F730-679A-152F4F35EA7E}"/>
              </a:ext>
            </a:extLst>
          </p:cNvPr>
          <p:cNvSpPr>
            <a:spLocks/>
          </p:cNvSpPr>
          <p:nvPr/>
        </p:nvSpPr>
        <p:spPr>
          <a:xfrm>
            <a:off x="405811" y="5614458"/>
            <a:ext cx="533295" cy="581248"/>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B10">
            <a:extLst>
              <a:ext uri="{FF2B5EF4-FFF2-40B4-BE49-F238E27FC236}">
                <a16:creationId xmlns:a16="http://schemas.microsoft.com/office/drawing/2014/main" id="{6DEBE189-DA80-5815-CE39-94C8C4F64A8C}"/>
              </a:ext>
            </a:extLst>
          </p:cNvPr>
          <p:cNvSpPr txBox="1">
            <a:spLocks/>
          </p:cNvSpPr>
          <p:nvPr/>
        </p:nvSpPr>
        <p:spPr>
          <a:xfrm>
            <a:off x="490949" y="5625091"/>
            <a:ext cx="324726" cy="490664"/>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A1">
            <a:extLst>
              <a:ext uri="{FF2B5EF4-FFF2-40B4-BE49-F238E27FC236}">
                <a16:creationId xmlns:a16="http://schemas.microsoft.com/office/drawing/2014/main" id="{636D90D0-A64A-9ECC-A48A-A3689F3B72B1}"/>
              </a:ext>
            </a:extLst>
          </p:cNvPr>
          <p:cNvSpPr txBox="1"/>
          <p:nvPr/>
        </p:nvSpPr>
        <p:spPr>
          <a:xfrm>
            <a:off x="1033047" y="7439929"/>
            <a:ext cx="3816275" cy="848037"/>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Sets the stage with a tappable 3D model experience—letting visitors explore components, layouts, and features in context</a:t>
            </a:r>
            <a:r>
              <a:rPr kumimoji="0" lang="en-US" sz="1100" b="1" i="0" u="none" strike="noStrike" kern="1200" cap="none" spc="0" normalizeH="0" baseline="0" noProof="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a:t>
            </a:r>
            <a:r>
              <a:rPr kumimoji="0" lang="en-US" sz="1100" b="1"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kumimoji="0" lang="en-US" sz="1100" b="1"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A12">
            <a:extLst>
              <a:ext uri="{FF2B5EF4-FFF2-40B4-BE49-F238E27FC236}">
                <a16:creationId xmlns:a16="http://schemas.microsoft.com/office/drawing/2014/main" id="{B805699D-F359-A6BF-5977-231C84A85DC3}"/>
              </a:ext>
            </a:extLst>
          </p:cNvPr>
          <p:cNvSpPr/>
          <p:nvPr/>
        </p:nvSpPr>
        <p:spPr>
          <a:xfrm>
            <a:off x="140212" y="7104454"/>
            <a:ext cx="721177" cy="8343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A11">
            <a:extLst>
              <a:ext uri="{FF2B5EF4-FFF2-40B4-BE49-F238E27FC236}">
                <a16:creationId xmlns:a16="http://schemas.microsoft.com/office/drawing/2014/main" id="{F1C49AEB-6F86-C0FE-EFE2-1AD30FA9F7DE}"/>
              </a:ext>
            </a:extLst>
          </p:cNvPr>
          <p:cNvSpPr/>
          <p:nvPr/>
        </p:nvSpPr>
        <p:spPr>
          <a:xfrm>
            <a:off x="200490" y="7198954"/>
            <a:ext cx="600620" cy="556055"/>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A10">
            <a:extLst>
              <a:ext uri="{FF2B5EF4-FFF2-40B4-BE49-F238E27FC236}">
                <a16:creationId xmlns:a16="http://schemas.microsoft.com/office/drawing/2014/main" id="{C1DB1A93-510A-D5E9-F565-DF4C5517A34A}"/>
              </a:ext>
            </a:extLst>
          </p:cNvPr>
          <p:cNvSpPr txBox="1"/>
          <p:nvPr/>
        </p:nvSpPr>
        <p:spPr>
          <a:xfrm>
            <a:off x="211707" y="7132284"/>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5FC2C099-5D42-0513-1C95-2447631A6AD3}"/>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Black"/>
                <a:ea typeface="+mj-ea"/>
                <a:cs typeface="+mj-cs"/>
              </a:rPr>
              <a:t>Lesson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Types</a:t>
            </a:r>
          </a:p>
        </p:txBody>
      </p:sp>
      <p:sp>
        <p:nvSpPr>
          <p:cNvPr id="39" name="Project Title Placeholder">
            <a:extLst>
              <a:ext uri="{FF2B5EF4-FFF2-40B4-BE49-F238E27FC236}">
                <a16:creationId xmlns:a16="http://schemas.microsoft.com/office/drawing/2014/main" id="{C37D6C5C-B415-7B40-E784-29AE170D148F}"/>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a:ln>
                  <a:noFill/>
                </a:ln>
                <a:solidFill>
                  <a:srgbClr val="FF0000"/>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err="1">
                <a:ln>
                  <a:noFill/>
                </a:ln>
                <a:solidFill>
                  <a:srgbClr val="FF0000"/>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a:ln>
                  <a:noFill/>
                </a:ln>
                <a:solidFill>
                  <a:srgbClr val="FF0000"/>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F8AA740E-282A-053F-0D37-20B2D8E01E25}"/>
              </a:ext>
            </a:extLst>
          </p:cNvPr>
          <p:cNvSpPr txBox="1"/>
          <p:nvPr/>
        </p:nvSpPr>
        <p:spPr>
          <a:xfrm>
            <a:off x="456618" y="846898"/>
            <a:ext cx="2236451" cy="1400822"/>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section outlines the core lesson types available within the simulation, each designed to adapt to your specific training requirements. A complete virtual reality training solution typically includes a combination of lesson types.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7720948E-CEAC-30D5-5C74-B017246BA211}"/>
              </a:ext>
            </a:extLst>
          </p:cNvPr>
          <p:cNvSpPr txBox="1"/>
          <p:nvPr/>
        </p:nvSpPr>
        <p:spPr>
          <a:xfrm>
            <a:off x="1624792" y="4676000"/>
            <a:ext cx="422361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Operational and Procedural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At the end, they receive an automated scorecard with assessment and feedback</a:t>
            </a: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 </a:t>
            </a:r>
            <a:endParaRPr kumimoji="0" lang="en-US" sz="10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C12">
            <a:extLst>
              <a:ext uri="{FF2B5EF4-FFF2-40B4-BE49-F238E27FC236}">
                <a16:creationId xmlns:a16="http://schemas.microsoft.com/office/drawing/2014/main" id="{6AC8755D-7ECB-91BF-0648-94CC5D204E5E}"/>
              </a:ext>
            </a:extLst>
          </p:cNvPr>
          <p:cNvSpPr/>
          <p:nvPr/>
        </p:nvSpPr>
        <p:spPr>
          <a:xfrm>
            <a:off x="737772" y="4039435"/>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C11">
            <a:extLst>
              <a:ext uri="{FF2B5EF4-FFF2-40B4-BE49-F238E27FC236}">
                <a16:creationId xmlns:a16="http://schemas.microsoft.com/office/drawing/2014/main" id="{0354FBA0-972E-D0FD-591F-AFF71A9A17CD}"/>
              </a:ext>
            </a:extLst>
          </p:cNvPr>
          <p:cNvSpPr/>
          <p:nvPr/>
        </p:nvSpPr>
        <p:spPr>
          <a:xfrm>
            <a:off x="795352" y="4119940"/>
            <a:ext cx="601426" cy="556060"/>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C10">
            <a:extLst>
              <a:ext uri="{FF2B5EF4-FFF2-40B4-BE49-F238E27FC236}">
                <a16:creationId xmlns:a16="http://schemas.microsoft.com/office/drawing/2014/main" id="{797212BB-6D35-240A-4A19-6FF82C296333}"/>
              </a:ext>
            </a:extLst>
          </p:cNvPr>
          <p:cNvSpPr txBox="1"/>
          <p:nvPr/>
        </p:nvSpPr>
        <p:spPr>
          <a:xfrm>
            <a:off x="782809" y="4142943"/>
            <a:ext cx="603969" cy="49536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14" name="Freeform 50">
            <a:extLst>
              <a:ext uri="{FF2B5EF4-FFF2-40B4-BE49-F238E27FC236}">
                <a16:creationId xmlns:a16="http://schemas.microsoft.com/office/drawing/2014/main" id="{5ED1F483-A4AE-8A8E-73C8-E12E60C5C47A}"/>
              </a:ext>
            </a:extLst>
          </p:cNvPr>
          <p:cNvSpPr/>
          <p:nvPr/>
        </p:nvSpPr>
        <p:spPr>
          <a:xfrm>
            <a:off x="2754636" y="1482670"/>
            <a:ext cx="716410" cy="7650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0" name="Freeform E11">
            <a:extLst>
              <a:ext uri="{FF2B5EF4-FFF2-40B4-BE49-F238E27FC236}">
                <a16:creationId xmlns:a16="http://schemas.microsoft.com/office/drawing/2014/main" id="{430F4C2B-5048-B122-5E7C-2C0AD3412142}"/>
              </a:ext>
            </a:extLst>
          </p:cNvPr>
          <p:cNvSpPr/>
          <p:nvPr/>
        </p:nvSpPr>
        <p:spPr>
          <a:xfrm>
            <a:off x="2819161" y="1536971"/>
            <a:ext cx="587360" cy="56977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E10">
            <a:extLst>
              <a:ext uri="{FF2B5EF4-FFF2-40B4-BE49-F238E27FC236}">
                <a16:creationId xmlns:a16="http://schemas.microsoft.com/office/drawing/2014/main" id="{58D56D9A-69B0-EE6D-565F-64422C9DCE54}"/>
              </a:ext>
            </a:extLst>
          </p:cNvPr>
          <p:cNvSpPr txBox="1"/>
          <p:nvPr/>
        </p:nvSpPr>
        <p:spPr>
          <a:xfrm>
            <a:off x="2841640" y="151205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13" name="Freeform D12">
            <a:extLst>
              <a:ext uri="{FF2B5EF4-FFF2-40B4-BE49-F238E27FC236}">
                <a16:creationId xmlns:a16="http://schemas.microsoft.com/office/drawing/2014/main" id="{626E0BDF-95AF-0787-0A5A-3DC3E3366DB8}"/>
              </a:ext>
            </a:extLst>
          </p:cNvPr>
          <p:cNvSpPr/>
          <p:nvPr/>
        </p:nvSpPr>
        <p:spPr>
          <a:xfrm>
            <a:off x="1562728" y="2635316"/>
            <a:ext cx="718720" cy="75711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9" name="Freeform D11">
            <a:extLst>
              <a:ext uri="{FF2B5EF4-FFF2-40B4-BE49-F238E27FC236}">
                <a16:creationId xmlns:a16="http://schemas.microsoft.com/office/drawing/2014/main" id="{DD5B1DB2-CE2B-FA02-86BA-8416C256D6F6}"/>
              </a:ext>
            </a:extLst>
          </p:cNvPr>
          <p:cNvSpPr/>
          <p:nvPr/>
        </p:nvSpPr>
        <p:spPr>
          <a:xfrm>
            <a:off x="1624792" y="2719679"/>
            <a:ext cx="594591" cy="51285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Box D10">
            <a:extLst>
              <a:ext uri="{FF2B5EF4-FFF2-40B4-BE49-F238E27FC236}">
                <a16:creationId xmlns:a16="http://schemas.microsoft.com/office/drawing/2014/main" id="{5DD0E6C3-86B2-720B-DAE2-1B0A5A618CCC}"/>
              </a:ext>
            </a:extLst>
          </p:cNvPr>
          <p:cNvSpPr txBox="1"/>
          <p:nvPr/>
        </p:nvSpPr>
        <p:spPr>
          <a:xfrm>
            <a:off x="1612108" y="2684269"/>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16" name="TextBox 3B">
            <a:extLst>
              <a:ext uri="{FF2B5EF4-FFF2-40B4-BE49-F238E27FC236}">
                <a16:creationId xmlns:a16="http://schemas.microsoft.com/office/drawing/2014/main" id="{0F226137-7F83-7786-8338-70ADA4E8B027}"/>
              </a:ext>
            </a:extLst>
          </p:cNvPr>
          <p:cNvSpPr txBox="1"/>
          <p:nvPr/>
        </p:nvSpPr>
        <p:spPr>
          <a:xfrm>
            <a:off x="2335401" y="3308065"/>
            <a:ext cx="4186179" cy="128175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Troubleshooting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r>
              <a:rPr lang="en-US" sz="12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3B">
            <a:extLst>
              <a:ext uri="{FF2B5EF4-FFF2-40B4-BE49-F238E27FC236}">
                <a16:creationId xmlns:a16="http://schemas.microsoft.com/office/drawing/2014/main" id="{572AD7F7-2D4F-469E-B68C-080802DA0895}"/>
              </a:ext>
            </a:extLst>
          </p:cNvPr>
          <p:cNvSpPr txBox="1"/>
          <p:nvPr/>
        </p:nvSpPr>
        <p:spPr>
          <a:xfrm>
            <a:off x="3614734" y="2003968"/>
            <a:ext cx="3243265" cy="1106648"/>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Fault Simulation</a:t>
            </a:r>
            <a:b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br>
            <a:r>
              <a:rPr lang="en-US" sz="1050" b="1">
                <a:solidFill>
                  <a:srgbClr val="FFC000"/>
                </a:solidFill>
                <a:latin typeface="Open Sans" panose="020B0606030504020204" pitchFamily="34" charset="0"/>
                <a:ea typeface="Open Sans" panose="020B0606030504020204" pitchFamily="34" charset="0"/>
                <a:cs typeface="Open Sans" panose="020B0606030504020204" pitchFamily="34" charset="0"/>
              </a:rPr>
              <a:t>In these unguided lesson scenarios, fault conditions </a:t>
            </a:r>
            <a:r>
              <a:rPr lang="en-US" sz="1100" b="1">
                <a:solidFill>
                  <a:srgbClr val="FFC000"/>
                </a:solidFill>
                <a:latin typeface="Open Sans" panose="020B0606030504020204" pitchFamily="34" charset="0"/>
                <a:ea typeface="Open Sans" panose="020B0606030504020204" pitchFamily="34" charset="0"/>
                <a:cs typeface="Open Sans" panose="020B0606030504020204" pitchFamily="34" charset="0"/>
              </a:rPr>
              <a:t>are embedded into the virtual procedure, requiring users to detect and resolve issues without prompts. The system evaluates their real-time actions, tracking safety, efficiency, and accuracy</a:t>
            </a:r>
            <a:r>
              <a:rPr lang="en-US" sz="1050" b="1">
                <a:solidFill>
                  <a:srgbClr val="FFC000"/>
                </a:solidFill>
                <a:latin typeface="Open Sans" panose="020B0606030504020204" pitchFamily="34" charset="0"/>
                <a:ea typeface="Open Sans" panose="020B0606030504020204" pitchFamily="34" charset="0"/>
                <a:cs typeface="Open Sans" panose="020B0606030504020204" pitchFamily="34" charset="0"/>
              </a:rPr>
              <a:t>.</a:t>
            </a:r>
            <a:endParaRPr lang="en-US" sz="1050" b="1">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 name="Freeform 50">
            <a:extLst>
              <a:ext uri="{FF2B5EF4-FFF2-40B4-BE49-F238E27FC236}">
                <a16:creationId xmlns:a16="http://schemas.microsoft.com/office/drawing/2014/main" id="{0F7F05C9-0B77-AC5D-CD13-9A408286672E}"/>
              </a:ext>
            </a:extLst>
          </p:cNvPr>
          <p:cNvSpPr/>
          <p:nvPr/>
        </p:nvSpPr>
        <p:spPr>
          <a:xfrm>
            <a:off x="4040939" y="729677"/>
            <a:ext cx="856046" cy="830056"/>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tx1">
              <a:lumMod val="85000"/>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F1807007-8E80-744B-847C-67F66A4AB474}"/>
              </a:ext>
            </a:extLst>
          </p:cNvPr>
          <p:cNvSpPr txBox="1"/>
          <p:nvPr/>
        </p:nvSpPr>
        <p:spPr>
          <a:xfrm>
            <a:off x="5020979" y="836339"/>
            <a:ext cx="1584216" cy="646331"/>
          </a:xfrm>
          <a:prstGeom prst="rect">
            <a:avLst/>
          </a:prstGeom>
          <a:noFill/>
        </p:spPr>
        <p:txBody>
          <a:bodyPr wrap="square" rtlCol="0">
            <a:spAutoFit/>
          </a:bodyPr>
          <a:lstStyle/>
          <a:p>
            <a:r>
              <a:rPr lang="en-US"/>
              <a:t>Lesson builder…?</a:t>
            </a:r>
          </a:p>
        </p:txBody>
      </p:sp>
    </p:spTree>
    <p:extLst>
      <p:ext uri="{BB962C8B-B14F-4D97-AF65-F5344CB8AC3E}">
        <p14:creationId xmlns:p14="http://schemas.microsoft.com/office/powerpoint/2010/main" val="31497128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a:stretch/>
        </p:blipFill>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the  Content with immersive quality</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p:txBody>
          <a:bodyPr/>
          <a:lstStyle/>
          <a:p>
            <a:pPr>
              <a:spcBef>
                <a:spcPts val="0"/>
              </a:spcBef>
            </a:pPr>
            <a:r>
              <a:rPr lang="en-US" sz="1200"/>
              <a:t>The </a:t>
            </a:r>
            <a:r>
              <a:rPr lang="en-US">
                <a:highlight>
                  <a:srgbClr val="FFFF00"/>
                </a:highlight>
              </a:rPr>
              <a:t>(</a:t>
            </a:r>
            <a:r>
              <a:rPr lang="en-US" err="1">
                <a:highlight>
                  <a:srgbClr val="FFFF00"/>
                </a:highlight>
              </a:rPr>
              <a:t>xxxxx</a:t>
            </a:r>
            <a:r>
              <a:rPr lang="en-US">
                <a:highlight>
                  <a:srgbClr val="FFFF00"/>
                </a:highlight>
              </a:rPr>
              <a:t>)</a:t>
            </a:r>
            <a:r>
              <a:rPr lang="en-US"/>
              <a:t>trainin</a:t>
            </a:r>
            <a:r>
              <a:rPr lang="en-US" sz="1200"/>
              <a:t>g simulator curriculum will be designed to capture the critical details and nuanced features of the </a:t>
            </a:r>
            <a:r>
              <a:rPr lang="en-US" sz="1200">
                <a:highlight>
                  <a:srgbClr val="FFFF00"/>
                </a:highlight>
              </a:rPr>
              <a:t>(</a:t>
            </a:r>
            <a:r>
              <a:rPr lang="en-US" sz="1200" err="1">
                <a:highlight>
                  <a:srgbClr val="FFFF00"/>
                </a:highlight>
              </a:rPr>
              <a:t>xxxxxxxx</a:t>
            </a:r>
            <a:r>
              <a:rPr lang="en-US" sz="1200">
                <a:highlight>
                  <a:srgbClr val="FFFF00"/>
                </a:highlight>
              </a:rPr>
              <a:t>) </a:t>
            </a:r>
            <a:r>
              <a:rPr lang="en-US" sz="1200"/>
              <a:t>machine. B</a:t>
            </a:r>
            <a:r>
              <a:rPr lang="en-US"/>
              <a:t>ased on the training goals shared by the </a:t>
            </a:r>
            <a:r>
              <a:rPr lang="en-US">
                <a:highlight>
                  <a:srgbClr val="FFFF00"/>
                </a:highlight>
              </a:rPr>
              <a:t>(Company) </a:t>
            </a:r>
            <a:r>
              <a:rPr lang="en-US"/>
              <a:t>training team, h</a:t>
            </a:r>
            <a:r>
              <a:rPr lang="en-US" sz="1200"/>
              <a:t>ere is a </a:t>
            </a:r>
            <a:r>
              <a:rPr lang="en-US"/>
              <a:t>revisable, partial </a:t>
            </a:r>
            <a:r>
              <a:rPr lang="en-US" sz="1200"/>
              <a:t>list of potential </a:t>
            </a:r>
            <a:r>
              <a:rPr lang="en-US"/>
              <a:t>lessons:</a:t>
            </a:r>
            <a:endParaRPr lang="en-US" sz="1200"/>
          </a:p>
          <a:p>
            <a:pPr marL="228600" lvl="1" indent="-228600">
              <a:spcBef>
                <a:spcPts val="0"/>
              </a:spcBef>
              <a:buFont typeface="+mj-lt"/>
              <a:buAutoNum type="arabicPeriod"/>
            </a:pPr>
            <a:r>
              <a:rPr lang="en-US" b="1"/>
              <a:t>Lesson One: </a:t>
            </a:r>
            <a:r>
              <a:rPr lang="en-US"/>
              <a:t>This lesson comprehensively overviews the main components and their functions within the </a:t>
            </a:r>
            <a:r>
              <a:rPr lang="en-US">
                <a:highlight>
                  <a:srgbClr val="FFFF00"/>
                </a:highlight>
              </a:rPr>
              <a:t>(Model/ process</a:t>
            </a:r>
            <a:r>
              <a:rPr lang="en-US"/>
              <a:t>).</a:t>
            </a:r>
            <a:endParaRPr lang="en-US" sz="1200">
              <a:highlight>
                <a:srgbClr val="FFFF00"/>
              </a:highlight>
            </a:endParaRPr>
          </a:p>
          <a:p>
            <a:pPr marL="228600" lvl="1" indent="-228600">
              <a:spcBef>
                <a:spcPts val="0"/>
              </a:spcBef>
              <a:buFont typeface="+mj-lt"/>
              <a:buAutoNum type="arabicPeriod"/>
            </a:pPr>
            <a:r>
              <a:rPr lang="en-US" b="1"/>
              <a:t>Lesson Two</a:t>
            </a:r>
            <a:r>
              <a:rPr lang="en-US" sz="1200" b="1"/>
              <a:t>: </a:t>
            </a:r>
            <a:r>
              <a:rPr lang="en-US" sz="1200"/>
              <a:t>This lesson guides trainees through the various features and controls of the machine's control panel and interface</a:t>
            </a:r>
            <a:r>
              <a:rPr lang="en-US"/>
              <a:t>.</a:t>
            </a:r>
            <a:endParaRPr lang="en-US" sz="1200"/>
          </a:p>
          <a:p>
            <a:pPr marL="228600" lvl="1" indent="-228600">
              <a:spcBef>
                <a:spcPts val="0"/>
              </a:spcBef>
              <a:buFont typeface="+mj-lt"/>
              <a:buAutoNum type="arabicPeriod"/>
            </a:pPr>
            <a:r>
              <a:rPr lang="en-US" b="1"/>
              <a:t>Lesson Three</a:t>
            </a:r>
            <a:r>
              <a:rPr lang="en-US" sz="1200" b="1"/>
              <a:t>: </a:t>
            </a:r>
            <a:r>
              <a:rPr lang="en-US" sz="1200"/>
              <a:t>This lesson helps trainees identify and understand the different tooling parts used in the machine and their specific functions</a:t>
            </a:r>
            <a:r>
              <a:rPr lang="en-US"/>
              <a:t>.</a:t>
            </a:r>
            <a:endParaRPr lang="en-US" sz="1200"/>
          </a:p>
          <a:p>
            <a:pPr marL="228600" lvl="1" indent="-228600">
              <a:spcBef>
                <a:spcPts val="0"/>
              </a:spcBef>
              <a:buFont typeface="+mj-lt"/>
              <a:buAutoNum type="arabicPeriod"/>
            </a:pPr>
            <a:r>
              <a:rPr lang="en-US" b="1"/>
              <a:t>Lesson Four</a:t>
            </a:r>
            <a:r>
              <a:rPr lang="en-US" sz="1200" b="1"/>
              <a:t>:</a:t>
            </a:r>
            <a:r>
              <a:rPr lang="en-US" sz="1200"/>
              <a:t> This lesson outlines essential safety procedures and best practices for handling and maintaining tooling to ensure the safe operation and longevity of the equipment.</a:t>
            </a:r>
          </a:p>
          <a:p>
            <a:pPr marL="228600" lvl="1" indent="-228600">
              <a:spcBef>
                <a:spcPts val="0"/>
              </a:spcBef>
              <a:buFont typeface="+mj-lt"/>
              <a:buAutoNum type="arabicPeriod"/>
            </a:pPr>
            <a:r>
              <a:rPr lang="en-US" b="1"/>
              <a:t>Lesson Five</a:t>
            </a:r>
            <a:r>
              <a:rPr lang="en-US" sz="1200" b="1"/>
              <a:t>:</a:t>
            </a:r>
            <a:r>
              <a:rPr lang="en-US" sz="1200"/>
              <a:t> </a:t>
            </a:r>
            <a:r>
              <a:rPr lang="en-US"/>
              <a:t>This lesson teaches how to ensure the machine is ready for the next job.</a:t>
            </a:r>
            <a:endParaRPr lang="en-US" sz="1200"/>
          </a:p>
          <a:p>
            <a:pPr marL="0" lvl="1" indent="0">
              <a:spcBef>
                <a:spcPts val="0"/>
              </a:spcBef>
              <a:buNone/>
            </a:pPr>
            <a:br>
              <a:rPr lang="en-US"/>
            </a:br>
            <a:endParaRPr lang="en-US" sz="1200"/>
          </a:p>
          <a:p>
            <a:endParaRPr lang="en-US" sz="1200"/>
          </a:p>
        </p:txBody>
      </p:sp>
      <p:sp>
        <p:nvSpPr>
          <p:cNvPr id="5" name="HeaderGradient" hidden="1">
            <a:extLst>
              <a:ext uri="{FF2B5EF4-FFF2-40B4-BE49-F238E27FC236}">
                <a16:creationId xmlns:a16="http://schemas.microsoft.com/office/drawing/2014/main" id="{F6167B75-6BBE-1B60-8268-93CA9A35A69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LESSON</a:t>
            </a:r>
            <a:r>
              <a:rPr lang="en-US"/>
              <a:t> LIST</a:t>
            </a:r>
          </a:p>
        </p:txBody>
      </p:sp>
      <p:sp>
        <p:nvSpPr>
          <p:cNvPr id="3" name="Text Placeholder 11">
            <a:extLst>
              <a:ext uri="{FF2B5EF4-FFF2-40B4-BE49-F238E27FC236}">
                <a16:creationId xmlns:a16="http://schemas.microsoft.com/office/drawing/2014/main" id="{71FF9438-52C0-3413-B637-DFAD37D342A9}"/>
              </a:ext>
            </a:extLst>
          </p:cNvPr>
          <p:cNvSpPr txBox="1">
            <a:spLocks/>
          </p:cNvSpPr>
          <p:nvPr/>
        </p:nvSpPr>
        <p:spPr>
          <a:xfrm>
            <a:off x="2402205" y="8001000"/>
            <a:ext cx="3931920" cy="68580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buNone/>
            </a:pPr>
            <a:r>
              <a:rPr lang="en-US" sz="1100" i="1">
                <a:latin typeface="Calibri"/>
                <a:ea typeface="Calibri"/>
                <a:cs typeface="Calibri"/>
              </a:rPr>
              <a:t>Note:</a:t>
            </a:r>
            <a:r>
              <a:rPr lang="en-US" sz="1100" i="1"/>
              <a:t> This is a broad-strokes lesson description. Final training content will be developed working closely with your subject matter experts.</a:t>
            </a:r>
            <a:endParaRPr lang="en-US"/>
          </a:p>
          <a:p>
            <a:endParaRPr lang="en-US"/>
          </a:p>
        </p:txBody>
      </p:sp>
      <p:sp>
        <p:nvSpPr>
          <p:cNvPr id="2" name="EDIT tag">
            <a:extLst>
              <a:ext uri="{FF2B5EF4-FFF2-40B4-BE49-F238E27FC236}">
                <a16:creationId xmlns:a16="http://schemas.microsoft.com/office/drawing/2014/main" id="{2F92A307-B53B-C47A-EA84-E7699A14AE98}"/>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7754994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895F3-7D2F-103C-F38E-E2AAD5D4DFDD}"/>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2624C1C-DB7B-93A7-04A7-4F0A465E66D6}"/>
              </a:ext>
            </a:extLst>
          </p:cNvPr>
          <p:cNvPicPr>
            <a:picLocks noGrp="1" noChangeAspect="1"/>
          </p:cNvPicPr>
          <p:nvPr>
            <p:ph type="pic" sz="quarter" idx="10"/>
          </p:nvPr>
        </p:nvPicPr>
        <p:blipFill rotWithShape="1">
          <a:blip r:embed="rId3"/>
          <a:srcRect/>
          <a:stretch/>
        </p:blipFill>
        <p:spPr>
          <a:xfrm>
            <a:off x="0" y="0"/>
            <a:ext cx="6858000" cy="2011680"/>
          </a:xfrm>
        </p:spPr>
      </p:pic>
      <p:pic>
        <p:nvPicPr>
          <p:cNvPr id="8" name="Picture 7">
            <a:extLst>
              <a:ext uri="{FF2B5EF4-FFF2-40B4-BE49-F238E27FC236}">
                <a16:creationId xmlns:a16="http://schemas.microsoft.com/office/drawing/2014/main" id="{43CFC929-61E5-9232-1E16-67E29294DFB1}"/>
              </a:ext>
            </a:extLst>
          </p:cNvPr>
          <p:cNvPicPr>
            <a:picLocks noChangeAspect="1"/>
          </p:cNvPicPr>
          <p:nvPr/>
        </p:nvPicPr>
        <p:blipFill>
          <a:blip r:embed="rId4"/>
          <a:srcRect/>
          <a:stretch/>
        </p:blipFill>
        <p:spPr>
          <a:xfrm>
            <a:off x="0" y="0"/>
            <a:ext cx="6858000" cy="2011680"/>
          </a:xfrm>
          <a:prstGeom prst="rect">
            <a:avLst/>
          </a:prstGeom>
        </p:spPr>
      </p:pic>
      <p:sp>
        <p:nvSpPr>
          <p:cNvPr id="14" name="Text Placeholder 13">
            <a:extLst>
              <a:ext uri="{FF2B5EF4-FFF2-40B4-BE49-F238E27FC236}">
                <a16:creationId xmlns:a16="http://schemas.microsoft.com/office/drawing/2014/main" id="{7981387B-7DBF-594E-FDCB-BCBF43F27B71}"/>
              </a:ext>
            </a:extLst>
          </p:cNvPr>
          <p:cNvSpPr>
            <a:spLocks noGrp="1"/>
          </p:cNvSpPr>
          <p:nvPr>
            <p:ph type="body" sz="quarter" idx="15"/>
          </p:nvPr>
        </p:nvSpPr>
        <p:spPr/>
        <p:txBody>
          <a:bodyPr/>
          <a:lstStyle/>
          <a:p>
            <a:r>
              <a:rPr lang="en-US" sz="1600"/>
              <a:t>Generic Operational/ procedural example</a:t>
            </a:r>
          </a:p>
        </p:txBody>
      </p:sp>
      <p:sp>
        <p:nvSpPr>
          <p:cNvPr id="15" name="Text Placeholder 14" hidden="1">
            <a:extLst>
              <a:ext uri="{FF2B5EF4-FFF2-40B4-BE49-F238E27FC236}">
                <a16:creationId xmlns:a16="http://schemas.microsoft.com/office/drawing/2014/main" id="{80AC4654-1786-2853-68BE-4EBE1B24B46F}"/>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995DFE17-CF3E-8188-0E65-33A659488805}"/>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2E64B4D-1A3F-8DFB-F419-1092338749EB}"/>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D7D6D06F-F5D7-492E-BC1B-2DC487C3337E}"/>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440CB797-1757-B100-C136-DE71079EE871}"/>
              </a:ext>
            </a:extLst>
          </p:cNvPr>
          <p:cNvSpPr txBox="1">
            <a:spLocks/>
          </p:cNvSpPr>
          <p:nvPr/>
        </p:nvSpPr>
        <p:spPr>
          <a:xfrm>
            <a:off x="457200" y="3802417"/>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b="1"/>
              <a:t>Lesson 3 – Module 1: </a:t>
            </a:r>
            <a:r>
              <a:rPr lang="en-US" sz="1400" b="1">
                <a:highlight>
                  <a:srgbClr val="FFFF00"/>
                </a:highlight>
              </a:rPr>
              <a:t>operational/procedural lesson</a:t>
            </a:r>
            <a:endParaRPr lang="en-US" sz="1400">
              <a:highlight>
                <a:srgbClr val="FFFF00"/>
              </a:highlight>
            </a:endParaRPr>
          </a:p>
          <a:p>
            <a:pPr marL="228600" lvl="1" indent="-228600">
              <a:spcBef>
                <a:spcPts val="0"/>
              </a:spcBef>
              <a:buFont typeface="+mj-lt"/>
              <a:buAutoNum type="arabicPeriod"/>
            </a:pPr>
            <a:r>
              <a:rPr lang="en-US" b="1"/>
              <a:t>Initiate the Training: </a:t>
            </a:r>
            <a:r>
              <a:rPr lang="en-US"/>
              <a:t>The trainee begins by putting on the VR headset and selecting the </a:t>
            </a:r>
            <a:r>
              <a:rPr lang="en-US">
                <a:highlight>
                  <a:srgbClr val="FFFF00"/>
                </a:highlight>
              </a:rPr>
              <a:t>“BASIC Operational” </a:t>
            </a:r>
            <a:r>
              <a:rPr lang="en-US"/>
              <a:t>lesson from the floating menu. Once selected, the simulation transitions smoothly into a full-scale warehouse environment. The forklift appears in front of them, accurately modeled and ready for interaction. A brief orientation begins, delivered through voiceover and subtle visual cues, introducing the trainee to the task, available controls, and key safety reminders. The interface highlights the pallet’s location, designated placement zone, and the path they’ll follow, creating a clear and intuitive entry point into the lesson.</a:t>
            </a:r>
          </a:p>
          <a:p>
            <a:pPr marL="228600" lvl="1" indent="-228600">
              <a:spcBef>
                <a:spcPts val="0"/>
              </a:spcBef>
              <a:buFont typeface="+mj-lt"/>
              <a:buAutoNum type="arabicPeriod"/>
            </a:pPr>
            <a:r>
              <a:rPr lang="en-US" b="1"/>
              <a:t>Preparation and Step-by-Step Execution: </a:t>
            </a:r>
            <a:r>
              <a:rPr lang="en-US"/>
              <a:t>Each lesson is presented in a natural step sequence with strategic hints and intuitive flow. The trainee will engage in the lesson learning at their own pace, with the ability to repeat steps as needed</a:t>
            </a:r>
            <a:r>
              <a:rPr lang="en-US" b="1"/>
              <a:t>.</a:t>
            </a:r>
            <a:br>
              <a:rPr lang="en-US" b="1"/>
            </a:br>
            <a:r>
              <a:rPr lang="en-US" b="1">
                <a:highlight>
                  <a:srgbClr val="FFFF00"/>
                </a:highlight>
              </a:rPr>
              <a:t>Lesson Steps</a:t>
            </a:r>
            <a:r>
              <a:rPr lang="en-US" b="1"/>
              <a:t>:</a:t>
            </a:r>
            <a:endParaRPr lang="en-US"/>
          </a:p>
          <a:p>
            <a:pPr marL="627063" lvl="3" indent="-285750">
              <a:spcBef>
                <a:spcPts val="0"/>
              </a:spcBef>
              <a:spcAft>
                <a:spcPts val="200"/>
              </a:spcAft>
              <a:buClr>
                <a:schemeClr val="tx1">
                  <a:lumMod val="65000"/>
                  <a:lumOff val="35000"/>
                </a:schemeClr>
              </a:buClr>
              <a:buFont typeface="+mj-lt"/>
              <a:buAutoNum type="alphaLcPeriod"/>
            </a:pPr>
            <a:r>
              <a:rPr lang="en-US">
                <a:highlight>
                  <a:srgbClr val="FFFF00"/>
                </a:highlight>
              </a:rPr>
              <a:t>Approach the Pallet.</a:t>
            </a:r>
          </a:p>
          <a:p>
            <a:pPr lvl="4">
              <a:spcBef>
                <a:spcPts val="0"/>
              </a:spcBef>
              <a:spcAft>
                <a:spcPts val="200"/>
              </a:spcAft>
              <a:buClr>
                <a:schemeClr val="tx1">
                  <a:lumMod val="65000"/>
                  <a:lumOff val="35000"/>
                </a:schemeClr>
              </a:buClr>
            </a:pPr>
            <a:r>
              <a:rPr lang="en-US"/>
              <a:t>Identify the pallet’s position.</a:t>
            </a:r>
          </a:p>
          <a:p>
            <a:pPr lvl="4">
              <a:spcBef>
                <a:spcPts val="0"/>
              </a:spcBef>
              <a:spcAft>
                <a:spcPts val="200"/>
              </a:spcAft>
              <a:buClr>
                <a:schemeClr val="tx1">
                  <a:lumMod val="65000"/>
                  <a:lumOff val="35000"/>
                </a:schemeClr>
              </a:buClr>
            </a:pPr>
            <a:r>
              <a:rPr lang="en-US"/>
              <a:t>Line up forks while maintaining appropriate speed and spacing.</a:t>
            </a:r>
          </a:p>
          <a:p>
            <a:pPr marL="627063" lvl="3" indent="-285750">
              <a:spcBef>
                <a:spcPts val="0"/>
              </a:spcBef>
              <a:spcAft>
                <a:spcPts val="200"/>
              </a:spcAft>
              <a:buClr>
                <a:schemeClr val="tx1">
                  <a:lumMod val="65000"/>
                  <a:lumOff val="35000"/>
                </a:schemeClr>
              </a:buClr>
              <a:buFont typeface="+mj-lt"/>
              <a:buAutoNum type="alphaLcPeriod"/>
            </a:pPr>
            <a:r>
              <a:rPr lang="en-US">
                <a:highlight>
                  <a:srgbClr val="FFFF00"/>
                </a:highlight>
              </a:rPr>
              <a:t>Fork Adjustment and Insertion</a:t>
            </a:r>
            <a:r>
              <a:rPr lang="en-US"/>
              <a:t>.</a:t>
            </a:r>
          </a:p>
          <a:p>
            <a:pPr lvl="4">
              <a:spcBef>
                <a:spcPts val="0"/>
              </a:spcBef>
              <a:spcAft>
                <a:spcPts val="200"/>
              </a:spcAft>
              <a:buClr>
                <a:schemeClr val="tx1">
                  <a:lumMod val="65000"/>
                  <a:lumOff val="35000"/>
                </a:schemeClr>
              </a:buClr>
            </a:pPr>
            <a:r>
              <a:rPr lang="en-US"/>
              <a:t>Level and raise forks to proper height.</a:t>
            </a:r>
          </a:p>
          <a:p>
            <a:pPr lvl="4">
              <a:spcBef>
                <a:spcPts val="0"/>
              </a:spcBef>
              <a:spcAft>
                <a:spcPts val="200"/>
              </a:spcAft>
              <a:buClr>
                <a:schemeClr val="tx1">
                  <a:lumMod val="65000"/>
                  <a:lumOff val="35000"/>
                </a:schemeClr>
              </a:buClr>
            </a:pPr>
            <a:r>
              <a:rPr lang="en-US"/>
              <a:t>Insert forks fully beneath the pallet without shifting it.</a:t>
            </a:r>
          </a:p>
          <a:p>
            <a:pPr marL="341313" lvl="3" indent="0">
              <a:spcBef>
                <a:spcPts val="0"/>
              </a:spcBef>
              <a:spcAft>
                <a:spcPts val="200"/>
              </a:spcAft>
              <a:buClr>
                <a:schemeClr val="tx1">
                  <a:lumMod val="65000"/>
                  <a:lumOff val="35000"/>
                </a:schemeClr>
              </a:buClr>
              <a:buNone/>
            </a:pPr>
            <a:endParaRPr lang="en-US"/>
          </a:p>
          <a:p>
            <a:pPr>
              <a:spcBef>
                <a:spcPts val="0"/>
              </a:spcBef>
            </a:pPr>
            <a:endParaRPr lang="en-US"/>
          </a:p>
        </p:txBody>
      </p:sp>
      <p:sp>
        <p:nvSpPr>
          <p:cNvPr id="7" name="Text Placeholder 14">
            <a:extLst>
              <a:ext uri="{FF2B5EF4-FFF2-40B4-BE49-F238E27FC236}">
                <a16:creationId xmlns:a16="http://schemas.microsoft.com/office/drawing/2014/main" id="{871B54B5-D4B3-1452-2FF4-5CB862B71589}"/>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a:t>This VR training lesson introduces new</a:t>
            </a:r>
            <a:r>
              <a:rPr lang="en-US">
                <a:highlight>
                  <a:srgbClr val="FFFF00"/>
                </a:highlight>
              </a:rPr>
              <a:t> (machine) </a:t>
            </a:r>
            <a:r>
              <a:rPr lang="en-US"/>
              <a:t>operators to one of the most fundamental procedures, safely picking up and staging an unloaded pallet. Designed to simulate the full physicality and presence of real-world </a:t>
            </a:r>
            <a:r>
              <a:rPr lang="en-US">
                <a:highlight>
                  <a:srgbClr val="FFFF00"/>
                </a:highlight>
              </a:rPr>
              <a:t>(machine)</a:t>
            </a:r>
            <a:r>
              <a:rPr lang="en-US"/>
              <a:t> work, the lesson immerses the trainee inside a life-sized virtual warehouse, where they practice using an interactive virtual </a:t>
            </a:r>
            <a:r>
              <a:rPr lang="en-US">
                <a:highlight>
                  <a:srgbClr val="FFFF00"/>
                </a:highlight>
              </a:rPr>
              <a:t>(machine)</a:t>
            </a:r>
            <a:r>
              <a:rPr lang="en-US"/>
              <a:t> in a realistic, mistake-tolerant environment.</a:t>
            </a:r>
          </a:p>
        </p:txBody>
      </p:sp>
      <p:sp>
        <p:nvSpPr>
          <p:cNvPr id="2" name="REVIEW tag" hidden="1">
            <a:extLst>
              <a:ext uri="{FF2B5EF4-FFF2-40B4-BE49-F238E27FC236}">
                <a16:creationId xmlns:a16="http://schemas.microsoft.com/office/drawing/2014/main" id="{DEBCD86C-7835-E350-972E-E907EF522953}"/>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F460BE9A-8E35-EE5B-F3C3-15B460C8CD70}"/>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7172081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marL="228600" lvl="1" indent="-228600">
              <a:spcBef>
                <a:spcPts val="0"/>
              </a:spcBef>
              <a:spcAft>
                <a:spcPts val="20"/>
              </a:spcAft>
              <a:buFont typeface="+mj-lt"/>
              <a:buAutoNum type="arabicPeriod" startAt="2"/>
            </a:pPr>
            <a:r>
              <a:rPr lang="en-US" b="1">
                <a:highlight>
                  <a:srgbClr val="FFFF00"/>
                </a:highlight>
              </a:rPr>
              <a:t>Preparation and Step-by-Step Execution: </a:t>
            </a:r>
            <a:r>
              <a:rPr lang="en-US">
                <a:highlight>
                  <a:srgbClr val="FFFF00"/>
                </a:highlight>
              </a:rPr>
              <a:t>Continued</a:t>
            </a:r>
          </a:p>
          <a:p>
            <a:pPr marL="0" lvl="1" indent="0">
              <a:spcBef>
                <a:spcPts val="0"/>
              </a:spcBef>
              <a:spcAft>
                <a:spcPts val="20"/>
              </a:spcAft>
              <a:buNone/>
            </a:pPr>
            <a:endParaRPr lang="en-US">
              <a:highlight>
                <a:srgbClr val="FFFF00"/>
              </a:highlight>
            </a:endParaRPr>
          </a:p>
          <a:p>
            <a:pPr marL="569913" lvl="3" indent="-228600">
              <a:spcBef>
                <a:spcPts val="0"/>
              </a:spcBef>
              <a:spcAft>
                <a:spcPts val="300"/>
              </a:spcAft>
              <a:buClr>
                <a:schemeClr val="tx1">
                  <a:lumMod val="65000"/>
                  <a:lumOff val="35000"/>
                </a:schemeClr>
              </a:buClr>
              <a:buFont typeface="+mj-lt"/>
              <a:buAutoNum type="alphaLcPeriod" startAt="3"/>
            </a:pPr>
            <a:r>
              <a:rPr lang="en-US">
                <a:highlight>
                  <a:srgbClr val="FFFF00"/>
                </a:highlight>
              </a:rPr>
              <a:t>Lift and Check</a:t>
            </a:r>
            <a:r>
              <a:rPr lang="en-US"/>
              <a:t>.</a:t>
            </a:r>
          </a:p>
          <a:p>
            <a:pPr lvl="4">
              <a:spcBef>
                <a:spcPts val="0"/>
              </a:spcBef>
              <a:spcAft>
                <a:spcPts val="200"/>
              </a:spcAft>
              <a:buClr>
                <a:schemeClr val="tx1">
                  <a:lumMod val="65000"/>
                  <a:lumOff val="35000"/>
                </a:schemeClr>
              </a:buClr>
            </a:pPr>
            <a:r>
              <a:rPr lang="en-US"/>
              <a:t>Raise the pallet slightly for transport.</a:t>
            </a:r>
          </a:p>
          <a:p>
            <a:pPr lvl="4">
              <a:spcBef>
                <a:spcPts val="0"/>
              </a:spcBef>
              <a:spcAft>
                <a:spcPts val="200"/>
              </a:spcAft>
              <a:buClr>
                <a:schemeClr val="tx1">
                  <a:lumMod val="65000"/>
                  <a:lumOff val="35000"/>
                </a:schemeClr>
              </a:buClr>
            </a:pPr>
            <a:r>
              <a:rPr lang="en-US"/>
              <a:t>Pause to verify stability and fork position.</a:t>
            </a:r>
          </a:p>
          <a:p>
            <a:pPr marL="569913" lvl="3" indent="-228600">
              <a:spcBef>
                <a:spcPts val="0"/>
              </a:spcBef>
              <a:spcAft>
                <a:spcPts val="300"/>
              </a:spcAft>
              <a:buClr>
                <a:schemeClr val="tx1">
                  <a:lumMod val="65000"/>
                  <a:lumOff val="35000"/>
                </a:schemeClr>
              </a:buClr>
              <a:buFont typeface="+mj-lt"/>
              <a:buAutoNum type="alphaLcPeriod" startAt="3"/>
            </a:pPr>
            <a:r>
              <a:rPr lang="en-US"/>
              <a:t>Transport to Designated Area.</a:t>
            </a:r>
          </a:p>
          <a:p>
            <a:pPr lvl="4">
              <a:spcBef>
                <a:spcPts val="0"/>
              </a:spcBef>
              <a:spcAft>
                <a:spcPts val="200"/>
              </a:spcAft>
              <a:buClr>
                <a:schemeClr val="tx1">
                  <a:lumMod val="65000"/>
                  <a:lumOff val="35000"/>
                </a:schemeClr>
              </a:buClr>
            </a:pPr>
            <a:r>
              <a:rPr lang="en-US"/>
              <a:t>Navigate the pallet to the designated area using smooth, controlled movement.</a:t>
            </a:r>
          </a:p>
          <a:p>
            <a:pPr lvl="4">
              <a:spcBef>
                <a:spcPts val="0"/>
              </a:spcBef>
              <a:spcAft>
                <a:spcPts val="200"/>
              </a:spcAft>
              <a:buClr>
                <a:schemeClr val="tx1">
                  <a:lumMod val="65000"/>
                  <a:lumOff val="35000"/>
                </a:schemeClr>
              </a:buClr>
            </a:pPr>
            <a:r>
              <a:rPr lang="en-US"/>
              <a:t>Maintain awareness of aisle boundaries and visibility limitations.</a:t>
            </a:r>
          </a:p>
          <a:p>
            <a:pPr marL="569913" lvl="3" indent="-228600">
              <a:spcBef>
                <a:spcPts val="0"/>
              </a:spcBef>
              <a:spcAft>
                <a:spcPts val="300"/>
              </a:spcAft>
              <a:buClr>
                <a:schemeClr val="tx1">
                  <a:lumMod val="65000"/>
                  <a:lumOff val="35000"/>
                </a:schemeClr>
              </a:buClr>
              <a:buFont typeface="+mj-lt"/>
              <a:buAutoNum type="alphaLcPeriod" startAt="3"/>
            </a:pPr>
            <a:r>
              <a:rPr lang="en-US"/>
              <a:t>Placement and Withdrawal.</a:t>
            </a:r>
          </a:p>
          <a:p>
            <a:pPr lvl="4">
              <a:spcBef>
                <a:spcPts val="0"/>
              </a:spcBef>
              <a:spcAft>
                <a:spcPts val="200"/>
              </a:spcAft>
              <a:buClr>
                <a:schemeClr val="tx1">
                  <a:lumMod val="65000"/>
                  <a:lumOff val="35000"/>
                </a:schemeClr>
              </a:buClr>
            </a:pPr>
            <a:r>
              <a:rPr lang="en-US"/>
              <a:t>Lower pallet to ground markers in the designated zone.</a:t>
            </a:r>
          </a:p>
          <a:p>
            <a:pPr lvl="4">
              <a:spcBef>
                <a:spcPts val="0"/>
              </a:spcBef>
              <a:spcAft>
                <a:spcPts val="300"/>
              </a:spcAft>
              <a:buClr>
                <a:schemeClr val="tx1">
                  <a:lumMod val="65000"/>
                  <a:lumOff val="35000"/>
                </a:schemeClr>
              </a:buClr>
            </a:pPr>
            <a:r>
              <a:rPr lang="en-US"/>
              <a:t>Back out the forks carefully and confirm correct alignment.</a:t>
            </a:r>
          </a:p>
          <a:p>
            <a:pPr marL="512763" lvl="4" indent="0">
              <a:spcBef>
                <a:spcPts val="0"/>
              </a:spcBef>
              <a:spcAft>
                <a:spcPts val="300"/>
              </a:spcAft>
              <a:buClr>
                <a:schemeClr val="tx1">
                  <a:lumMod val="65000"/>
                  <a:lumOff val="35000"/>
                </a:schemeClr>
              </a:buClr>
              <a:buNone/>
            </a:pPr>
            <a:r>
              <a:rPr lang="en-US"/>
              <a:t>	</a:t>
            </a:r>
          </a:p>
          <a:p>
            <a:pPr marL="228600" lvl="1" indent="-228600">
              <a:spcBef>
                <a:spcPts val="20"/>
              </a:spcBef>
              <a:buFont typeface="+mj-lt"/>
              <a:buAutoNum type="arabicPeriod" startAt="3"/>
            </a:pPr>
            <a:r>
              <a:rPr lang="en-US" b="1"/>
              <a:t>Lesson Completion:</a:t>
            </a:r>
            <a:r>
              <a:rPr lang="en-US"/>
              <a:t> </a:t>
            </a:r>
            <a:r>
              <a:rPr lang="en-US" sz="1200"/>
              <a:t>Once the lesson is complete, the trainee’s tracked lesson completion performance and real-time progress feedback data will be generated into a comprehensive report. The report's insight will allow the training team to review the trainee's success and identify areas that may need additional attention</a:t>
            </a:r>
            <a:r>
              <a:rPr lang="en-US"/>
              <a:t>.</a:t>
            </a:r>
          </a:p>
          <a:p>
            <a:pPr marL="341313" lvl="3" indent="0">
              <a:spcBef>
                <a:spcPts val="0"/>
              </a:spcBef>
              <a:buClr>
                <a:schemeClr val="tx1">
                  <a:lumMod val="65000"/>
                  <a:lumOff val="35000"/>
                </a:schemeClr>
              </a:buClr>
              <a:buNone/>
            </a:pPr>
            <a:endParaRPr lang="en-US" sz="1400" b="1"/>
          </a:p>
          <a:p>
            <a:pPr marL="0" lvl="3" indent="0">
              <a:spcBef>
                <a:spcPts val="0"/>
              </a:spcBef>
              <a:buClr>
                <a:schemeClr val="tx1">
                  <a:lumMod val="65000"/>
                  <a:lumOff val="35000"/>
                </a:schemeClr>
              </a:buClr>
              <a:buNone/>
            </a:pPr>
            <a:br>
              <a:rPr lang="en-US" sz="1400"/>
            </a:br>
            <a:br>
              <a:rPr lang="en-US" sz="1400"/>
            </a:br>
            <a:r>
              <a:rPr lang="en-US" i="1"/>
              <a:t>Note: This is a broad-strokes lesson description. Final training content will be developed working closely with your subject matter experts</a:t>
            </a:r>
            <a:r>
              <a:rPr lang="en-US" sz="1400" i="1"/>
              <a:t>.</a:t>
            </a:r>
          </a:p>
          <a:p>
            <a:pPr marL="341313" lvl="3" indent="0">
              <a:spcBef>
                <a:spcPts val="0"/>
              </a:spcBef>
              <a:buClr>
                <a:schemeClr val="tx1">
                  <a:lumMod val="65000"/>
                  <a:lumOff val="35000"/>
                </a:schemeClr>
              </a:buClr>
              <a:buNone/>
            </a:pPr>
            <a:endParaRPr lang="en-US"/>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7" name="EDIT tag">
            <a:extLst>
              <a:ext uri="{FF2B5EF4-FFF2-40B4-BE49-F238E27FC236}">
                <a16:creationId xmlns:a16="http://schemas.microsoft.com/office/drawing/2014/main" id="{37A04BEE-487A-8724-1CBF-E7EB5077BA38}"/>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3890053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a:stretch/>
        </p:blipFill>
        <p:spPr>
          <a:xfrm>
            <a:off x="0" y="0"/>
            <a:ext cx="6858000" cy="2011680"/>
          </a:xfrm>
        </p:spPr>
      </p:pic>
      <p:sp>
        <p:nvSpPr>
          <p:cNvPr id="14" name="Text Placeholder 13">
            <a:extLst>
              <a:ext uri="{FF2B5EF4-FFF2-40B4-BE49-F238E27FC236}">
                <a16:creationId xmlns:a16="http://schemas.microsoft.com/office/drawing/2014/main" id="{C5E1D1EE-5701-90EB-F01D-5336F0C9884F}"/>
              </a:ext>
            </a:extLst>
          </p:cNvPr>
          <p:cNvSpPr>
            <a:spLocks noGrp="1"/>
          </p:cNvSpPr>
          <p:nvPr>
            <p:ph type="body" sz="quarter" idx="15"/>
          </p:nvPr>
        </p:nvSpPr>
        <p:spPr/>
        <p:txBody>
          <a:bodyPr/>
          <a:lstStyle/>
          <a:p>
            <a:r>
              <a:rPr lang="en-US"/>
              <a:t>Detail </a:t>
            </a:r>
            <a:br>
              <a:rPr lang="en-US"/>
            </a:br>
            <a:r>
              <a:rPr lang="en-US"/>
              <a:t>Lesson example</a:t>
            </a:r>
          </a:p>
        </p:txBody>
      </p:sp>
      <p:sp>
        <p:nvSpPr>
          <p:cNvPr id="15" name="Text Placeholder 14" hidden="1">
            <a:extLst>
              <a:ext uri="{FF2B5EF4-FFF2-40B4-BE49-F238E27FC236}">
                <a16:creationId xmlns:a16="http://schemas.microsoft.com/office/drawing/2014/main" id="{42AEBA33-5B72-8B33-49FE-23A70E9EB0AC}"/>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C906DCD9-E5AE-F5D0-0B9F-44B1A957C932}"/>
              </a:ext>
            </a:extLst>
          </p:cNvPr>
          <p:cNvSpPr txBox="1">
            <a:spLocks/>
          </p:cNvSpPr>
          <p:nvPr/>
        </p:nvSpPr>
        <p:spPr>
          <a:xfrm>
            <a:off x="457200" y="3706621"/>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b="1"/>
              <a:t>Detail Lesson Example</a:t>
            </a:r>
          </a:p>
          <a:p>
            <a:pPr marL="228600" lvl="1" indent="-228600">
              <a:spcBef>
                <a:spcPts val="0"/>
              </a:spcBef>
              <a:buFont typeface="+mj-lt"/>
              <a:buAutoNum type="arabicPeriod"/>
            </a:pPr>
            <a:r>
              <a:rPr lang="en-US" b="1"/>
              <a:t>Initiate the Training: </a:t>
            </a:r>
            <a:r>
              <a:rPr lang="en-US"/>
              <a:t>The trainee dons the </a:t>
            </a:r>
            <a:r>
              <a:rPr lang="en-US">
                <a:highlight>
                  <a:srgbClr val="FFFF00"/>
                </a:highlight>
              </a:rPr>
              <a:t>Meta Quest 3 </a:t>
            </a:r>
            <a:r>
              <a:rPr lang="en-US"/>
              <a:t>VR headset, instantly immersing them in a realistic virtual warehouse. Ambient sounds of machinery and distant conversations enhance the sense of presence. From the main menu, the trainee will use hand gestures to select the “</a:t>
            </a:r>
            <a:r>
              <a:rPr lang="en-US">
                <a:highlight>
                  <a:srgbClr val="FFFF00"/>
                </a:highlight>
              </a:rPr>
              <a:t>Unsetting the Wrapper” </a:t>
            </a:r>
            <a:r>
              <a:rPr lang="en-US"/>
              <a:t>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b="1"/>
              <a:t>Preparation and Set Up: </a:t>
            </a:r>
            <a:r>
              <a:rPr lang="en-US"/>
              <a:t>In this step, the trainee is guided through </a:t>
            </a:r>
            <a:r>
              <a:rPr lang="en-US">
                <a:highlight>
                  <a:srgbClr val="FFFF00"/>
                </a:highlight>
              </a:rPr>
              <a:t>a detailed review of the tools, molds, and forms that will be manipulated while “unsetting” the machine</a:t>
            </a:r>
            <a:r>
              <a:rPr lang="en-US"/>
              <a:t>.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28600" lvl="1" indent="-228600">
              <a:spcBef>
                <a:spcPts val="0"/>
              </a:spcBef>
              <a:buFont typeface="+mj-lt"/>
              <a:buAutoNum type="arabicPeriod"/>
            </a:pPr>
            <a:r>
              <a:rPr lang="en-US" b="1">
                <a:highlight>
                  <a:srgbClr val="FFFF00"/>
                </a:highlight>
              </a:rPr>
              <a:t>Removing (steps to be created): </a:t>
            </a:r>
            <a:r>
              <a:rPr lang="en-US"/>
              <a:t>In this set of steps, the trainee is set to engage with the Virtual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a:t>
            </a:r>
          </a:p>
          <a:p>
            <a:pPr marL="0" lvl="1" indent="0">
              <a:spcBef>
                <a:spcPts val="0"/>
              </a:spcBef>
              <a:buNone/>
            </a:pPr>
            <a:endParaRPr lang="en-US"/>
          </a:p>
          <a:p>
            <a:pPr marL="0" lvl="1" indent="0" algn="r">
              <a:spcBef>
                <a:spcPts val="0"/>
              </a:spcBef>
              <a:buNone/>
            </a:pPr>
            <a:r>
              <a:rPr lang="en-US"/>
              <a:t>(continued on next page)</a:t>
            </a:r>
          </a:p>
          <a:p>
            <a:pPr>
              <a:spcBef>
                <a:spcPts val="0"/>
              </a:spcBef>
            </a:pPr>
            <a:endParaRPr lang="en-US"/>
          </a:p>
        </p:txBody>
      </p:sp>
      <p:sp>
        <p:nvSpPr>
          <p:cNvPr id="7" name="Text Placeholder 14">
            <a:extLst>
              <a:ext uri="{FF2B5EF4-FFF2-40B4-BE49-F238E27FC236}">
                <a16:creationId xmlns:a16="http://schemas.microsoft.com/office/drawing/2014/main" id="{BFE4E408-BC38-6EF5-2C7D-E2E37557ADBF}"/>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a:t>The (</a:t>
            </a:r>
            <a:r>
              <a:rPr lang="en-US">
                <a:highlight>
                  <a:srgbClr val="FFFF00"/>
                </a:highlight>
              </a:rPr>
              <a:t>Simulator) </a:t>
            </a:r>
            <a:r>
              <a:rPr lang="en-US"/>
              <a:t>will offer scalable lessons that enhance the familiarization and operations process of (</a:t>
            </a:r>
            <a:r>
              <a:rPr lang="en-US">
                <a:highlight>
                  <a:srgbClr val="FFFF00"/>
                </a:highlight>
              </a:rPr>
              <a:t>company) </a:t>
            </a:r>
            <a:r>
              <a:rPr lang="en-US"/>
              <a:t>machine. Below is a basic example of a VR training lesson.</a:t>
            </a:r>
          </a:p>
        </p:txBody>
      </p:sp>
      <p:sp>
        <p:nvSpPr>
          <p:cNvPr id="2" name="REVIEW tag" hidden="1">
            <a:extLst>
              <a:ext uri="{FF2B5EF4-FFF2-40B4-BE49-F238E27FC236}">
                <a16:creationId xmlns:a16="http://schemas.microsoft.com/office/drawing/2014/main" id="{F77C523F-2B98-1357-7E6B-42073E6BE656}"/>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4" name="EDIT tag">
            <a:extLst>
              <a:ext uri="{FF2B5EF4-FFF2-40B4-BE49-F238E27FC236}">
                <a16:creationId xmlns:a16="http://schemas.microsoft.com/office/drawing/2014/main" id="{29ABDF5C-DE2B-7EED-FC1D-799ABA9C1A84}"/>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Detail example to Prompt </a:t>
            </a:r>
            <a:r>
              <a:rPr lang="en-US" sz="2800" kern="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15144053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a:spcBef>
                <a:spcPts val="300"/>
              </a:spcBef>
              <a:spcAft>
                <a:spcPts val="300"/>
              </a:spcAft>
            </a:pPr>
            <a:r>
              <a:rPr lang="en-US" b="1">
                <a:highlight>
                  <a:srgbClr val="FFFF00"/>
                </a:highlight>
              </a:rPr>
              <a:t>Detail Lesson Example  (continued)</a:t>
            </a:r>
            <a:endParaRPr lang="en-US" sz="1200" b="1">
              <a:highlight>
                <a:srgbClr val="FFFF00"/>
              </a:highlight>
            </a:endParaRPr>
          </a:p>
          <a:p>
            <a:pPr marL="569913" lvl="3" indent="-228600">
              <a:spcBef>
                <a:spcPts val="0"/>
              </a:spcBef>
              <a:buClr>
                <a:schemeClr val="tx1">
                  <a:lumMod val="65000"/>
                  <a:lumOff val="35000"/>
                </a:schemeClr>
              </a:buClr>
              <a:buFont typeface="+mj-lt"/>
              <a:buAutoNum type="alphaLcPeriod"/>
            </a:pPr>
            <a:r>
              <a:rPr lang="en-US">
                <a:solidFill>
                  <a:srgbClr val="FF0000"/>
                </a:solidFill>
              </a:rPr>
              <a:t>Identify the wrapper form and spotter form.</a:t>
            </a:r>
          </a:p>
          <a:p>
            <a:pPr marL="569913" lvl="3" indent="-228600">
              <a:spcBef>
                <a:spcPts val="0"/>
              </a:spcBef>
              <a:buClr>
                <a:schemeClr val="tx1">
                  <a:lumMod val="65000"/>
                  <a:lumOff val="35000"/>
                </a:schemeClr>
              </a:buClr>
              <a:buFont typeface="+mj-lt"/>
              <a:buAutoNum type="alphaLcPeriod"/>
            </a:pPr>
            <a:r>
              <a:rPr lang="en-US">
                <a:solidFill>
                  <a:srgbClr val="FF0000"/>
                </a:solidFill>
              </a:rPr>
              <a:t>Identify the wind block generally covered with Teflon.</a:t>
            </a:r>
          </a:p>
          <a:p>
            <a:pPr marL="569913" lvl="3" indent="-228600">
              <a:spcBef>
                <a:spcPts val="0"/>
              </a:spcBef>
              <a:buClr>
                <a:schemeClr val="tx1">
                  <a:lumMod val="65000"/>
                  <a:lumOff val="35000"/>
                </a:schemeClr>
              </a:buClr>
              <a:buFont typeface="+mj-lt"/>
              <a:buAutoNum type="alphaLcPeriod"/>
            </a:pPr>
            <a:r>
              <a:rPr lang="en-US">
                <a:solidFill>
                  <a:srgbClr val="FF0000"/>
                </a:solidFill>
              </a:rPr>
              <a:t>Loosen the clips mounted to the top side of the form.</a:t>
            </a:r>
          </a:p>
          <a:p>
            <a:pPr marL="569913" lvl="3" indent="-228600">
              <a:spcBef>
                <a:spcPts val="0"/>
              </a:spcBef>
              <a:buClr>
                <a:schemeClr val="tx1">
                  <a:lumMod val="65000"/>
                  <a:lumOff val="35000"/>
                </a:schemeClr>
              </a:buClr>
              <a:buFont typeface="+mj-lt"/>
              <a:buAutoNum type="alphaLcPeriod"/>
            </a:pPr>
            <a:r>
              <a:rPr lang="en-US">
                <a:solidFill>
                  <a:srgbClr val="FF0000"/>
                </a:solidFill>
              </a:rPr>
              <a:t>Move the loosened form clips up out of the way.</a:t>
            </a:r>
          </a:p>
          <a:p>
            <a:pPr marL="569913" lvl="3" indent="-228600">
              <a:spcBef>
                <a:spcPts val="0"/>
              </a:spcBef>
              <a:buClr>
                <a:schemeClr val="tx1">
                  <a:lumMod val="65000"/>
                  <a:lumOff val="35000"/>
                </a:schemeClr>
              </a:buClr>
              <a:buFont typeface="+mj-lt"/>
              <a:buAutoNum type="alphaLcPeriod"/>
            </a:pPr>
            <a:r>
              <a:rPr lang="en-US">
                <a:solidFill>
                  <a:srgbClr val="FF0000"/>
                </a:solidFill>
              </a:rPr>
              <a:t>Loosen the form bolts that hold the form tight to the machine.</a:t>
            </a:r>
          </a:p>
          <a:p>
            <a:pPr marL="569913" lvl="3" indent="-228600">
              <a:spcBef>
                <a:spcPts val="0"/>
              </a:spcBef>
              <a:buClr>
                <a:schemeClr val="tx1">
                  <a:lumMod val="65000"/>
                  <a:lumOff val="35000"/>
                </a:schemeClr>
              </a:buClr>
              <a:buFont typeface="+mj-lt"/>
              <a:buAutoNum type="alphaLcPeriod"/>
            </a:pPr>
            <a:r>
              <a:rPr lang="en-US">
                <a:solidFill>
                  <a:srgbClr val="FF0000"/>
                </a:solidFill>
              </a:rPr>
              <a:t>Using the Control Panel, select the “Manual Tab” to enable the form/mold.</a:t>
            </a:r>
          </a:p>
          <a:p>
            <a:pPr marL="569913" lvl="3" indent="-228600">
              <a:spcBef>
                <a:spcPts val="0"/>
              </a:spcBef>
              <a:buClr>
                <a:schemeClr val="tx1">
                  <a:lumMod val="65000"/>
                  <a:lumOff val="35000"/>
                </a:schemeClr>
              </a:buClr>
              <a:buFont typeface="+mj-lt"/>
              <a:buAutoNum type="alphaLcPeriod"/>
            </a:pPr>
            <a:r>
              <a:rPr lang="en-US">
                <a:solidFill>
                  <a:srgbClr val="FF0000"/>
                </a:solidFill>
              </a:rPr>
              <a:t>Ensure the machine is in the proper position to start movement.</a:t>
            </a:r>
          </a:p>
          <a:p>
            <a:pPr marL="569913" lvl="3" indent="-228600">
              <a:spcBef>
                <a:spcPts val="0"/>
              </a:spcBef>
              <a:buClr>
                <a:schemeClr val="tx1">
                  <a:lumMod val="65000"/>
                  <a:lumOff val="35000"/>
                </a:schemeClr>
              </a:buClr>
              <a:buFont typeface="+mj-lt"/>
              <a:buAutoNum type="alphaLcPeriod"/>
            </a:pPr>
            <a:r>
              <a:rPr lang="en-US">
                <a:solidFill>
                  <a:srgbClr val="FF0000"/>
                </a:solidFill>
              </a:rPr>
              <a:t>Verify or Re-Select the “mold” option on the control panel.</a:t>
            </a:r>
          </a:p>
          <a:p>
            <a:pPr marL="569913" lvl="3" indent="-228600">
              <a:spcBef>
                <a:spcPts val="0"/>
              </a:spcBef>
              <a:buClr>
                <a:schemeClr val="tx1">
                  <a:lumMod val="65000"/>
                  <a:lumOff val="35000"/>
                </a:schemeClr>
              </a:buClr>
              <a:buFont typeface="+mj-lt"/>
              <a:buAutoNum type="alphaLcPeriod"/>
            </a:pPr>
            <a:r>
              <a:rPr lang="en-US">
                <a:solidFill>
                  <a:srgbClr val="FF0000"/>
                </a:solidFill>
              </a:rPr>
              <a:t>Use the hand wheel attached to the control panel to slowly spin the form downwards, allowing access to the form’s bolt and spring clip.</a:t>
            </a:r>
          </a:p>
          <a:p>
            <a:pPr marL="569913" lvl="3" indent="-228600">
              <a:spcBef>
                <a:spcPts val="0"/>
              </a:spcBef>
              <a:buClr>
                <a:schemeClr val="tx1">
                  <a:lumMod val="65000"/>
                  <a:lumOff val="35000"/>
                </a:schemeClr>
              </a:buClr>
              <a:buFont typeface="+mj-lt"/>
              <a:buAutoNum type="alphaLcPeriod"/>
            </a:pPr>
            <a:r>
              <a:rPr lang="en-US">
                <a:solidFill>
                  <a:srgbClr val="FF0000"/>
                </a:solidFill>
              </a:rPr>
              <a:t>Depress the plate on the backside of the yoke to allow the form to release.</a:t>
            </a:r>
          </a:p>
          <a:p>
            <a:pPr marL="569913" lvl="3" indent="-228600">
              <a:spcBef>
                <a:spcPts val="0"/>
              </a:spcBef>
              <a:buClr>
                <a:schemeClr val="tx1">
                  <a:lumMod val="65000"/>
                  <a:lumOff val="35000"/>
                </a:schemeClr>
              </a:buClr>
              <a:buFont typeface="+mj-lt"/>
              <a:buAutoNum type="alphaLcPeriod"/>
            </a:pPr>
            <a:r>
              <a:rPr lang="en-US">
                <a:solidFill>
                  <a:srgbClr val="FF0000"/>
                </a:solidFill>
              </a:rPr>
              <a:t>Check the control panel screen to ensure the mold is still enabled.</a:t>
            </a:r>
          </a:p>
          <a:p>
            <a:pPr marL="569913" lvl="3" indent="-228600">
              <a:spcBef>
                <a:spcPts val="0"/>
              </a:spcBef>
              <a:buClr>
                <a:schemeClr val="tx1">
                  <a:lumMod val="65000"/>
                  <a:lumOff val="35000"/>
                </a:schemeClr>
              </a:buClr>
              <a:buFont typeface="+mj-lt"/>
              <a:buAutoNum type="alphaLcPeriod"/>
            </a:pPr>
            <a:r>
              <a:rPr lang="en-US">
                <a:solidFill>
                  <a:srgbClr val="FF0000"/>
                </a:solidFill>
              </a:rPr>
              <a:t>Reverse direction to move the form to an accessible position.</a:t>
            </a:r>
          </a:p>
          <a:p>
            <a:pPr marL="569913" lvl="3" indent="-228600">
              <a:spcBef>
                <a:spcPts val="0"/>
              </a:spcBef>
              <a:buClr>
                <a:schemeClr val="tx1">
                  <a:lumMod val="65000"/>
                  <a:lumOff val="35000"/>
                </a:schemeClr>
              </a:buClr>
              <a:buFont typeface="+mj-lt"/>
              <a:buAutoNum type="alphaLcPeriod"/>
            </a:pPr>
            <a:r>
              <a:rPr lang="en-US">
                <a:solidFill>
                  <a:srgbClr val="FF0000"/>
                </a:solidFill>
              </a:rPr>
              <a:t>Gently remove the form. (lesson complete)</a:t>
            </a:r>
          </a:p>
          <a:p>
            <a:pPr marL="341313" lvl="3" indent="0">
              <a:spcBef>
                <a:spcPts val="0"/>
              </a:spcBef>
              <a:buClr>
                <a:schemeClr val="tx1">
                  <a:lumMod val="65000"/>
                  <a:lumOff val="35000"/>
                </a:schemeClr>
              </a:buClr>
              <a:buNone/>
            </a:pPr>
            <a:endParaRPr lang="en-US" b="1"/>
          </a:p>
          <a:p>
            <a:pPr marL="0" lvl="3" indent="0">
              <a:spcBef>
                <a:spcPts val="0"/>
              </a:spcBef>
              <a:buClr>
                <a:schemeClr val="tx1">
                  <a:lumMod val="65000"/>
                  <a:lumOff val="35000"/>
                </a:schemeClr>
              </a:buClr>
              <a:buNone/>
            </a:pPr>
            <a:r>
              <a:rPr lang="en-US" b="1"/>
              <a:t>Lesson Completion</a:t>
            </a:r>
          </a:p>
          <a:p>
            <a:pPr marL="0" lvl="3" indent="0">
              <a:spcBef>
                <a:spcPts val="0"/>
              </a:spcBef>
              <a:buClr>
                <a:schemeClr val="tx1">
                  <a:lumMod val="65000"/>
                  <a:lumOff val="35000"/>
                </a:schemeClr>
              </a:buClr>
              <a:buNone/>
            </a:pPr>
            <a:r>
              <a:rPr lang="en-US"/>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br>
              <a:rPr lang="en-US"/>
            </a:br>
            <a:br>
              <a:rPr lang="en-US"/>
            </a:br>
            <a:r>
              <a:rPr lang="en-US" sz="1200" i="1"/>
              <a:t>Note: This is a broad-strokes lesson description. Final training content will be developed working closely with your subject matter experts.</a:t>
            </a:r>
          </a:p>
          <a:p>
            <a:pPr marL="341313" lvl="3" indent="0">
              <a:spcBef>
                <a:spcPts val="0"/>
              </a:spcBef>
              <a:buClr>
                <a:schemeClr val="tx1">
                  <a:lumMod val="65000"/>
                  <a:lumOff val="35000"/>
                </a:schemeClr>
              </a:buClr>
              <a:buNone/>
            </a:pPr>
            <a:endParaRPr lang="en-US"/>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6" name="EDIT tag">
            <a:extLst>
              <a:ext uri="{FF2B5EF4-FFF2-40B4-BE49-F238E27FC236}">
                <a16:creationId xmlns:a16="http://schemas.microsoft.com/office/drawing/2014/main" id="{4C48624B-8B17-24DC-6C63-0647996F1006}"/>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Detail example to Prompt </a:t>
            </a:r>
            <a:r>
              <a:rPr lang="en-US" sz="2800" kern="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0467997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pic>
        <p:nvPicPr>
          <p:cNvPr id="7" name="LessonImage">
            <a:extLst>
              <a:ext uri="{FF2B5EF4-FFF2-40B4-BE49-F238E27FC236}">
                <a16:creationId xmlns:a16="http://schemas.microsoft.com/office/drawing/2014/main" id="{34440FA9-ED91-C553-2E4B-B38E3837F3BD}"/>
              </a:ext>
            </a:extLst>
          </p:cNvPr>
          <p:cNvPicPr>
            <a:picLocks noChangeAspect="1"/>
          </p:cNvPicPr>
          <p:nvPr/>
        </p:nvPicPr>
        <p:blipFill rotWithShape="1">
          <a:blip r:embed="rId2"/>
          <a:srcRect t="7616" b="158"/>
          <a:stretch/>
        </p:blipFill>
        <p:spPr>
          <a:xfrm>
            <a:off x="0" y="1562100"/>
            <a:ext cx="6858000" cy="3243646"/>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4908698" cy="1018730"/>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870867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sp>
        <p:nvSpPr>
          <p:cNvPr id="9" name="editable background">
            <a:extLst>
              <a:ext uri="{FF2B5EF4-FFF2-40B4-BE49-F238E27FC236}">
                <a16:creationId xmlns:a16="http://schemas.microsoft.com/office/drawing/2014/main" id="{811139BC-A82C-34C2-2BC2-59092017CFBC}"/>
              </a:ext>
            </a:extLst>
          </p:cNvPr>
          <p:cNvSpPr/>
          <p:nvPr/>
        </p:nvSpPr>
        <p:spPr>
          <a:xfrm>
            <a:off x="0" y="1535027"/>
            <a:ext cx="6858000" cy="3220657"/>
          </a:xfrm>
          <a:prstGeom prst="rect">
            <a:avLst/>
          </a:prstGeom>
          <a:gradFill>
            <a:gsLst>
              <a:gs pos="0">
                <a:srgbClr val="FBFBFB"/>
              </a:gs>
              <a:gs pos="67000">
                <a:schemeClr val="tx2">
                  <a:lumMod val="40000"/>
                  <a:lumOff val="60000"/>
                </a:schemeClr>
              </a:gs>
              <a:gs pos="100000">
                <a:schemeClr val="tx2">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top 8" hidden="1">
            <a:extLst>
              <a:ext uri="{FF2B5EF4-FFF2-40B4-BE49-F238E27FC236}">
                <a16:creationId xmlns:a16="http://schemas.microsoft.com/office/drawing/2014/main" id="{BE76F480-51FE-D449-D76F-8B2F26D087AC}"/>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5" name="Stop 7">
            <a:extLst>
              <a:ext uri="{FF2B5EF4-FFF2-40B4-BE49-F238E27FC236}">
                <a16:creationId xmlns:a16="http://schemas.microsoft.com/office/drawing/2014/main" id="{11E72F19-8B1F-B807-7738-F9B316D13C92}"/>
              </a:ext>
            </a:extLst>
          </p:cNvPr>
          <p:cNvSpPr/>
          <p:nvPr/>
        </p:nvSpPr>
        <p:spPr>
          <a:xfrm>
            <a:off x="2720845" y="2636917"/>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7</a:t>
            </a:r>
          </a:p>
        </p:txBody>
      </p:sp>
      <p:sp>
        <p:nvSpPr>
          <p:cNvPr id="36" name="Stop 6" hidden="1">
            <a:extLst>
              <a:ext uri="{FF2B5EF4-FFF2-40B4-BE49-F238E27FC236}">
                <a16:creationId xmlns:a16="http://schemas.microsoft.com/office/drawing/2014/main" id="{7F73356B-B662-D7D7-15F7-29EB800D92F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pic>
        <p:nvPicPr>
          <p:cNvPr id="7" name="model">
            <a:extLst>
              <a:ext uri="{FF2B5EF4-FFF2-40B4-BE49-F238E27FC236}">
                <a16:creationId xmlns:a16="http://schemas.microsoft.com/office/drawing/2014/main" id="{34440FA9-ED91-C553-2E4B-B38E3837F3BD}"/>
              </a:ext>
            </a:extLst>
          </p:cNvPr>
          <p:cNvPicPr>
            <a:picLocks noGrp="1" noRot="1" noChangeAspect="1" noMove="1" noResize="1" noEditPoints="1" noAdjustHandles="1" noChangeArrowheads="1" noChangeShapeType="1" noCrop="1"/>
          </p:cNvPicPr>
          <p:nvPr/>
        </p:nvPicPr>
        <p:blipFill rotWithShape="1">
          <a:blip r:embed="rId2"/>
          <a:srcRect t="8000" b="22906"/>
          <a:stretch/>
        </p:blipFill>
        <p:spPr>
          <a:xfrm>
            <a:off x="0" y="1535026"/>
            <a:ext cx="6858000" cy="3220658"/>
          </a:xfrm>
          <a:prstGeom prst="rect">
            <a:avLst/>
          </a:prstGeom>
        </p:spPr>
      </p:pic>
      <p:sp>
        <p:nvSpPr>
          <p:cNvPr id="37" name="Stop 9">
            <a:extLst>
              <a:ext uri="{FF2B5EF4-FFF2-40B4-BE49-F238E27FC236}">
                <a16:creationId xmlns:a16="http://schemas.microsoft.com/office/drawing/2014/main" id="{2ADA7417-DB50-714F-9EA9-A2C781D32ADE}"/>
              </a:ext>
            </a:extLst>
          </p:cNvPr>
          <p:cNvSpPr/>
          <p:nvPr/>
        </p:nvSpPr>
        <p:spPr>
          <a:xfrm>
            <a:off x="1465814" y="3033184"/>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9</a:t>
            </a:r>
          </a:p>
        </p:txBody>
      </p:sp>
      <p:sp>
        <p:nvSpPr>
          <p:cNvPr id="42" name="Stop 5">
            <a:extLst>
              <a:ext uri="{FF2B5EF4-FFF2-40B4-BE49-F238E27FC236}">
                <a16:creationId xmlns:a16="http://schemas.microsoft.com/office/drawing/2014/main" id="{C1A6EA57-51F5-947F-FD8E-703A9869E0ED}"/>
              </a:ext>
            </a:extLst>
          </p:cNvPr>
          <p:cNvSpPr/>
          <p:nvPr/>
        </p:nvSpPr>
        <p:spPr>
          <a:xfrm>
            <a:off x="5321778" y="2913120"/>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5</a:t>
            </a:r>
          </a:p>
        </p:txBody>
      </p:sp>
      <p:sp>
        <p:nvSpPr>
          <p:cNvPr id="41" name="Stop 4">
            <a:extLst>
              <a:ext uri="{FF2B5EF4-FFF2-40B4-BE49-F238E27FC236}">
                <a16:creationId xmlns:a16="http://schemas.microsoft.com/office/drawing/2014/main" id="{DD93E638-C8BB-D302-7741-E448E3EB9A4E}"/>
              </a:ext>
            </a:extLst>
          </p:cNvPr>
          <p:cNvSpPr/>
          <p:nvPr/>
        </p:nvSpPr>
        <p:spPr>
          <a:xfrm>
            <a:off x="4784925" y="305000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4" name="Stop 4 ON">
            <a:extLst>
              <a:ext uri="{FF2B5EF4-FFF2-40B4-BE49-F238E27FC236}">
                <a16:creationId xmlns:a16="http://schemas.microsoft.com/office/drawing/2014/main" id="{1BC1DB99-65D9-7701-7CC7-25B47024C856}"/>
              </a:ext>
            </a:extLst>
          </p:cNvPr>
          <p:cNvSpPr/>
          <p:nvPr/>
        </p:nvSpPr>
        <p:spPr>
          <a:xfrm>
            <a:off x="4784925" y="3050002"/>
            <a:ext cx="190704" cy="190704"/>
          </a:xfrm>
          <a:prstGeom prst="ellipse">
            <a:avLst/>
          </a:prstGeom>
          <a:solidFill>
            <a:srgbClr val="0070C0"/>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0" name="Stop 3">
            <a:extLst>
              <a:ext uri="{FF2B5EF4-FFF2-40B4-BE49-F238E27FC236}">
                <a16:creationId xmlns:a16="http://schemas.microsoft.com/office/drawing/2014/main" id="{6EA8111E-BB94-A92E-4133-A859C599792E}"/>
              </a:ext>
            </a:extLst>
          </p:cNvPr>
          <p:cNvSpPr/>
          <p:nvPr/>
        </p:nvSpPr>
        <p:spPr>
          <a:xfrm>
            <a:off x="3680934" y="2801481"/>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3</a:t>
            </a:r>
          </a:p>
        </p:txBody>
      </p:sp>
      <p:sp>
        <p:nvSpPr>
          <p:cNvPr id="39" name="Stop 2">
            <a:extLst>
              <a:ext uri="{FF2B5EF4-FFF2-40B4-BE49-F238E27FC236}">
                <a16:creationId xmlns:a16="http://schemas.microsoft.com/office/drawing/2014/main" id="{26C04CBF-74A8-99F1-87EF-47F856DDCF90}"/>
              </a:ext>
            </a:extLst>
          </p:cNvPr>
          <p:cNvSpPr/>
          <p:nvPr/>
        </p:nvSpPr>
        <p:spPr>
          <a:xfrm>
            <a:off x="3093258" y="289683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2</a:t>
            </a:r>
          </a:p>
        </p:txBody>
      </p:sp>
      <p:sp>
        <p:nvSpPr>
          <p:cNvPr id="38" name="Stop 1">
            <a:extLst>
              <a:ext uri="{FF2B5EF4-FFF2-40B4-BE49-F238E27FC236}">
                <a16:creationId xmlns:a16="http://schemas.microsoft.com/office/drawing/2014/main" id="{AD784919-6881-0F89-A365-5DAACAE12189}"/>
              </a:ext>
            </a:extLst>
          </p:cNvPr>
          <p:cNvSpPr/>
          <p:nvPr/>
        </p:nvSpPr>
        <p:spPr>
          <a:xfrm>
            <a:off x="1979157" y="312853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1</a:t>
            </a:r>
          </a:p>
        </p:txBody>
      </p:sp>
      <p:sp>
        <p:nvSpPr>
          <p:cNvPr id="43" name="Description box">
            <a:extLst>
              <a:ext uri="{FF2B5EF4-FFF2-40B4-BE49-F238E27FC236}">
                <a16:creationId xmlns:a16="http://schemas.microsoft.com/office/drawing/2014/main" id="{A6DB7163-B05B-127E-062F-87E7DD151E8A}"/>
              </a:ext>
            </a:extLst>
          </p:cNvPr>
          <p:cNvSpPr/>
          <p:nvPr/>
        </p:nvSpPr>
        <p:spPr>
          <a:xfrm>
            <a:off x="5034987" y="2992185"/>
            <a:ext cx="1608880" cy="702580"/>
          </a:xfrm>
          <a:prstGeom prst="rect">
            <a:avLst/>
          </a:prstGeom>
          <a:solidFill>
            <a:schemeClr val="tx1">
              <a:lumMod val="95000"/>
              <a:lumOff val="5000"/>
              <a:alpha val="74000"/>
            </a:schemeClr>
          </a:solidFill>
          <a:ln w="31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600"/>
              </a:spcAft>
            </a:pPr>
            <a:r>
              <a:rPr lang="en-US" sz="1000" b="1"/>
              <a:t>Digging Bucket</a:t>
            </a:r>
          </a:p>
          <a:p>
            <a:r>
              <a:rPr lang="en-US" sz="700"/>
              <a:t>Optimum wrapper angle and no sharp corners promote superior bucket fill and reduce material packing.</a:t>
            </a:r>
          </a:p>
        </p:txBody>
      </p:sp>
      <p:pic>
        <p:nvPicPr>
          <p:cNvPr id="46" name="Cursor hand" descr="Right pointing backhand index with solid fill">
            <a:extLst>
              <a:ext uri="{FF2B5EF4-FFF2-40B4-BE49-F238E27FC236}">
                <a16:creationId xmlns:a16="http://schemas.microsoft.com/office/drawing/2014/main" id="{2227DFFA-E6D4-05B5-B175-854D6CA6E0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4755905" y="3200238"/>
            <a:ext cx="302938" cy="302938"/>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grpSp>
        <p:nvGrpSpPr>
          <p:cNvPr id="33" name="Drag icon">
            <a:extLst>
              <a:ext uri="{FF2B5EF4-FFF2-40B4-BE49-F238E27FC236}">
                <a16:creationId xmlns:a16="http://schemas.microsoft.com/office/drawing/2014/main" id="{59F24FF0-2BDA-2B0F-149A-AE5285A12645}"/>
              </a:ext>
            </a:extLst>
          </p:cNvPr>
          <p:cNvGrpSpPr/>
          <p:nvPr/>
        </p:nvGrpSpPr>
        <p:grpSpPr>
          <a:xfrm>
            <a:off x="243330" y="2827621"/>
            <a:ext cx="781698" cy="940280"/>
            <a:chOff x="938688" y="2016990"/>
            <a:chExt cx="781698" cy="940280"/>
          </a:xfrm>
        </p:grpSpPr>
        <p:sp>
          <p:nvSpPr>
            <p:cNvPr id="25" name="glow effect">
              <a:extLst>
                <a:ext uri="{FF2B5EF4-FFF2-40B4-BE49-F238E27FC236}">
                  <a16:creationId xmlns:a16="http://schemas.microsoft.com/office/drawing/2014/main" id="{28F5330B-79DB-1375-8E28-A09A973C7599}"/>
                </a:ext>
              </a:extLst>
            </p:cNvPr>
            <p:cNvSpPr/>
            <p:nvPr/>
          </p:nvSpPr>
          <p:spPr>
            <a:xfrm>
              <a:off x="1250319" y="2339331"/>
              <a:ext cx="223217" cy="223217"/>
            </a:xfrm>
            <a:prstGeom prst="ellipse">
              <a:avLst/>
            </a:prstGeom>
            <a:solidFill>
              <a:schemeClr val="bg1"/>
            </a:solidFill>
            <a:ln>
              <a:noFill/>
            </a:ln>
            <a:effectLst>
              <a:glow rad="558800">
                <a:schemeClr val="tx1">
                  <a:lumMod val="95000"/>
                  <a:lumOff val="5000"/>
                  <a:alpha val="21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lick &amp; hold text">
              <a:extLst>
                <a:ext uri="{FF2B5EF4-FFF2-40B4-BE49-F238E27FC236}">
                  <a16:creationId xmlns:a16="http://schemas.microsoft.com/office/drawing/2014/main" id="{8B300089-496D-0823-DC0E-34885192E9A2}"/>
                </a:ext>
              </a:extLst>
            </p:cNvPr>
            <p:cNvSpPr txBox="1"/>
            <p:nvPr/>
          </p:nvSpPr>
          <p:spPr>
            <a:xfrm>
              <a:off x="938688" y="2618716"/>
              <a:ext cx="781698" cy="338554"/>
            </a:xfrm>
            <a:prstGeom prst="rect">
              <a:avLst/>
            </a:prstGeom>
            <a:noFill/>
          </p:spPr>
          <p:txBody>
            <a:bodyPr wrap="square" rtlCol="0">
              <a:spAutoFit/>
            </a:bodyPr>
            <a:lstStyle/>
            <a:p>
              <a:pPr algn="ctr"/>
              <a:r>
                <a:rPr lang="en-US" sz="800">
                  <a:solidFill>
                    <a:schemeClr val="bg1"/>
                  </a:solidFill>
                  <a:effectLst>
                    <a:glow rad="25400">
                      <a:schemeClr val="tx1">
                        <a:lumMod val="50000"/>
                        <a:lumOff val="50000"/>
                      </a:schemeClr>
                    </a:glow>
                  </a:effectLst>
                  <a:latin typeface="+mj-lt"/>
                </a:rPr>
                <a:t>Click &amp; hold to rotate</a:t>
              </a:r>
            </a:p>
          </p:txBody>
        </p:sp>
        <p:pic>
          <p:nvPicPr>
            <p:cNvPr id="20" name="hand icon" descr="Right pointing backhand index with solid fill">
              <a:extLst>
                <a:ext uri="{FF2B5EF4-FFF2-40B4-BE49-F238E27FC236}">
                  <a16:creationId xmlns:a16="http://schemas.microsoft.com/office/drawing/2014/main" id="{5411BFFD-432D-7471-C272-CEE5623E1A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003626" y="2016990"/>
              <a:ext cx="651821" cy="651821"/>
            </a:xfrm>
            <a:prstGeom prst="rect">
              <a:avLst/>
            </a:prstGeom>
          </p:spPr>
        </p:pic>
        <p:sp>
          <p:nvSpPr>
            <p:cNvPr id="22" name="Arrow: Right">
              <a:extLst>
                <a:ext uri="{FF2B5EF4-FFF2-40B4-BE49-F238E27FC236}">
                  <a16:creationId xmlns:a16="http://schemas.microsoft.com/office/drawing/2014/main" id="{0AC41D46-72AF-DB5A-DF43-89EF81500266}"/>
                </a:ext>
              </a:extLst>
            </p:cNvPr>
            <p:cNvSpPr/>
            <p:nvPr/>
          </p:nvSpPr>
          <p:spPr>
            <a:xfrm>
              <a:off x="1482753" y="2102489"/>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Left">
              <a:extLst>
                <a:ext uri="{FF2B5EF4-FFF2-40B4-BE49-F238E27FC236}">
                  <a16:creationId xmlns:a16="http://schemas.microsoft.com/office/drawing/2014/main" id="{6EB5D601-9D61-1FB3-971C-F3E2EC3D2AD7}"/>
                </a:ext>
              </a:extLst>
            </p:cNvPr>
            <p:cNvSpPr/>
            <p:nvPr/>
          </p:nvSpPr>
          <p:spPr>
            <a:xfrm flipH="1">
              <a:off x="965818" y="2107992"/>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EDIT tag">
            <a:extLst>
              <a:ext uri="{FF2B5EF4-FFF2-40B4-BE49-F238E27FC236}">
                <a16:creationId xmlns:a16="http://schemas.microsoft.com/office/drawing/2014/main" id="{A97DC0F6-6A07-F726-3EB1-A4047ADBB7D4}"/>
              </a:ext>
            </a:extLst>
          </p:cNvPr>
          <p:cNvSpPr txBox="1"/>
          <p:nvPr/>
        </p:nvSpPr>
        <p:spPr>
          <a:xfrm rot="20805525">
            <a:off x="1350500" y="3950738"/>
            <a:ext cx="4156282" cy="2123658"/>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kern="0">
                <a:solidFill>
                  <a:srgbClr val="C00000"/>
                </a:solidFill>
                <a:effectLst>
                  <a:glow rad="165100">
                    <a:prstClr val="white">
                      <a:alpha val="15000"/>
                    </a:prstClr>
                  </a:glow>
                </a:effectLst>
                <a:latin typeface="Top Secret" panose="02000800000000000000" pitchFamily="2" charset="0"/>
              </a:rPr>
              <a:t>Add options in playground</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3249295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2" name="Picture Placeholder 3">
            <a:extLst>
              <a:ext uri="{FF2B5EF4-FFF2-40B4-BE49-F238E27FC236}">
                <a16:creationId xmlns:a16="http://schemas.microsoft.com/office/drawing/2014/main" id="{503C85F0-722D-C86F-1C57-A9C670891613}"/>
              </a:ext>
            </a:extLst>
          </p:cNvPr>
          <p:cNvPicPr>
            <a:picLocks noChangeAspect="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0" y="-1"/>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BodyText1">
            <a:extLst>
              <a:ext uri="{FF2B5EF4-FFF2-40B4-BE49-F238E27FC236}">
                <a16:creationId xmlns:a16="http://schemas.microsoft.com/office/drawing/2014/main" id="{4B546A32-7D36-ACEC-7018-F43B71A1168B}"/>
              </a:ext>
            </a:extLst>
          </p:cNvPr>
          <p:cNvSpPr/>
          <p:nvPr/>
        </p:nvSpPr>
        <p:spPr>
          <a:xfrm>
            <a:off x="914399" y="5486400"/>
            <a:ext cx="3087015" cy="871649"/>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Our proposal offers a range of scope sizes and pricing options, a comprehensive product ownership model, and a clear focus on delivering a compelling return on investment. </a:t>
            </a:r>
          </a:p>
        </p:txBody>
      </p:sp>
      <p:pic>
        <p:nvPicPr>
          <p:cNvPr id="3" name="ANVIL">
            <a:extLst>
              <a:ext uri="{FF2B5EF4-FFF2-40B4-BE49-F238E27FC236}">
                <a16:creationId xmlns:a16="http://schemas.microsoft.com/office/drawing/2014/main" id="{366597DC-F4D8-5725-7E69-38DF95B7D6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9" name="Title 8">
            <a:extLst>
              <a:ext uri="{FF2B5EF4-FFF2-40B4-BE49-F238E27FC236}">
                <a16:creationId xmlns:a16="http://schemas.microsoft.com/office/drawing/2014/main" id="{EDD97D1E-D36B-759D-80C8-8CD0F3A93E9E}"/>
              </a:ext>
            </a:extLst>
          </p:cNvPr>
          <p:cNvSpPr>
            <a:spLocks noGrp="1"/>
          </p:cNvSpPr>
          <p:nvPr>
            <p:ph type="title" idx="4294967295"/>
          </p:nvPr>
        </p:nvSpPr>
        <p:spPr>
          <a:xfrm>
            <a:off x="914400" y="3968496"/>
            <a:ext cx="3657600" cy="1235111"/>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PRICE</a:t>
            </a:r>
            <a:r>
              <a:rPr lang="en-US" sz="4400"/>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OPTIONS</a:t>
            </a:r>
          </a:p>
        </p:txBody>
      </p:sp>
      <p:sp>
        <p:nvSpPr>
          <p:cNvPr id="5" name="EDIT tag" hidden="1">
            <a:extLst>
              <a:ext uri="{FF2B5EF4-FFF2-40B4-BE49-F238E27FC236}">
                <a16:creationId xmlns:a16="http://schemas.microsoft.com/office/drawing/2014/main" id="{1C5B84EE-240A-C79E-E739-1114935989D3}"/>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10224703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1AB16-21D9-871B-2952-440EDEB0B1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BF423A00-AC96-E209-F86B-3AF870EEE852}"/>
              </a:ext>
            </a:extLst>
          </p:cNvPr>
          <p:cNvPicPr>
            <a:picLocks noGrp="1" noChangeAspect="1"/>
          </p:cNvPicPr>
          <p:nvPr>
            <p:ph type="pic" sz="quarter" idx="10"/>
          </p:nvPr>
        </p:nvPicPr>
        <p:blipFill rotWithShape="1">
          <a:blip r:embed="rId3"/>
          <a:srcRect t="32716" b="23346"/>
          <a:stretch/>
        </p:blipFill>
        <p:spPr>
          <a:xfrm>
            <a:off x="0" y="0"/>
            <a:ext cx="6858000" cy="2011680"/>
          </a:xfrm>
        </p:spPr>
      </p:pic>
      <p:sp>
        <p:nvSpPr>
          <p:cNvPr id="4" name="Text Placeholder 3">
            <a:extLst>
              <a:ext uri="{FF2B5EF4-FFF2-40B4-BE49-F238E27FC236}">
                <a16:creationId xmlns:a16="http://schemas.microsoft.com/office/drawing/2014/main" id="{B6C89D26-4B39-1DDF-CA10-34B8F5C63B90}"/>
              </a:ext>
            </a:extLst>
          </p:cNvPr>
          <p:cNvSpPr>
            <a:spLocks noGrp="1"/>
          </p:cNvSpPr>
          <p:nvPr>
            <p:ph type="body" sz="quarter" idx="15"/>
          </p:nvPr>
        </p:nvSpPr>
        <p:spPr>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One cost, </a:t>
            </a:r>
          </a:p>
          <a:p>
            <a:pPr algn="r" defTabSz="457200"/>
            <a:r>
              <a:rPr lang="en-US" sz="1800" cap="all">
                <a:latin typeface="Roboto Condensed" panose="02000000000000000000" pitchFamily="2" charset="0"/>
                <a:ea typeface="Roboto Condensed" panose="02000000000000000000" pitchFamily="2" charset="0"/>
              </a:rPr>
              <a:t>infinite </a:t>
            </a:r>
          </a:p>
          <a:p>
            <a:pPr algn="r" defTabSz="457200"/>
            <a:r>
              <a:rPr lang="en-US" sz="1800" cap="all">
                <a:latin typeface="Roboto Condensed" panose="02000000000000000000" pitchFamily="2" charset="0"/>
                <a:ea typeface="Roboto Condensed" panose="02000000000000000000" pitchFamily="2" charset="0"/>
              </a:rPr>
              <a:t>potential</a:t>
            </a:r>
          </a:p>
        </p:txBody>
      </p:sp>
      <p:sp>
        <p:nvSpPr>
          <p:cNvPr id="6" name="Text Placeholder 5">
            <a:extLst>
              <a:ext uri="{FF2B5EF4-FFF2-40B4-BE49-F238E27FC236}">
                <a16:creationId xmlns:a16="http://schemas.microsoft.com/office/drawing/2014/main" id="{195B8A58-53E5-62D8-72BD-719C1057D964}"/>
              </a:ext>
            </a:extLst>
          </p:cNvPr>
          <p:cNvSpPr>
            <a:spLocks noGrp="1" noRot="1" noMove="1" noResize="1" noEditPoints="1" noAdjustHandles="1" noChangeArrowheads="1" noChangeShapeType="1"/>
          </p:cNvSpPr>
          <p:nvPr>
            <p:ph type="body" sz="quarter" idx="16"/>
          </p:nvPr>
        </p:nvSpPr>
        <p:spPr>
          <a:prstGeom prst="rect">
            <a:avLst/>
          </a:prstGeom>
        </p:spPr>
        <p:txBody>
          <a:bodyPr/>
          <a:lstStyle/>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Our clients own all the assets that we create for their projects. ForgeFX Simulations develops all assets in non-proprietary development tools, which ensures that you are not locked into any specific platform and have the freedom to modify, update, or expand your projects as needed.</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One-time development cost:</a:t>
            </a:r>
            <a:r>
              <a:rPr lang="en-US" sz="1200" spc="20">
                <a:solidFill>
                  <a:schemeClr val="tx1">
                    <a:lumMod val="65000"/>
                    <a:lumOff val="35000"/>
                  </a:schemeClr>
                </a:solidFill>
                <a:latin typeface="Calibri" panose="020F0502020204030204" pitchFamily="34" charset="0"/>
                <a:cs typeface="Calibri" panose="020F0502020204030204" pitchFamily="34" charset="0"/>
              </a:rPr>
              <a:t> We believe in straightforward financial transactions without hidden fees. This means that when you commission a project with us, you're charged only once for the development of your assets. </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licensing: </a:t>
            </a:r>
            <a:r>
              <a:rPr lang="en-US" sz="1200" spc="20">
                <a:solidFill>
                  <a:schemeClr val="tx1">
                    <a:lumMod val="65000"/>
                    <a:lumOff val="35000"/>
                  </a:schemeClr>
                </a:solidFill>
                <a:latin typeface="Calibri" panose="020F0502020204030204" pitchFamily="34" charset="0"/>
                <a:cs typeface="Calibri" panose="020F0502020204030204" pitchFamily="34" charset="0"/>
              </a:rPr>
              <a:t>With ForgeFX, you don't have to worry about ongoing licensing fees for the assets we develop for you. Once the project is completed, the assets are yours to use as you wish, free from any additional licensing costs that can often accumulate over time.</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per-seat costs:</a:t>
            </a:r>
            <a:r>
              <a:rPr lang="en-US" sz="1200" spc="20">
                <a:solidFill>
                  <a:schemeClr val="tx1">
                    <a:lumMod val="65000"/>
                    <a:lumOff val="35000"/>
                  </a:schemeClr>
                </a:solidFill>
                <a:latin typeface="Calibri" panose="020F0502020204030204" pitchFamily="34" charset="0"/>
                <a:cs typeface="Calibri" panose="020F0502020204030204" pitchFamily="34" charset="0"/>
              </a:rPr>
              <a:t> Whether your team is large or small, our development approach does not include per-seat costs. This ensures that your entire team can utilize the assets without incurring additional charges based on the number of users or seats, facilitating a more collaborative and inclusive environment.</a:t>
            </a:r>
          </a:p>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ForgeFX takes pride in fostering long-term relationships that span many years with our clients. Our comprehensive range of services includes initial consultation to understand your vision, bespoke design and development tailored to your unique requirements, as well as ongoing maintenance and support to ensure longevity and success for your projects.</a:t>
            </a:r>
          </a:p>
          <a:p>
            <a:endParaRPr lang="en-US"/>
          </a:p>
        </p:txBody>
      </p:sp>
      <p:sp>
        <p:nvSpPr>
          <p:cNvPr id="9" name="HeaderGradient">
            <a:extLst>
              <a:ext uri="{FF2B5EF4-FFF2-40B4-BE49-F238E27FC236}">
                <a16:creationId xmlns:a16="http://schemas.microsoft.com/office/drawing/2014/main" id="{7F23B0C2-60D7-1C73-B899-632B6E14960A}"/>
              </a:ext>
            </a:extLst>
          </p:cNvPr>
          <p:cNvSpPr/>
          <p:nvPr/>
        </p:nvSpPr>
        <p:spPr>
          <a:xfrm>
            <a:off x="0" y="328613"/>
            <a:ext cx="6857999" cy="1682750"/>
          </a:xfrm>
          <a:prstGeom prst="rect">
            <a:avLst/>
          </a:prstGeom>
          <a:gradFill flip="none" rotWithShape="1">
            <a:gsLst>
              <a:gs pos="0">
                <a:schemeClr val="bg2">
                  <a:lumMod val="10000"/>
                  <a:alpha val="70000"/>
                </a:schemeClr>
              </a:gs>
              <a:gs pos="48000">
                <a:schemeClr val="bg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4C4EBAE-2B13-2BD6-047F-4C29C2500CED}"/>
              </a:ext>
            </a:extLst>
          </p:cNvPr>
          <p:cNvSpPr>
            <a:spLocks noGrp="1"/>
          </p:cNvSpPr>
          <p:nvPr>
            <p:ph type="title"/>
          </p:nvPr>
        </p:nvSpPr>
        <p:spPr/>
        <p:txBody>
          <a:bodyPr/>
          <a:lstStyle/>
          <a:p>
            <a:pPr lvl="0"/>
            <a:r>
              <a:rPr lang="en-US">
                <a:solidFill>
                  <a:schemeClr val="bg1"/>
                </a:solidFill>
              </a:rPr>
              <a:t>Product </a:t>
            </a:r>
            <a:r>
              <a:rPr lang="en-US"/>
              <a:t>Ownership</a:t>
            </a:r>
          </a:p>
        </p:txBody>
      </p:sp>
      <p:sp>
        <p:nvSpPr>
          <p:cNvPr id="27" name="Text Placeholder 5">
            <a:extLst>
              <a:ext uri="{FF2B5EF4-FFF2-40B4-BE49-F238E27FC236}">
                <a16:creationId xmlns:a16="http://schemas.microsoft.com/office/drawing/2014/main" id="{218B552C-CA71-4827-2287-17D8033793DF}"/>
              </a:ext>
            </a:extLst>
          </p:cNvPr>
          <p:cNvSpPr txBox="1">
            <a:spLocks/>
          </p:cNvSpPr>
          <p:nvPr/>
        </p:nvSpPr>
        <p:spPr>
          <a:xfrm>
            <a:off x="-1354932" y="2904174"/>
            <a:ext cx="5943600" cy="2577464"/>
          </a:xfrm>
          <a:prstGeom prst="rect">
            <a:avLst/>
          </a:prstGeom>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endParaRPr lang="en-US"/>
          </a:p>
        </p:txBody>
      </p:sp>
      <p:pic>
        <p:nvPicPr>
          <p:cNvPr id="58" name="Graphic 3">
            <a:extLst>
              <a:ext uri="{FF2B5EF4-FFF2-40B4-BE49-F238E27FC236}">
                <a16:creationId xmlns:a16="http://schemas.microsoft.com/office/drawing/2014/main" id="{E211FA30-BBB2-4429-5292-C0345ECB4B0C}"/>
              </a:ext>
            </a:extLst>
          </p:cNvPr>
          <p:cNvPicPr>
            <a:picLocks noChangeAspect="1"/>
          </p:cNvPicPr>
          <p:nvPr/>
        </p:nvPicPr>
        <p:blipFill>
          <a:blip r:embed="rId4"/>
          <a:srcRect/>
          <a:stretch/>
        </p:blipFill>
        <p:spPr>
          <a:xfrm>
            <a:off x="2467285" y="5705457"/>
            <a:ext cx="368932" cy="430422"/>
          </a:xfrm>
          <a:prstGeom prst="rect">
            <a:avLst/>
          </a:prstGeom>
        </p:spPr>
      </p:pic>
      <p:pic>
        <p:nvPicPr>
          <p:cNvPr id="59" name="Graphic 2" descr="Contract with solid fill">
            <a:extLst>
              <a:ext uri="{FF2B5EF4-FFF2-40B4-BE49-F238E27FC236}">
                <a16:creationId xmlns:a16="http://schemas.microsoft.com/office/drawing/2014/main" id="{B259B4E7-F3F8-CF89-6F0A-427B6AE99E0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20626481">
            <a:off x="2441072" y="4424441"/>
            <a:ext cx="417426" cy="417426"/>
          </a:xfrm>
          <a:prstGeom prst="rect">
            <a:avLst/>
          </a:prstGeom>
        </p:spPr>
      </p:pic>
      <p:pic>
        <p:nvPicPr>
          <p:cNvPr id="60" name="Graphic 1" descr="Mining tools with solid fill">
            <a:extLst>
              <a:ext uri="{FF2B5EF4-FFF2-40B4-BE49-F238E27FC236}">
                <a16:creationId xmlns:a16="http://schemas.microsoft.com/office/drawing/2014/main" id="{2B2A2BB6-3C55-D600-0B8A-04BB341F5F9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483374" y="3304382"/>
            <a:ext cx="352843" cy="352843"/>
          </a:xfrm>
          <a:prstGeom prst="rect">
            <a:avLst/>
          </a:prstGeom>
        </p:spPr>
      </p:pic>
    </p:spTree>
    <p:extLst>
      <p:ext uri="{BB962C8B-B14F-4D97-AF65-F5344CB8AC3E}">
        <p14:creationId xmlns:p14="http://schemas.microsoft.com/office/powerpoint/2010/main" val="42864303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ROI</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BodyText">
            <a:extLst>
              <a:ext uri="{FF2B5EF4-FFF2-40B4-BE49-F238E27FC236}">
                <a16:creationId xmlns:a16="http://schemas.microsoft.com/office/drawing/2014/main" id="{B3A4CB6A-D96F-39A9-44F4-916A1A4E0DD5}"/>
              </a:ext>
            </a:extLst>
          </p:cNvPr>
          <p:cNvSpPr txBox="1"/>
          <p:nvPr/>
        </p:nvSpPr>
        <p:spPr>
          <a:xfrm>
            <a:off x="457196" y="1536192"/>
            <a:ext cx="5943599" cy="6637843"/>
          </a:xfrm>
          <a:prstGeom prst="rect">
            <a:avLst/>
          </a:prstGeom>
          <a:solidFill>
            <a:schemeClr val="bg1"/>
          </a:solidFill>
        </p:spPr>
        <p:txBody>
          <a:bodyPr wrap="square" lIns="0" rIns="0" rtlCol="0">
            <a:spAutoFit/>
          </a:bodyPr>
          <a:lstStyle/>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When considering any project, it’s important to determine the return on investment so that stake holders know where the money is going and what they can expect to receive in return. Simulators are no different, and the ROI can be significant. Listed below are the leading benefits of utilizing simulation-based training and the associated returns.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Wear and Tear on Physical Equipment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conducting portions of training on simulated equipment, there is less wear and tear on real-world equipment and a reduced incidence of accidents and their associated repairs.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Use of Consumables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Simulators require zero fuel, oil, or other materials to be used in training. Conducting training without the expense of consumables greatly decreases the cost of training. </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Operator Familiarity</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with physical equipment will always be necessary; however much of the basic training can be conducted within the simulator so operators are familiar with the equipment before real-world training begins. They can practice a procedure or task over and over until they’ve mastered it, acquiring mastery without incurring expenses or risking injury.</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 Training Time &amp; Expenses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Getting access to real-world equipment can be challenging, costly and time consuming. Removing the need to travel to get operators on the equipment can quickly have a positive effect on a company’s bottom line.</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Throughput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Regardless of industry or type of equipment, all companies struggle with throughput of trainees. There are only so many trainers, equipment available for training, and hours where conditions are correct for training. Simulators remove these barriers and allow trainees to train regardless of trainer or equipment availability; and remove any environmental or geographical limitations that are out of an organization’s control.</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Sales and Marketing Opportunities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While simulators are typically built for training departments, sales and marketing departments love them because they provide excellent opportunities to put people behind the controls of a virtual machine in a setting where that is not possible with real-world machines. People want to try before they buy, and simulators give customers that ability.</a:t>
            </a:r>
          </a:p>
        </p:txBody>
      </p:sp>
    </p:spTree>
    <p:extLst>
      <p:ext uri="{BB962C8B-B14F-4D97-AF65-F5344CB8AC3E}">
        <p14:creationId xmlns:p14="http://schemas.microsoft.com/office/powerpoint/2010/main" val="35284790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LIGNMENT" hidden="1">
            <a:extLst>
              <a:ext uri="{FF2B5EF4-FFF2-40B4-BE49-F238E27FC236}">
                <a16:creationId xmlns:a16="http://schemas.microsoft.com/office/drawing/2014/main" id="{2155E614-2FEF-4625-8543-9D377762E5CB}"/>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30" name="subtitle text" hidden="1">
            <a:extLst>
              <a:ext uri="{FF2B5EF4-FFF2-40B4-BE49-F238E27FC236}">
                <a16:creationId xmlns:a16="http://schemas.microsoft.com/office/drawing/2014/main" id="{C89F0F0D-FC97-4ABA-ACDA-CD1C4D556609}"/>
              </a:ext>
            </a:extLst>
          </p:cNvPr>
          <p:cNvSpPr/>
          <p:nvPr/>
        </p:nvSpPr>
        <p:spPr>
          <a:xfrm>
            <a:off x="370321" y="2171931"/>
            <a:ext cx="5972606" cy="390813"/>
          </a:xfrm>
          <a:prstGeom prst="rect">
            <a:avLst/>
          </a:prstGeom>
        </p:spPr>
        <p:txBody>
          <a:bodyPr wrap="square">
            <a:spAutoFit/>
          </a:bodyPr>
          <a:lstStyle/>
          <a:p>
            <a:pPr>
              <a:lnSpc>
                <a:spcPct val="120000"/>
              </a:lnSpc>
            </a:pPr>
            <a:r>
              <a:rPr lang="en-US">
                <a:solidFill>
                  <a:schemeClr val="tx1">
                    <a:lumMod val="50000"/>
                    <a:lumOff val="50000"/>
                  </a:schemeClr>
                </a:solidFill>
                <a:latin typeface="Lato" panose="020F0502020204030203" pitchFamily="34" charset="0"/>
                <a:cs typeface="Lato" panose="020F0502020204030203" pitchFamily="34" charset="0"/>
              </a:rPr>
              <a:t>System requirements</a:t>
            </a:r>
          </a:p>
        </p:txBody>
      </p:sp>
      <p:sp>
        <p:nvSpPr>
          <p:cNvPr id="92" name="TextBox 91">
            <a:extLst>
              <a:ext uri="{FF2B5EF4-FFF2-40B4-BE49-F238E27FC236}">
                <a16:creationId xmlns:a16="http://schemas.microsoft.com/office/drawing/2014/main" id="{5EC01B01-706A-46B7-B0E0-6D14A9B660E9}"/>
              </a:ext>
            </a:extLst>
          </p:cNvPr>
          <p:cNvSpPr txBox="1"/>
          <p:nvPr/>
        </p:nvSpPr>
        <p:spPr>
          <a:xfrm>
            <a:off x="382930" y="2071991"/>
            <a:ext cx="6096075" cy="486800"/>
          </a:xfrm>
          <a:prstGeom prst="rect">
            <a:avLst/>
          </a:prstGeom>
          <a:noFill/>
        </p:spPr>
        <p:txBody>
          <a:bodyPr wrap="square">
            <a:spAutoFit/>
          </a:bodyPr>
          <a:lstStyle/>
          <a:p>
            <a:pPr algn="just">
              <a:lnSpc>
                <a:spcPct val="110000"/>
              </a:lnSpc>
            </a:pPr>
            <a:r>
              <a:rPr lang="en-US" sz="1200">
                <a:solidFill>
                  <a:schemeClr val="tx1">
                    <a:lumMod val="75000"/>
                    <a:lumOff val="25000"/>
                  </a:schemeClr>
                </a:solidFill>
                <a:latin typeface="Calibri Light" panose="020F0302020204030204" pitchFamily="34" charset="0"/>
                <a:cs typeface="Calibri Light" panose="020F0302020204030204" pitchFamily="34" charset="0"/>
              </a:rPr>
              <a:t>These components are integral to a robust, compelling simulator. </a:t>
            </a:r>
            <a:r>
              <a:rPr lang="en-US" sz="1200" spc="10">
                <a:solidFill>
                  <a:schemeClr val="tx1">
                    <a:lumMod val="75000"/>
                    <a:lumOff val="25000"/>
                  </a:schemeClr>
                </a:solidFill>
                <a:latin typeface="Calibri Light" panose="020F0302020204030204" pitchFamily="34" charset="0"/>
                <a:cs typeface="Calibri Light" panose="020F0302020204030204" pitchFamily="34" charset="0"/>
              </a:rPr>
              <a:t>The following pages describe in more detail how these features work to achieve a rewarding educational experience. </a:t>
            </a:r>
            <a:endParaRPr lang="en-US" sz="1200" spc="10">
              <a:solidFill>
                <a:schemeClr val="tx1">
                  <a:lumMod val="75000"/>
                  <a:lumOff val="25000"/>
                </a:schemeClr>
              </a:solidFill>
            </a:endParaRPr>
          </a:p>
        </p:txBody>
      </p:sp>
      <p:sp>
        <p:nvSpPr>
          <p:cNvPr id="33" name="Title black">
            <a:extLst>
              <a:ext uri="{FF2B5EF4-FFF2-40B4-BE49-F238E27FC236}">
                <a16:creationId xmlns:a16="http://schemas.microsoft.com/office/drawing/2014/main" id="{8661FF9C-3AEF-4EBF-2EF4-2639C2B99233}"/>
              </a:ext>
            </a:extLst>
          </p:cNvPr>
          <p:cNvSpPr txBox="1"/>
          <p:nvPr/>
        </p:nvSpPr>
        <p:spPr>
          <a:xfrm>
            <a:off x="382930" y="893885"/>
            <a:ext cx="4159762" cy="646331"/>
          </a:xfrm>
          <a:prstGeom prst="rect">
            <a:avLst/>
          </a:prstGeom>
          <a:noFill/>
        </p:spPr>
        <p:txBody>
          <a:bodyPr wrap="square" rtlCol="0">
            <a:spAutoFit/>
          </a:body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ROI</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2" name="Title gold">
            <a:extLst>
              <a:ext uri="{FF2B5EF4-FFF2-40B4-BE49-F238E27FC236}">
                <a16:creationId xmlns:a16="http://schemas.microsoft.com/office/drawing/2014/main" id="{BFB409F6-F72F-E81E-DE30-2E8D7B4E2A7D}"/>
              </a:ext>
            </a:extLst>
          </p:cNvPr>
          <p:cNvSpPr txBox="1"/>
          <p:nvPr/>
        </p:nvSpPr>
        <p:spPr>
          <a:xfrm>
            <a:off x="382930" y="1391736"/>
            <a:ext cx="4353193" cy="646331"/>
          </a:xfrm>
          <a:prstGeom prst="rect">
            <a:avLst/>
          </a:prstGeom>
          <a:noFill/>
        </p:spPr>
        <p:txBody>
          <a:bodyPr wrap="square" rtlCol="0">
            <a:spAutoFit/>
          </a:bodyPr>
          <a:lstStyle/>
          <a:p>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Benefits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29" name="Project Title Placeholder">
            <a:extLst>
              <a:ext uri="{FF2B5EF4-FFF2-40B4-BE49-F238E27FC236}">
                <a16:creationId xmlns:a16="http://schemas.microsoft.com/office/drawing/2014/main" id="{3855C1AA-E498-47AC-B04C-627B707F8001}"/>
              </a:ext>
            </a:extLst>
          </p:cNvPr>
          <p:cNvSpPr txBox="1"/>
          <p:nvPr/>
        </p:nvSpPr>
        <p:spPr>
          <a:xfrm>
            <a:off x="370319" y="532764"/>
            <a:ext cx="5513168" cy="253916"/>
          </a:xfrm>
          <a:prstGeom prst="rect">
            <a:avLst/>
          </a:prstGeom>
          <a:noFill/>
        </p:spPr>
        <p:txBody>
          <a:bodyPr wrap="square"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101" name="Square 9">
            <a:extLst>
              <a:ext uri="{FF2B5EF4-FFF2-40B4-BE49-F238E27FC236}">
                <a16:creationId xmlns:a16="http://schemas.microsoft.com/office/drawing/2014/main" id="{983AFABE-9B79-EFF8-8518-390065378823}"/>
              </a:ext>
            </a:extLst>
          </p:cNvPr>
          <p:cNvSpPr/>
          <p:nvPr/>
        </p:nvSpPr>
        <p:spPr>
          <a:xfrm>
            <a:off x="4581175"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9" name="header 9">
            <a:extLst>
              <a:ext uri="{FF2B5EF4-FFF2-40B4-BE49-F238E27FC236}">
                <a16:creationId xmlns:a16="http://schemas.microsoft.com/office/drawing/2014/main" id="{F1EEE777-0C6E-DCB4-D725-EE71960FD6D9}"/>
              </a:ext>
            </a:extLst>
          </p:cNvPr>
          <p:cNvSpPr txBox="1"/>
          <p:nvPr/>
        </p:nvSpPr>
        <p:spPr>
          <a:xfrm>
            <a:off x="4588385" y="7539990"/>
            <a:ext cx="1795378"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Full Asset Ownership</a:t>
            </a:r>
          </a:p>
        </p:txBody>
      </p:sp>
      <p:sp>
        <p:nvSpPr>
          <p:cNvPr id="100" name="Text 9">
            <a:extLst>
              <a:ext uri="{FF2B5EF4-FFF2-40B4-BE49-F238E27FC236}">
                <a16:creationId xmlns:a16="http://schemas.microsoft.com/office/drawing/2014/main" id="{C9A4A25E-EE9A-4714-8BAC-904C6AE867D9}"/>
              </a:ext>
            </a:extLst>
          </p:cNvPr>
          <p:cNvSpPr txBox="1"/>
          <p:nvPr/>
        </p:nvSpPr>
        <p:spPr>
          <a:xfrm>
            <a:off x="4569287" y="7827795"/>
            <a:ext cx="1788189"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Clients retain full ownership of all developed assets, ensuring complete control and the freedom to modify, update, or expand projects without restrictions.</a:t>
            </a:r>
          </a:p>
        </p:txBody>
      </p:sp>
      <p:pic>
        <p:nvPicPr>
          <p:cNvPr id="12" name="Graphic 9" descr="Medal with solid fill">
            <a:extLst>
              <a:ext uri="{FF2B5EF4-FFF2-40B4-BE49-F238E27FC236}">
                <a16:creationId xmlns:a16="http://schemas.microsoft.com/office/drawing/2014/main" id="{93447DEC-AA53-87C5-B378-11BE692AE70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95367" y="6871354"/>
            <a:ext cx="596324" cy="596324"/>
          </a:xfrm>
          <a:prstGeom prst="rect">
            <a:avLst/>
          </a:prstGeom>
        </p:spPr>
      </p:pic>
      <p:sp>
        <p:nvSpPr>
          <p:cNvPr id="96" name="Square 8">
            <a:extLst>
              <a:ext uri="{FF2B5EF4-FFF2-40B4-BE49-F238E27FC236}">
                <a16:creationId xmlns:a16="http://schemas.microsoft.com/office/drawing/2014/main" id="{C06625B4-5A39-2417-9266-86E8229B8CB0}"/>
              </a:ext>
            </a:extLst>
          </p:cNvPr>
          <p:cNvSpPr/>
          <p:nvPr/>
        </p:nvSpPr>
        <p:spPr>
          <a:xfrm>
            <a:off x="2547251"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0" name="Text 8">
            <a:extLst>
              <a:ext uri="{FF2B5EF4-FFF2-40B4-BE49-F238E27FC236}">
                <a16:creationId xmlns:a16="http://schemas.microsoft.com/office/drawing/2014/main" id="{DF3C6052-03E0-5E4F-1BE3-27A1129DBBD7}"/>
              </a:ext>
            </a:extLst>
          </p:cNvPr>
          <p:cNvSpPr txBox="1"/>
          <p:nvPr/>
        </p:nvSpPr>
        <p:spPr>
          <a:xfrm>
            <a:off x="2547250" y="7848154"/>
            <a:ext cx="1788533" cy="553998"/>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Unlike other services, ForgeFX doesn’t charge recurring licensing fees for developed assets, which are fully transferred to the client</a:t>
            </a:r>
            <a:r>
              <a:rPr lang="en-US" sz="900">
                <a:solidFill>
                  <a:schemeClr val="tx1">
                    <a:lumMod val="75000"/>
                    <a:lumOff val="25000"/>
                  </a:schemeClr>
                </a:solidFill>
                <a:latin typeface="Calibri Light"/>
                <a:cs typeface="Calibri Light"/>
              </a:rPr>
              <a:t>.</a:t>
            </a:r>
            <a:endParaRPr lang="en-US" sz="900">
              <a:solidFill>
                <a:schemeClr val="tx1">
                  <a:lumMod val="75000"/>
                  <a:lumOff val="25000"/>
                </a:schemeClr>
              </a:solidFill>
              <a:latin typeface="Roboto Thin" charset="0"/>
              <a:ea typeface="Roboto Thin" charset="0"/>
              <a:cs typeface="Roboto Thin" charset="0"/>
            </a:endParaRPr>
          </a:p>
        </p:txBody>
      </p:sp>
      <p:sp>
        <p:nvSpPr>
          <p:cNvPr id="89" name="header 8">
            <a:extLst>
              <a:ext uri="{FF2B5EF4-FFF2-40B4-BE49-F238E27FC236}">
                <a16:creationId xmlns:a16="http://schemas.microsoft.com/office/drawing/2014/main" id="{756CB3FD-74F5-7B1C-8551-CCBE58A7E519}"/>
              </a:ext>
            </a:extLst>
          </p:cNvPr>
          <p:cNvSpPr txBox="1"/>
          <p:nvPr/>
        </p:nvSpPr>
        <p:spPr>
          <a:xfrm>
            <a:off x="2547251" y="7544078"/>
            <a:ext cx="1788532"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No licensing costs</a:t>
            </a:r>
          </a:p>
        </p:txBody>
      </p:sp>
      <p:pic>
        <p:nvPicPr>
          <p:cNvPr id="10" name="Graphic 8" descr="Books with solid fill">
            <a:extLst>
              <a:ext uri="{FF2B5EF4-FFF2-40B4-BE49-F238E27FC236}">
                <a16:creationId xmlns:a16="http://schemas.microsoft.com/office/drawing/2014/main" id="{B1C2B287-0B08-5348-CDAA-D744EFE0381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85483" y="6831423"/>
            <a:ext cx="623441" cy="623441"/>
          </a:xfrm>
          <a:prstGeom prst="rect">
            <a:avLst/>
          </a:prstGeom>
        </p:spPr>
      </p:pic>
      <p:sp>
        <p:nvSpPr>
          <p:cNvPr id="97" name="Square 7">
            <a:extLst>
              <a:ext uri="{FF2B5EF4-FFF2-40B4-BE49-F238E27FC236}">
                <a16:creationId xmlns:a16="http://schemas.microsoft.com/office/drawing/2014/main" id="{5BB1886C-5772-B0F6-90FA-7FBA9C70A641}"/>
              </a:ext>
            </a:extLst>
          </p:cNvPr>
          <p:cNvSpPr/>
          <p:nvPr/>
        </p:nvSpPr>
        <p:spPr>
          <a:xfrm>
            <a:off x="517176" y="67009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5" name="text 7">
            <a:extLst>
              <a:ext uri="{FF2B5EF4-FFF2-40B4-BE49-F238E27FC236}">
                <a16:creationId xmlns:a16="http://schemas.microsoft.com/office/drawing/2014/main" id="{4EE6E51E-68BB-E27A-EB2F-7DD308B6EFDA}"/>
              </a:ext>
            </a:extLst>
          </p:cNvPr>
          <p:cNvSpPr txBox="1"/>
          <p:nvPr/>
        </p:nvSpPr>
        <p:spPr>
          <a:xfrm>
            <a:off x="517176" y="7859555"/>
            <a:ext cx="1792867"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Long-term flexibility, ensuring that the simulation can grow and adapt with future needs and technologies without incurring additional costs.</a:t>
            </a:r>
          </a:p>
        </p:txBody>
      </p:sp>
      <p:sp>
        <p:nvSpPr>
          <p:cNvPr id="94" name="header 7">
            <a:extLst>
              <a:ext uri="{FF2B5EF4-FFF2-40B4-BE49-F238E27FC236}">
                <a16:creationId xmlns:a16="http://schemas.microsoft.com/office/drawing/2014/main" id="{8ADD3274-D710-D287-4C4D-EB8D04B650D4}"/>
              </a:ext>
            </a:extLst>
          </p:cNvPr>
          <p:cNvSpPr txBox="1"/>
          <p:nvPr/>
        </p:nvSpPr>
        <p:spPr>
          <a:xfrm>
            <a:off x="517176" y="7544078"/>
            <a:ext cx="1792867"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Future proof development </a:t>
            </a:r>
          </a:p>
        </p:txBody>
      </p:sp>
      <p:sp>
        <p:nvSpPr>
          <p:cNvPr id="41" name="Square 6">
            <a:extLst>
              <a:ext uri="{FF2B5EF4-FFF2-40B4-BE49-F238E27FC236}">
                <a16:creationId xmlns:a16="http://schemas.microsoft.com/office/drawing/2014/main" id="{0783F789-91AE-8ABB-E90E-13FDADCE3BAF}"/>
              </a:ext>
            </a:extLst>
          </p:cNvPr>
          <p:cNvSpPr/>
          <p:nvPr/>
        </p:nvSpPr>
        <p:spPr>
          <a:xfrm>
            <a:off x="4581175"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Text 6">
            <a:extLst>
              <a:ext uri="{FF2B5EF4-FFF2-40B4-BE49-F238E27FC236}">
                <a16:creationId xmlns:a16="http://schemas.microsoft.com/office/drawing/2014/main" id="{9F354588-AAFF-74D6-800D-CBCF3D8D1BBA}"/>
              </a:ext>
            </a:extLst>
          </p:cNvPr>
          <p:cNvSpPr txBox="1"/>
          <p:nvPr/>
        </p:nvSpPr>
        <p:spPr>
          <a:xfrm>
            <a:off x="4581175" y="5788470"/>
            <a:ext cx="1788190" cy="415498"/>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Maximize the number of trained operators without requiring additional physical resources, increasing training capacity.</a:t>
            </a:r>
          </a:p>
        </p:txBody>
      </p:sp>
      <p:sp>
        <p:nvSpPr>
          <p:cNvPr id="44" name="header 6">
            <a:extLst>
              <a:ext uri="{FF2B5EF4-FFF2-40B4-BE49-F238E27FC236}">
                <a16:creationId xmlns:a16="http://schemas.microsoft.com/office/drawing/2014/main" id="{77E2FC8A-C796-6BA5-422B-DCE793F473B2}"/>
              </a:ext>
            </a:extLst>
          </p:cNvPr>
          <p:cNvSpPr txBox="1"/>
          <p:nvPr/>
        </p:nvSpPr>
        <p:spPr>
          <a:xfrm>
            <a:off x="4593450" y="5553748"/>
            <a:ext cx="1786264" cy="223138"/>
          </a:xfrm>
          <a:prstGeom prst="rect">
            <a:avLst/>
          </a:prstGeom>
          <a:noFill/>
        </p:spPr>
        <p:txBody>
          <a:bodyPr wrap="square" rtlCol="0">
            <a:spAutoFit/>
          </a:bodyPr>
          <a:lstStyle/>
          <a:p>
            <a:r>
              <a:rPr lang="en-US" sz="850">
                <a:solidFill>
                  <a:srgbClr val="F6B104"/>
                </a:solidFill>
                <a:latin typeface="Lato Heavy" panose="020F0902020204030203" pitchFamily="34" charset="0"/>
                <a:cs typeface="Lato Heavy" panose="020F0902020204030203" pitchFamily="34" charset="0"/>
              </a:rPr>
              <a:t>Increased Training Productivity</a:t>
            </a:r>
          </a:p>
        </p:txBody>
      </p:sp>
      <p:sp>
        <p:nvSpPr>
          <p:cNvPr id="54" name="Square 5">
            <a:extLst>
              <a:ext uri="{FF2B5EF4-FFF2-40B4-BE49-F238E27FC236}">
                <a16:creationId xmlns:a16="http://schemas.microsoft.com/office/drawing/2014/main" id="{AD49856D-9AB9-C59A-4EB2-0AD32CB9DC74}"/>
              </a:ext>
            </a:extLst>
          </p:cNvPr>
          <p:cNvSpPr/>
          <p:nvPr/>
        </p:nvSpPr>
        <p:spPr>
          <a:xfrm>
            <a:off x="2547251"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Text 5">
            <a:extLst>
              <a:ext uri="{FF2B5EF4-FFF2-40B4-BE49-F238E27FC236}">
                <a16:creationId xmlns:a16="http://schemas.microsoft.com/office/drawing/2014/main" id="{82C9F004-FF21-459E-5954-DB717DBB1D4A}"/>
              </a:ext>
            </a:extLst>
          </p:cNvPr>
          <p:cNvSpPr txBox="1"/>
          <p:nvPr/>
        </p:nvSpPr>
        <p:spPr>
          <a:xfrm>
            <a:off x="2559526" y="5797395"/>
            <a:ext cx="1795136"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Creates a powerful sales tool that enables potential customers to "try before they buy," increasing engagement and sales opportunities.</a:t>
            </a:r>
          </a:p>
        </p:txBody>
      </p:sp>
      <p:sp>
        <p:nvSpPr>
          <p:cNvPr id="36" name="header 5">
            <a:extLst>
              <a:ext uri="{FF2B5EF4-FFF2-40B4-BE49-F238E27FC236}">
                <a16:creationId xmlns:a16="http://schemas.microsoft.com/office/drawing/2014/main" id="{3687BCDE-6EC4-F0E6-B74D-7A76AFE6CD9F}"/>
              </a:ext>
            </a:extLst>
          </p:cNvPr>
          <p:cNvSpPr txBox="1"/>
          <p:nvPr/>
        </p:nvSpPr>
        <p:spPr>
          <a:xfrm>
            <a:off x="2547251" y="5552071"/>
            <a:ext cx="1795136"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Sales and Marketing</a:t>
            </a:r>
          </a:p>
        </p:txBody>
      </p:sp>
      <p:pic>
        <p:nvPicPr>
          <p:cNvPr id="15" name="Graphic 5" descr="Headphones with solid fill">
            <a:extLst>
              <a:ext uri="{FF2B5EF4-FFF2-40B4-BE49-F238E27FC236}">
                <a16:creationId xmlns:a16="http://schemas.microsoft.com/office/drawing/2014/main" id="{8BBB7A5E-063F-DEFC-55AA-F2EA42DAEA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68137" y="4827982"/>
            <a:ext cx="640787" cy="640787"/>
          </a:xfrm>
          <a:prstGeom prst="rect">
            <a:avLst/>
          </a:prstGeom>
        </p:spPr>
      </p:pic>
      <p:sp>
        <p:nvSpPr>
          <p:cNvPr id="58" name="Square 4">
            <a:extLst>
              <a:ext uri="{FF2B5EF4-FFF2-40B4-BE49-F238E27FC236}">
                <a16:creationId xmlns:a16="http://schemas.microsoft.com/office/drawing/2014/main" id="{13405FED-2C95-BDB3-7C43-A77AED118E1A}"/>
              </a:ext>
            </a:extLst>
          </p:cNvPr>
          <p:cNvSpPr/>
          <p:nvPr/>
        </p:nvSpPr>
        <p:spPr>
          <a:xfrm>
            <a:off x="517176"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Text 4">
            <a:extLst>
              <a:ext uri="{FF2B5EF4-FFF2-40B4-BE49-F238E27FC236}">
                <a16:creationId xmlns:a16="http://schemas.microsoft.com/office/drawing/2014/main" id="{7F15D928-E491-866C-B0F4-FCA18BB5A8B6}"/>
              </a:ext>
            </a:extLst>
          </p:cNvPr>
          <p:cNvSpPr txBox="1"/>
          <p:nvPr/>
        </p:nvSpPr>
        <p:spPr>
          <a:xfrm>
            <a:off x="519468" y="5795005"/>
            <a:ext cx="1784559"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Simulators streamline the training process, reducing time spent waiting for access to real equipment and eliminating the need for travel to specific locations.</a:t>
            </a:r>
          </a:p>
        </p:txBody>
      </p:sp>
      <p:sp>
        <p:nvSpPr>
          <p:cNvPr id="52" name="header 4">
            <a:extLst>
              <a:ext uri="{FF2B5EF4-FFF2-40B4-BE49-F238E27FC236}">
                <a16:creationId xmlns:a16="http://schemas.microsoft.com/office/drawing/2014/main" id="{E9F30D6C-19A5-C6E7-48C4-4151843C4B39}"/>
              </a:ext>
            </a:extLst>
          </p:cNvPr>
          <p:cNvSpPr txBox="1"/>
          <p:nvPr/>
        </p:nvSpPr>
        <p:spPr>
          <a:xfrm>
            <a:off x="517176" y="5552071"/>
            <a:ext cx="1777494"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Training Cost</a:t>
            </a:r>
          </a:p>
        </p:txBody>
      </p:sp>
      <p:grpSp>
        <p:nvGrpSpPr>
          <p:cNvPr id="18" name="Graphic 4">
            <a:extLst>
              <a:ext uri="{FF2B5EF4-FFF2-40B4-BE49-F238E27FC236}">
                <a16:creationId xmlns:a16="http://schemas.microsoft.com/office/drawing/2014/main" id="{E788E8F7-225D-11E7-2438-0DBDA770A95F}"/>
              </a:ext>
            </a:extLst>
          </p:cNvPr>
          <p:cNvGrpSpPr/>
          <p:nvPr/>
        </p:nvGrpSpPr>
        <p:grpSpPr>
          <a:xfrm>
            <a:off x="617558" y="4842112"/>
            <a:ext cx="583581" cy="607036"/>
            <a:chOff x="617558" y="4842112"/>
            <a:chExt cx="583581" cy="607036"/>
          </a:xfrm>
        </p:grpSpPr>
        <p:sp>
          <p:nvSpPr>
            <p:cNvPr id="16" name="Rectangle: Rounded Corners 15">
              <a:extLst>
                <a:ext uri="{FF2B5EF4-FFF2-40B4-BE49-F238E27FC236}">
                  <a16:creationId xmlns:a16="http://schemas.microsoft.com/office/drawing/2014/main" id="{19667DE1-DBA4-9821-7594-5C50576E0BC9}"/>
                </a:ext>
              </a:extLst>
            </p:cNvPr>
            <p:cNvSpPr/>
            <p:nvPr/>
          </p:nvSpPr>
          <p:spPr>
            <a:xfrm>
              <a:off x="702588" y="4842112"/>
              <a:ext cx="309609" cy="150414"/>
            </a:xfrm>
            <a:prstGeom prst="roundRect">
              <a:avLst>
                <a:gd name="adj" fmla="val 50000"/>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ECEC06-5F5C-EFA2-758C-F02C9F7D696B}"/>
                </a:ext>
              </a:extLst>
            </p:cNvPr>
            <p:cNvSpPr/>
            <p:nvPr/>
          </p:nvSpPr>
          <p:spPr>
            <a:xfrm>
              <a:off x="819076" y="4939172"/>
              <a:ext cx="60019" cy="121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 name="Graphic 4" descr="Right pointing backhand index">
              <a:extLst>
                <a:ext uri="{FF2B5EF4-FFF2-40B4-BE49-F238E27FC236}">
                  <a16:creationId xmlns:a16="http://schemas.microsoft.com/office/drawing/2014/main" id="{0A752347-6BF9-999B-6EF3-F410C9F036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a:off x="617558" y="4865567"/>
              <a:ext cx="583581" cy="583581"/>
            </a:xfrm>
            <a:prstGeom prst="rect">
              <a:avLst/>
            </a:prstGeom>
          </p:spPr>
        </p:pic>
      </p:grpSp>
      <p:sp>
        <p:nvSpPr>
          <p:cNvPr id="59" name="Square 3">
            <a:extLst>
              <a:ext uri="{FF2B5EF4-FFF2-40B4-BE49-F238E27FC236}">
                <a16:creationId xmlns:a16="http://schemas.microsoft.com/office/drawing/2014/main" id="{90908509-85D9-8F8C-B11C-AB53CC48D0C0}"/>
              </a:ext>
            </a:extLst>
          </p:cNvPr>
          <p:cNvSpPr/>
          <p:nvPr/>
        </p:nvSpPr>
        <p:spPr>
          <a:xfrm>
            <a:off x="4581175"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Text 3">
            <a:extLst>
              <a:ext uri="{FF2B5EF4-FFF2-40B4-BE49-F238E27FC236}">
                <a16:creationId xmlns:a16="http://schemas.microsoft.com/office/drawing/2014/main" id="{3EBD27E2-8A9D-41CB-4AEF-96EFAB7343C6}"/>
              </a:ext>
            </a:extLst>
          </p:cNvPr>
          <p:cNvSpPr txBox="1"/>
          <p:nvPr/>
        </p:nvSpPr>
        <p:spPr>
          <a:xfrm>
            <a:off x="4576739" y="3765488"/>
            <a:ext cx="1788190" cy="415498"/>
          </a:xfrm>
          <a:prstGeom prst="rect">
            <a:avLst/>
          </a:prstGeom>
          <a:noFill/>
        </p:spPr>
        <p:txBody>
          <a:bodyPr wrap="square" lIns="91440" tIns="45720" rIns="45720" bIns="45720" rtlCol="0">
            <a:spAutoFit/>
          </a:bodyPr>
          <a:lstStyle/>
          <a:p>
            <a:r>
              <a:rPr lang="en-US" sz="700">
                <a:solidFill>
                  <a:schemeClr val="tx1">
                    <a:lumMod val="75000"/>
                    <a:lumOff val="25000"/>
                  </a:schemeClr>
                </a:solidFill>
                <a:latin typeface="Calibri Light"/>
                <a:cs typeface="Calibri Light"/>
              </a:rPr>
              <a:t>Reduces the learning curve, minimizes operational risks, and improves operator performance before hands-on use.</a:t>
            </a:r>
          </a:p>
        </p:txBody>
      </p:sp>
      <p:sp>
        <p:nvSpPr>
          <p:cNvPr id="62" name="header 3">
            <a:extLst>
              <a:ext uri="{FF2B5EF4-FFF2-40B4-BE49-F238E27FC236}">
                <a16:creationId xmlns:a16="http://schemas.microsoft.com/office/drawing/2014/main" id="{D9978B2E-00AD-B57B-D17B-6074D8697A0E}"/>
              </a:ext>
            </a:extLst>
          </p:cNvPr>
          <p:cNvSpPr txBox="1"/>
          <p:nvPr/>
        </p:nvSpPr>
        <p:spPr>
          <a:xfrm>
            <a:off x="4593450" y="3516899"/>
            <a:ext cx="1790700"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Increased Operator Familiarity</a:t>
            </a:r>
          </a:p>
        </p:txBody>
      </p:sp>
      <p:sp>
        <p:nvSpPr>
          <p:cNvPr id="70" name="Square 2">
            <a:extLst>
              <a:ext uri="{FF2B5EF4-FFF2-40B4-BE49-F238E27FC236}">
                <a16:creationId xmlns:a16="http://schemas.microsoft.com/office/drawing/2014/main" id="{79E367A6-5D88-4700-A47D-7AF9C4571550}"/>
              </a:ext>
            </a:extLst>
          </p:cNvPr>
          <p:cNvSpPr/>
          <p:nvPr/>
        </p:nvSpPr>
        <p:spPr>
          <a:xfrm>
            <a:off x="2547251"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4" name="Text 2">
            <a:extLst>
              <a:ext uri="{FF2B5EF4-FFF2-40B4-BE49-F238E27FC236}">
                <a16:creationId xmlns:a16="http://schemas.microsoft.com/office/drawing/2014/main" id="{0F6112DB-841F-BC35-7E5E-98098D6E173F}"/>
              </a:ext>
            </a:extLst>
          </p:cNvPr>
          <p:cNvSpPr txBox="1"/>
          <p:nvPr/>
        </p:nvSpPr>
        <p:spPr>
          <a:xfrm>
            <a:off x="2561744" y="3733909"/>
            <a:ext cx="1790700" cy="630942"/>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Simulators eliminate the need for consumables like fuel, oil, and other materials required in real-world training. Lowers operational expenses by eliminating recurring costs for training sessions.</a:t>
            </a:r>
          </a:p>
        </p:txBody>
      </p:sp>
      <p:sp>
        <p:nvSpPr>
          <p:cNvPr id="73" name="header 2">
            <a:extLst>
              <a:ext uri="{FF2B5EF4-FFF2-40B4-BE49-F238E27FC236}">
                <a16:creationId xmlns:a16="http://schemas.microsoft.com/office/drawing/2014/main" id="{CAC04104-F49B-7EE5-E4AB-8E6C72105781}"/>
              </a:ext>
            </a:extLst>
          </p:cNvPr>
          <p:cNvSpPr txBox="1"/>
          <p:nvPr/>
        </p:nvSpPr>
        <p:spPr>
          <a:xfrm>
            <a:off x="2547251" y="3515179"/>
            <a:ext cx="1795136"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Use of Consumables</a:t>
            </a:r>
          </a:p>
        </p:txBody>
      </p:sp>
      <p:sp>
        <p:nvSpPr>
          <p:cNvPr id="82" name="Square 1">
            <a:extLst>
              <a:ext uri="{FF2B5EF4-FFF2-40B4-BE49-F238E27FC236}">
                <a16:creationId xmlns:a16="http://schemas.microsoft.com/office/drawing/2014/main" id="{DC780379-3901-A3CF-B388-6AB03B4BABD2}"/>
              </a:ext>
            </a:extLst>
          </p:cNvPr>
          <p:cNvSpPr/>
          <p:nvPr/>
        </p:nvSpPr>
        <p:spPr>
          <a:xfrm>
            <a:off x="517176" y="270115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8" name="Text 1">
            <a:extLst>
              <a:ext uri="{FF2B5EF4-FFF2-40B4-BE49-F238E27FC236}">
                <a16:creationId xmlns:a16="http://schemas.microsoft.com/office/drawing/2014/main" id="{3F90D39F-DAEE-678C-0592-19A3BBCF7BE7}"/>
              </a:ext>
            </a:extLst>
          </p:cNvPr>
          <p:cNvSpPr txBox="1"/>
          <p:nvPr/>
        </p:nvSpPr>
        <p:spPr>
          <a:xfrm>
            <a:off x="517176" y="3749802"/>
            <a:ext cx="1781930" cy="738664"/>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Training on simulators minimizes wear and tear on real equipment by reducing the number of training hours conducted on physical machines. It extends the lifespan of expensive equipment, reducing repair and replacement costs.</a:t>
            </a:r>
            <a:endParaRPr lang="en-US" sz="700">
              <a:solidFill>
                <a:schemeClr val="tx1">
                  <a:lumMod val="75000"/>
                  <a:lumOff val="25000"/>
                </a:schemeClr>
              </a:solidFill>
              <a:latin typeface="Roboto Thin" charset="0"/>
              <a:ea typeface="Roboto Thin" charset="0"/>
              <a:cs typeface="Roboto Thin" charset="0"/>
            </a:endParaRPr>
          </a:p>
        </p:txBody>
      </p:sp>
      <p:sp>
        <p:nvSpPr>
          <p:cNvPr id="87" name="Header 1">
            <a:extLst>
              <a:ext uri="{FF2B5EF4-FFF2-40B4-BE49-F238E27FC236}">
                <a16:creationId xmlns:a16="http://schemas.microsoft.com/office/drawing/2014/main" id="{E0B8E910-901A-37C0-9931-4C7E7A7B05E8}"/>
              </a:ext>
            </a:extLst>
          </p:cNvPr>
          <p:cNvSpPr txBox="1"/>
          <p:nvPr/>
        </p:nvSpPr>
        <p:spPr>
          <a:xfrm>
            <a:off x="514958" y="3507243"/>
            <a:ext cx="1781930"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Wear and Tear</a:t>
            </a:r>
          </a:p>
        </p:txBody>
      </p:sp>
      <p:pic>
        <p:nvPicPr>
          <p:cNvPr id="83" name="Graphic 1" descr="Tools outline">
            <a:extLst>
              <a:ext uri="{FF2B5EF4-FFF2-40B4-BE49-F238E27FC236}">
                <a16:creationId xmlns:a16="http://schemas.microsoft.com/office/drawing/2014/main" id="{C4EE56D9-CF9A-7D5C-947C-14919A192F8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flipH="1">
            <a:off x="588254" y="2874100"/>
            <a:ext cx="581681" cy="581681"/>
          </a:xfrm>
          <a:prstGeom prst="rect">
            <a:avLst/>
          </a:prstGeom>
        </p:spPr>
      </p:pic>
      <p:sp>
        <p:nvSpPr>
          <p:cNvPr id="3" name="spacer" hidden="1">
            <a:extLst>
              <a:ext uri="{FF2B5EF4-FFF2-40B4-BE49-F238E27FC236}">
                <a16:creationId xmlns:a16="http://schemas.microsoft.com/office/drawing/2014/main" id="{F5E45445-9EDF-6F0A-F156-348D9C70E765}"/>
              </a:ext>
            </a:extLst>
          </p:cNvPr>
          <p:cNvSpPr/>
          <p:nvPr/>
        </p:nvSpPr>
        <p:spPr>
          <a:xfrm>
            <a:off x="4577857" y="2642242"/>
            <a:ext cx="191124" cy="5347167"/>
          </a:xfrm>
          <a:prstGeom prst="rect">
            <a:avLst/>
          </a:prstGeom>
          <a:solidFill>
            <a:srgbClr val="F6B104">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EDIT tag">
            <a:extLst>
              <a:ext uri="{FF2B5EF4-FFF2-40B4-BE49-F238E27FC236}">
                <a16:creationId xmlns:a16="http://schemas.microsoft.com/office/drawing/2014/main" id="{3D2BC1AB-C9EC-CB97-C8EC-E23AECF875DA}"/>
              </a:ext>
            </a:extLst>
          </p:cNvPr>
          <p:cNvSpPr txBox="1"/>
          <p:nvPr/>
        </p:nvSpPr>
        <p:spPr>
          <a:xfrm rot="20805525">
            <a:off x="1355413" y="4670177"/>
            <a:ext cx="3786661"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EDIT/review</a:t>
            </a:r>
          </a:p>
        </p:txBody>
      </p:sp>
      <p:pic>
        <p:nvPicPr>
          <p:cNvPr id="14" name="Graphic 13" descr="Fuel with solid fill">
            <a:extLst>
              <a:ext uri="{FF2B5EF4-FFF2-40B4-BE49-F238E27FC236}">
                <a16:creationId xmlns:a16="http://schemas.microsoft.com/office/drawing/2014/main" id="{918E8F67-B287-D1C5-9FE2-1B13897CB8EC}"/>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2610143" y="2825252"/>
            <a:ext cx="640787" cy="640787"/>
          </a:xfrm>
          <a:prstGeom prst="rect">
            <a:avLst/>
          </a:prstGeom>
        </p:spPr>
      </p:pic>
      <p:pic>
        <p:nvPicPr>
          <p:cNvPr id="19" name="Graphic 6" descr="Compass">
            <a:extLst>
              <a:ext uri="{FF2B5EF4-FFF2-40B4-BE49-F238E27FC236}">
                <a16:creationId xmlns:a16="http://schemas.microsoft.com/office/drawing/2014/main" id="{DD210D49-5A08-9E61-1E57-5DAA1F7712E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1969" y="6839288"/>
            <a:ext cx="660456" cy="660456"/>
          </a:xfrm>
          <a:prstGeom prst="rect">
            <a:avLst/>
          </a:prstGeom>
        </p:spPr>
      </p:pic>
      <p:pic>
        <p:nvPicPr>
          <p:cNvPr id="20" name="Graphic 7" descr="Explosion">
            <a:extLst>
              <a:ext uri="{FF2B5EF4-FFF2-40B4-BE49-F238E27FC236}">
                <a16:creationId xmlns:a16="http://schemas.microsoft.com/office/drawing/2014/main" id="{4C2B2696-5844-2D0A-3035-64676303755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695367" y="2884865"/>
            <a:ext cx="568542" cy="568542"/>
          </a:xfrm>
          <a:prstGeom prst="rect">
            <a:avLst/>
          </a:prstGeom>
        </p:spPr>
      </p:pic>
      <p:pic>
        <p:nvPicPr>
          <p:cNvPr id="21" name="Graphic 3">
            <a:extLst>
              <a:ext uri="{FF2B5EF4-FFF2-40B4-BE49-F238E27FC236}">
                <a16:creationId xmlns:a16="http://schemas.microsoft.com/office/drawing/2014/main" id="{8294B4EE-1295-E844-F2D7-3B86645E78E1}"/>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4736122" y="4850769"/>
            <a:ext cx="736397" cy="578597"/>
          </a:xfrm>
          <a:prstGeom prst="rect">
            <a:avLst/>
          </a:prstGeom>
        </p:spPr>
      </p:pic>
    </p:spTree>
    <p:extLst>
      <p:ext uri="{BB962C8B-B14F-4D97-AF65-F5344CB8AC3E}">
        <p14:creationId xmlns:p14="http://schemas.microsoft.com/office/powerpoint/2010/main" val="29160593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E514C-3DD0-207E-CA06-CB59DBC33280}"/>
            </a:ext>
          </a:extLst>
        </p:cNvPr>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B80E941C-7E69-E651-B0C2-1C04A5671BF0}"/>
              </a:ext>
            </a:extLst>
          </p:cNvPr>
          <p:cNvGraphicFramePr>
            <a:graphicFrameLocks noGrp="1"/>
          </p:cNvGraphicFramePr>
          <p:nvPr/>
        </p:nvGraphicFramePr>
        <p:xfrm>
          <a:off x="217583" y="2721274"/>
          <a:ext cx="6472237" cy="5775758"/>
        </p:xfrm>
        <a:graphic>
          <a:graphicData uri="http://schemas.openxmlformats.org/drawingml/2006/table">
            <a:tbl>
              <a:tblPr>
                <a:tableStyleId>{5C22544A-7EE6-4342-B048-85BDC9FD1C3A}</a:tableStyleId>
              </a:tblPr>
              <a:tblGrid>
                <a:gridCol w="659130">
                  <a:extLst>
                    <a:ext uri="{9D8B030D-6E8A-4147-A177-3AD203B41FA5}">
                      <a16:colId xmlns:a16="http://schemas.microsoft.com/office/drawing/2014/main" val="1280262148"/>
                    </a:ext>
                  </a:extLst>
                </a:gridCol>
                <a:gridCol w="3607118">
                  <a:extLst>
                    <a:ext uri="{9D8B030D-6E8A-4147-A177-3AD203B41FA5}">
                      <a16:colId xmlns:a16="http://schemas.microsoft.com/office/drawing/2014/main" val="1597893582"/>
                    </a:ext>
                  </a:extLst>
                </a:gridCol>
                <a:gridCol w="1432560">
                  <a:extLst>
                    <a:ext uri="{9D8B030D-6E8A-4147-A177-3AD203B41FA5}">
                      <a16:colId xmlns:a16="http://schemas.microsoft.com/office/drawing/2014/main" val="760084203"/>
                    </a:ext>
                  </a:extLst>
                </a:gridCol>
                <a:gridCol w="773429">
                  <a:extLst>
                    <a:ext uri="{9D8B030D-6E8A-4147-A177-3AD203B41FA5}">
                      <a16:colId xmlns:a16="http://schemas.microsoft.com/office/drawing/2014/main" val="413547289"/>
                    </a:ext>
                  </a:extLst>
                </a:gridCol>
              </a:tblGrid>
              <a:tr h="300195">
                <a:tc>
                  <a:txBody>
                    <a:bodyPr/>
                    <a:lstStyle/>
                    <a:p>
                      <a:pPr algn="ctr" fontAlgn="ctr"/>
                      <a:endParaRPr lang="en-US" sz="1100" b="1" i="0" u="none" strike="noStrike">
                        <a:solidFill>
                          <a:schemeClr val="bg1"/>
                        </a:solidFill>
                        <a:effectLst/>
                        <a:latin typeface="Lato Black" panose="020F0502020204030203" pitchFamily="34" charset="0"/>
                      </a:endParaRPr>
                    </a:p>
                  </a:txBody>
                  <a:tcPr marL="45720" marR="45720" anchor="ctr">
                    <a:solidFill>
                      <a:schemeClr val="accent3">
                        <a:lumMod val="75000"/>
                      </a:schemeClr>
                    </a:solidFill>
                  </a:tcPr>
                </a:tc>
                <a:tc>
                  <a:txBody>
                    <a:bodyPr/>
                    <a:lstStyle/>
                    <a:p>
                      <a:pPr algn="l" fontAlgn="ctr"/>
                      <a:r>
                        <a:rPr lang="en-US" sz="1400" b="1" u="none" strike="noStrike">
                          <a:solidFill>
                            <a:srgbClr val="394555"/>
                          </a:solidFill>
                          <a:effectLst/>
                        </a:rPr>
                        <a:t>Scope Package Features</a:t>
                      </a:r>
                      <a:endParaRPr lang="en-US" sz="1400" b="1" i="0" u="none" strike="noStrike">
                        <a:solidFill>
                          <a:srgbClr val="394555"/>
                        </a:solidFill>
                        <a:effectLst/>
                        <a:latin typeface="Lato Black" panose="020F0502020204030203" pitchFamily="34" charset="0"/>
                      </a:endParaRPr>
                    </a:p>
                  </a:txBody>
                  <a:tcPr marL="45720" marR="45720" anchor="ctr">
                    <a:solidFill>
                      <a:schemeClr val="accent3">
                        <a:lumMod val="75000"/>
                      </a:schemeClr>
                    </a:solidFill>
                  </a:tcPr>
                </a:tc>
                <a:tc gridSpan="2">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tc hMerge="1">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extLst>
                  <a:ext uri="{0D108BD9-81ED-4DB2-BD59-A6C34878D82A}">
                    <a16:rowId xmlns:a16="http://schemas.microsoft.com/office/drawing/2014/main" val="3059664587"/>
                  </a:ext>
                </a:extLst>
              </a:tr>
              <a:tr h="251460">
                <a:tc rowSpan="4">
                  <a:txBody>
                    <a:bodyPr/>
                    <a:lstStyle/>
                    <a:p>
                      <a:pPr algn="ctr" rtl="0" fontAlgn="ctr"/>
                      <a:r>
                        <a:rPr lang="en-US" sz="1050" b="1" i="0" u="none" strike="noStrike">
                          <a:solidFill>
                            <a:srgbClr val="394555"/>
                          </a:solidFill>
                          <a:effectLst/>
                          <a:latin typeface="Aptos Narrow" panose="020B0004020202020204" pitchFamily="34" charset="0"/>
                        </a:rPr>
                        <a:t>Option 1</a:t>
                      </a:r>
                    </a:p>
                    <a:p>
                      <a:pPr algn="ctr" rtl="0" fontAlgn="ctr"/>
                      <a:endParaRPr lang="en-US" sz="1000" b="1" i="0" u="none" strike="noStrike">
                        <a:solidFill>
                          <a:srgbClr val="394555"/>
                        </a:solidFill>
                        <a:effectLst/>
                        <a:latin typeface="Aptos Narrow" panose="020B0004020202020204" pitchFamily="34" charset="0"/>
                      </a:endParaRPr>
                    </a:p>
                  </a:txBody>
                  <a:tcPr marL="45720" marR="45720" anchor="ctr"/>
                </a:tc>
                <a:tc rowSpan="4">
                  <a:txBody>
                    <a:bodyPr/>
                    <a:lstStyle/>
                    <a:p>
                      <a:pPr marL="228600" indent="-228600" algn="l" rtl="0" fontAlgn="t">
                        <a:buFont typeface="Arial" panose="020B0604020202020204" pitchFamily="34" charset="0"/>
                        <a:buChar cha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345099677"/>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905871414"/>
                  </a:ext>
                </a:extLst>
              </a:tr>
              <a:tr h="2399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64265649"/>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1428546002"/>
                  </a:ext>
                </a:extLst>
              </a:tr>
              <a:tr h="0">
                <a:tc gridSpan="4">
                  <a:txBody>
                    <a:bodyPr/>
                    <a:lstStyle/>
                    <a:p>
                      <a:pPr algn="ctr" rtl="0" fontAlgn="ctr"/>
                      <a:endParaRPr lang="en-US" sz="200" b="1" i="0" u="none" strike="noStrike">
                        <a:solidFill>
                          <a:srgbClr val="394555"/>
                        </a:solidFill>
                        <a:effectLst/>
                        <a:latin typeface="Aptos Narrow" panose="020B0004020202020204" pitchFamily="34" charset="0"/>
                      </a:endParaRPr>
                    </a:p>
                  </a:txBody>
                  <a:tcPr marL="45720" marR="45720" anchor="ctr">
                    <a:solidFill>
                      <a:schemeClr val="bg1"/>
                    </a:solidFill>
                  </a:tcPr>
                </a:tc>
                <a:tc h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hMerge="1">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544548174"/>
                  </a:ext>
                </a:extLst>
              </a:tr>
              <a:tr h="588910">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2</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394555"/>
                        </a:solidFill>
                        <a:effectLst/>
                        <a:uLnTx/>
                        <a:uFillTx/>
                        <a:latin typeface="Aptos Narrow" panose="020B0004020202020204" pitchFamily="34" charset="0"/>
                        <a:ea typeface="+mn-ea"/>
                        <a:cs typeface="+mn-cs"/>
                      </a:endParaRPr>
                    </a:p>
                  </a:txBody>
                  <a:tcPr marL="45720" marR="45720" anchor="ctr">
                    <a:solidFill>
                      <a:schemeClr val="accent4">
                        <a:lumMod val="20000"/>
                        <a:lumOff val="80000"/>
                      </a:schemeClr>
                    </a:solidFill>
                  </a:tcP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 )</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solidFill>
                      <a:schemeClr val="accent4">
                        <a:lumMod val="20000"/>
                        <a:lumOff val="80000"/>
                      </a:schemeClr>
                    </a:solidFill>
                  </a:tcPr>
                </a:tc>
                <a:tc gridSpan="2">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067078085"/>
                  </a:ext>
                </a:extLst>
              </a:tr>
              <a:tr h="190811">
                <a:tc vMerge="1">
                  <a:txBody>
                    <a:bodyPr/>
                    <a:lstStyle/>
                    <a:p>
                      <a:endParaRPr/>
                    </a:p>
                  </a:txBody>
                  <a:tcPr marL="45720" marR="45720" anchor="ctr">
                    <a:solidFill>
                      <a:schemeClr val="accent4">
                        <a:lumMod val="20000"/>
                        <a:lumOff val="80000"/>
                      </a:schemeClr>
                    </a:solidFill>
                  </a:tcPr>
                </a:tc>
                <a:tc vMerge="1">
                  <a:txBody>
                    <a:bodyPr/>
                    <a:lstStyle/>
                    <a:p>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1295138542"/>
                  </a:ext>
                </a:extLst>
              </a:tr>
              <a:tr h="27494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624818170"/>
                  </a:ext>
                </a:extLst>
              </a:tr>
              <a:tr h="252377">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a:t>
                      </a:r>
                    </a:p>
                  </a:txBody>
                  <a:tcPr anchor="ctr">
                    <a:solidFill>
                      <a:srgbClr val="394555"/>
                    </a:solidFill>
                  </a:tcPr>
                </a:tc>
                <a:extLst>
                  <a:ext uri="{0D108BD9-81ED-4DB2-BD59-A6C34878D82A}">
                    <a16:rowId xmlns:a16="http://schemas.microsoft.com/office/drawing/2014/main" val="4131486930"/>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ROM Cost</a:t>
                      </a:r>
                    </a:p>
                  </a:txBody>
                  <a:tcPr anchor="ctr">
                    <a:solidFill>
                      <a:srgbClr val="394555"/>
                    </a:solidFill>
                  </a:tcPr>
                </a:tc>
                <a:tc>
                  <a:txBody>
                    <a:bodyPr/>
                    <a:lstStyle/>
                    <a:p>
                      <a:pPr algn="ctr" rtl="0" fontAlgn="t"/>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17359561"/>
                  </a:ext>
                </a:extLst>
              </a:tr>
              <a:tr h="0">
                <a:tc>
                  <a:txBody>
                    <a:bodyPr/>
                    <a:lstStyle/>
                    <a:p>
                      <a:pPr algn="ctr" rtl="0" fontAlgn="ctr"/>
                      <a:endParaRPr lang="en-US" sz="300" b="1" i="0" u="none" strike="noStrike">
                        <a:solidFill>
                          <a:srgbClr val="394555"/>
                        </a:solidFill>
                        <a:effectLst/>
                        <a:latin typeface="Aptos Narrow" panose="020B0004020202020204" pitchFamily="34" charset="0"/>
                      </a:endParaRPr>
                    </a:p>
                  </a:txBody>
                  <a:tcPr marL="45720" marR="45720" anchor="ctr">
                    <a:solidFill>
                      <a:schemeClr val="bg1"/>
                    </a:solidFill>
                  </a:tcPr>
                </a:tc>
                <a:tc>
                  <a:txBody>
                    <a:bodyPr/>
                    <a:lstStyle/>
                    <a:p>
                      <a:pPr marL="0" algn="l" defTabSz="685800" rtl="0" eaLnBrk="1" fontAlgn="b" latinLnBrk="0" hangingPunct="1"/>
                      <a:endParaRPr lang="en-US" sz="100" b="0" u="none" strike="noStrike" kern="1200">
                        <a:solidFill>
                          <a:srgbClr val="394555"/>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extLst>
                  <a:ext uri="{0D108BD9-81ED-4DB2-BD59-A6C34878D82A}">
                    <a16:rowId xmlns:a16="http://schemas.microsoft.com/office/drawing/2014/main" val="1670664495"/>
                  </a:ext>
                </a:extLst>
              </a:tr>
              <a:tr h="1184809">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3</a:t>
                      </a:r>
                    </a:p>
                    <a:p>
                      <a:pPr algn="ctr" rtl="0" fontAlgn="ctr"/>
                      <a:endParaRPr lang="en-US" sz="1050" b="1" i="0" u="none" strike="noStrike">
                        <a:solidFill>
                          <a:srgbClr val="394555"/>
                        </a:solidFill>
                        <a:effectLst/>
                        <a:latin typeface="Aptos Narrow" panose="020B0004020202020204" pitchFamily="34" charset="0"/>
                      </a:endParaRPr>
                    </a:p>
                  </a:txBody>
                  <a:tcPr marL="45720" marR="45720" anchor="ct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a:solidFill>
                            <a:srgbClr val="394555"/>
                          </a:solidFill>
                          <a:effectLst/>
                        </a:rPr>
                        <a:t>Marketing Video</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tc>
                <a:tc gridSpan="2">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tc hMerge="1">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extLst>
                  <a:ext uri="{0D108BD9-81ED-4DB2-BD59-A6C34878D82A}">
                    <a16:rowId xmlns:a16="http://schemas.microsoft.com/office/drawing/2014/main" val="2630133325"/>
                  </a:ext>
                </a:extLst>
              </a:tr>
              <a:tr h="1965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a:solidFill>
                            <a:schemeClr val="bg1"/>
                          </a:solidFill>
                          <a:effectLst/>
                          <a:latin typeface="Aptos Narrow" panose="020B0004020202020204" pitchFamily="34" charset="0"/>
                        </a:rPr>
                        <a:t>  </a:t>
                      </a:r>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2124296"/>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006050762"/>
                  </a:ext>
                </a:extLst>
              </a:tr>
              <a:tr h="15732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2793904478"/>
                  </a:ext>
                </a:extLst>
              </a:tr>
              <a:tr h="118455">
                <a:tc vMerge="1">
                  <a:txBody>
                    <a:bodyPr/>
                    <a:lstStyle/>
                    <a:p>
                      <a:endParaRPr/>
                    </a:p>
                  </a:txBody>
                  <a:tcPr marL="45720" marR="45720" anchor="ctr"/>
                </a:tc>
                <a:tc vMerge="1">
                  <a:txBody>
                    <a:bodyPr/>
                    <a:lstStyle/>
                    <a:p>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a:t>
                      </a:r>
                      <a:r>
                        <a:rPr lang="en-US" sz="1000" b="1" i="0" u="none" strike="noStrike" kern="1200">
                          <a:solidFill>
                            <a:schemeClr val="bg1"/>
                          </a:solidFill>
                          <a:effectLst/>
                          <a:latin typeface="Aptos Narrow" panose="020B0004020202020204" pitchFamily="34" charset="0"/>
                          <a:ea typeface="+mn-ea"/>
                          <a:cs typeface="+mn-cs"/>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436135751"/>
                  </a:ext>
                </a:extLst>
              </a:tr>
            </a:tbl>
          </a:graphicData>
        </a:graphic>
      </p:graphicFrame>
      <p:sp>
        <p:nvSpPr>
          <p:cNvPr id="2" name="Title black">
            <a:extLst>
              <a:ext uri="{FF2B5EF4-FFF2-40B4-BE49-F238E27FC236}">
                <a16:creationId xmlns:a16="http://schemas.microsoft.com/office/drawing/2014/main" id="{29757096-6EAD-C7F1-7B93-B47EFD1ED023}"/>
              </a:ext>
            </a:extLst>
          </p:cNvPr>
          <p:cNvSpPr txBox="1"/>
          <p:nvPr/>
        </p:nvSpPr>
        <p:spPr>
          <a:xfrm>
            <a:off x="155318" y="646968"/>
            <a:ext cx="4159762"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a:solidFill>
                  <a:schemeClr val="tx1">
                    <a:lumMod val="75000"/>
                    <a:lumOff val="25000"/>
                  </a:schemeClr>
                </a:solidFill>
                <a:latin typeface="Lato Black" panose="020F0A02020204030203" pitchFamily="34" charset="0"/>
                <a:cs typeface="Lato Black" panose="020F0A02020204030203" pitchFamily="34" charset="0"/>
              </a:rPr>
              <a:t>SCOPE OPTIONS</a:t>
            </a:r>
            <a:endParaRPr lang="id-ID" sz="32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 name="Title gold">
            <a:extLst>
              <a:ext uri="{FF2B5EF4-FFF2-40B4-BE49-F238E27FC236}">
                <a16:creationId xmlns:a16="http://schemas.microsoft.com/office/drawing/2014/main" id="{759835E3-DB4F-4322-1537-A6A6AA6C7548}"/>
              </a:ext>
            </a:extLst>
          </p:cNvPr>
          <p:cNvSpPr txBox="1"/>
          <p:nvPr/>
        </p:nvSpPr>
        <p:spPr>
          <a:xfrm>
            <a:off x="155318" y="1145973"/>
            <a:ext cx="4353193"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&amp; ROM PRICING</a:t>
            </a:r>
            <a:endParaRPr lang="id-ID" sz="32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6A6D817D-87FA-3A63-E682-E39FB1104578}"/>
              </a:ext>
            </a:extLst>
          </p:cNvPr>
          <p:cNvSpPr txBox="1"/>
          <p:nvPr/>
        </p:nvSpPr>
        <p:spPr>
          <a:xfrm>
            <a:off x="217583" y="1730748"/>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Below are three potential scope options, each designed to address different aspects of your requirements. However, we greatly value your feedback and welcome any suggestions or adjustments. If you'd like to explore other possibilities, we would be happy to collaborate on creating an alternative solution that more closely aligns with your vision and specific needs.</a:t>
            </a:r>
          </a:p>
        </p:txBody>
      </p:sp>
      <p:sp>
        <p:nvSpPr>
          <p:cNvPr id="4" name="Project Title Placeholder">
            <a:extLst>
              <a:ext uri="{FF2B5EF4-FFF2-40B4-BE49-F238E27FC236}">
                <a16:creationId xmlns:a16="http://schemas.microsoft.com/office/drawing/2014/main" id="{E50080F0-747D-A51A-9117-F7ADAA71279F}"/>
              </a:ext>
            </a:extLst>
          </p:cNvPr>
          <p:cNvSpPr txBox="1"/>
          <p:nvPr/>
        </p:nvSpPr>
        <p:spPr>
          <a:xfrm>
            <a:off x="217583" y="270508"/>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Baker Hughes VR SWA training simulator</a:t>
            </a:r>
          </a:p>
        </p:txBody>
      </p:sp>
    </p:spTree>
    <p:extLst>
      <p:ext uri="{BB962C8B-B14F-4D97-AF65-F5344CB8AC3E}">
        <p14:creationId xmlns:p14="http://schemas.microsoft.com/office/powerpoint/2010/main" val="26033877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A2112-DC2B-96A6-5726-A786FAFB705B}"/>
            </a:ext>
          </a:extLst>
        </p:cNvPr>
        <p:cNvGrpSpPr/>
        <p:nvPr/>
      </p:nvGrpSpPr>
      <p:grpSpPr>
        <a:xfrm>
          <a:off x="0" y="0"/>
          <a:ext cx="0" cy="0"/>
          <a:chOff x="0" y="0"/>
          <a:chExt cx="0" cy="0"/>
        </a:xfrm>
      </p:grpSpPr>
      <p:sp>
        <p:nvSpPr>
          <p:cNvPr id="2" name="Title black">
            <a:extLst>
              <a:ext uri="{FF2B5EF4-FFF2-40B4-BE49-F238E27FC236}">
                <a16:creationId xmlns:a16="http://schemas.microsoft.com/office/drawing/2014/main" id="{9DEBC8F1-79A0-5107-6BD3-85EE9F543B81}"/>
              </a:ext>
            </a:extLst>
          </p:cNvPr>
          <p:cNvSpPr txBox="1"/>
          <p:nvPr/>
        </p:nvSpPr>
        <p:spPr>
          <a:xfrm>
            <a:off x="212468" y="341566"/>
            <a:ext cx="4159762"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SCOPE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OPTIONS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C234A82C-8997-DDA5-D967-818EF4D2D93F}"/>
              </a:ext>
            </a:extLst>
          </p:cNvPr>
          <p:cNvSpPr txBox="1"/>
          <p:nvPr/>
        </p:nvSpPr>
        <p:spPr>
          <a:xfrm>
            <a:off x="217583" y="1072940"/>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We've prepared three scope options to meet your requirements. Each option builds upon the previous tier, offering increasing levels of sophistication and automation. This proposal provides flexible starting points—we welcome your feedback and are happy to collaborate on customizing any aspect to align with your vision. .</a:t>
            </a:r>
          </a:p>
        </p:txBody>
      </p:sp>
      <p:pic>
        <p:nvPicPr>
          <p:cNvPr id="11" name="Picture 10">
            <a:extLst>
              <a:ext uri="{FF2B5EF4-FFF2-40B4-BE49-F238E27FC236}">
                <a16:creationId xmlns:a16="http://schemas.microsoft.com/office/drawing/2014/main" id="{DA4B135A-042F-B998-BC4B-E9CC274697A7}"/>
              </a:ext>
            </a:extLst>
          </p:cNvPr>
          <p:cNvPicPr>
            <a:picLocks noChangeAspect="1"/>
          </p:cNvPicPr>
          <p:nvPr/>
        </p:nvPicPr>
        <p:blipFill>
          <a:blip r:embed="rId3"/>
          <a:stretch>
            <a:fillRect/>
          </a:stretch>
        </p:blipFill>
        <p:spPr>
          <a:xfrm>
            <a:off x="212469" y="1903937"/>
            <a:ext cx="6483976" cy="6230413"/>
          </a:xfrm>
          <a:prstGeom prst="rect">
            <a:avLst/>
          </a:prstGeom>
        </p:spPr>
      </p:pic>
    </p:spTree>
    <p:extLst>
      <p:ext uri="{BB962C8B-B14F-4D97-AF65-F5344CB8AC3E}">
        <p14:creationId xmlns:p14="http://schemas.microsoft.com/office/powerpoint/2010/main" val="36009641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34792"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To closely match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[COMPANY’s]</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requirements, here are four degrees of scope for the initial release of the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Please feel free to suggest an option we haven’t proposed, and we will update our proposal and quote to match your requirements.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C4E16BF7-9287-D598-EB31-4CAB8385CCE9}"/>
              </a:ext>
            </a:extLst>
          </p:cNvPr>
          <p:cNvGraphicFramePr>
            <a:graphicFrameLocks noGrp="1"/>
          </p:cNvGraphicFramePr>
          <p:nvPr>
            <p:extLst>
              <p:ext uri="{D42A27DB-BD31-4B8C-83A1-F6EECF244321}">
                <p14:modId xmlns:p14="http://schemas.microsoft.com/office/powerpoint/2010/main" val="1018191385"/>
              </p:ext>
            </p:extLst>
          </p:nvPr>
        </p:nvGraphicFramePr>
        <p:xfrm>
          <a:off x="545202" y="2246280"/>
          <a:ext cx="5729137" cy="6502039"/>
        </p:xfrm>
        <a:graphic>
          <a:graphicData uri="http://schemas.openxmlformats.org/drawingml/2006/table">
            <a:tbl>
              <a:tblPr firstRow="1" firstCol="1" bandRow="1">
                <a:tableStyleId>{5C22544A-7EE6-4342-B048-85BDC9FD1C3A}</a:tableStyleId>
              </a:tblPr>
              <a:tblGrid>
                <a:gridCol w="219036">
                  <a:extLst>
                    <a:ext uri="{9D8B030D-6E8A-4147-A177-3AD203B41FA5}">
                      <a16:colId xmlns:a16="http://schemas.microsoft.com/office/drawing/2014/main" val="3062857202"/>
                    </a:ext>
                  </a:extLst>
                </a:gridCol>
                <a:gridCol w="2683013">
                  <a:extLst>
                    <a:ext uri="{9D8B030D-6E8A-4147-A177-3AD203B41FA5}">
                      <a16:colId xmlns:a16="http://schemas.microsoft.com/office/drawing/2014/main" val="2441452081"/>
                    </a:ext>
                  </a:extLst>
                </a:gridCol>
                <a:gridCol w="706772">
                  <a:extLst>
                    <a:ext uri="{9D8B030D-6E8A-4147-A177-3AD203B41FA5}">
                      <a16:colId xmlns:a16="http://schemas.microsoft.com/office/drawing/2014/main" val="632268245"/>
                    </a:ext>
                  </a:extLst>
                </a:gridCol>
                <a:gridCol w="706772">
                  <a:extLst>
                    <a:ext uri="{9D8B030D-6E8A-4147-A177-3AD203B41FA5}">
                      <a16:colId xmlns:a16="http://schemas.microsoft.com/office/drawing/2014/main" val="2838976710"/>
                    </a:ext>
                  </a:extLst>
                </a:gridCol>
                <a:gridCol w="706772">
                  <a:extLst>
                    <a:ext uri="{9D8B030D-6E8A-4147-A177-3AD203B41FA5}">
                      <a16:colId xmlns:a16="http://schemas.microsoft.com/office/drawing/2014/main" val="3110199365"/>
                    </a:ext>
                  </a:extLst>
                </a:gridCol>
                <a:gridCol w="706772">
                  <a:extLst>
                    <a:ext uri="{9D8B030D-6E8A-4147-A177-3AD203B41FA5}">
                      <a16:colId xmlns:a16="http://schemas.microsoft.com/office/drawing/2014/main" val="694862950"/>
                    </a:ext>
                  </a:extLst>
                </a:gridCol>
              </a:tblGrid>
              <a:tr h="167987">
                <a:tc rowSpan="2">
                  <a:txBody>
                    <a:bodyPr/>
                    <a:lstStyle/>
                    <a:p>
                      <a:pPr algn="ctr"/>
                      <a:r>
                        <a:rPr lang="en-US" sz="900"/>
                        <a:t>#</a:t>
                      </a:r>
                    </a:p>
                  </a:txBody>
                  <a:tcPr marL="0" marR="0" marT="27432" marB="27432" anchor="ctr">
                    <a:solidFill>
                      <a:srgbClr val="F6B104"/>
                    </a:solidFill>
                  </a:tcPr>
                </a:tc>
                <a:tc rowSpan="2">
                  <a:txBody>
                    <a:bodyPr/>
                    <a:lstStyle/>
                    <a:p>
                      <a:pPr algn="l"/>
                      <a:r>
                        <a:rPr lang="en-US" sz="900"/>
                        <a:t>FEATURE</a:t>
                      </a:r>
                    </a:p>
                  </a:txBody>
                  <a:tcPr marT="27432" marB="27432" anchor="ctr">
                    <a:solidFill>
                      <a:srgbClr val="F6B104"/>
                    </a:solidFill>
                  </a:tcPr>
                </a:tc>
                <a:tc gridSpan="4">
                  <a:txBody>
                    <a:bodyPr/>
                    <a:lstStyle/>
                    <a:p>
                      <a:pPr marL="0" algn="ctr" defTabSz="685800" rtl="0" eaLnBrk="1" latinLnBrk="0" hangingPunct="1"/>
                      <a:r>
                        <a:rPr lang="en-US" sz="800" b="1" kern="1200">
                          <a:solidFill>
                            <a:schemeClr val="lt1"/>
                          </a:solidFill>
                          <a:latin typeface="+mn-lt"/>
                          <a:ea typeface="+mn-ea"/>
                          <a:cs typeface="+mn-cs"/>
                        </a:rPr>
                        <a:t>OPTIONS</a:t>
                      </a:r>
                    </a:p>
                  </a:txBody>
                  <a:tcPr marT="27432" marB="27432" anchor="ctr"/>
                </a:tc>
                <a:tc hMerge="1">
                  <a:txBody>
                    <a:bodyPr/>
                    <a:lstStyle/>
                    <a:p>
                      <a:pPr marL="0" algn="ctr" defTabSz="685800" rtl="0" eaLnBrk="1" latinLnBrk="0" hangingPunct="1"/>
                      <a:r>
                        <a:rPr lang="en-US" sz="900" b="1" kern="1200">
                          <a:solidFill>
                            <a:schemeClr val="lt1"/>
                          </a:solidFill>
                          <a:latin typeface="+mn-lt"/>
                          <a:ea typeface="+mn-ea"/>
                          <a:cs typeface="+mn-cs"/>
                        </a:rPr>
                        <a:t>6</a:t>
                      </a:r>
                    </a:p>
                  </a:txBody>
                  <a:tcPr anchor="ctr"/>
                </a:tc>
                <a:tc hMerge="1">
                  <a:txBody>
                    <a:bodyPr/>
                    <a:lstStyle/>
                    <a:p>
                      <a:endParaRPr lang="en-US"/>
                    </a:p>
                  </a:txBody>
                  <a:tcPr/>
                </a:tc>
                <a:tc hMerge="1">
                  <a:txBody>
                    <a:bodyPr/>
                    <a:lstStyle/>
                    <a:p>
                      <a:pPr marL="0" algn="ctr" defTabSz="685800" rtl="0" eaLnBrk="1" latinLnBrk="0" hangingPunct="1"/>
                      <a:r>
                        <a:rPr lang="en-US" sz="900" b="1" kern="1200">
                          <a:solidFill>
                            <a:schemeClr val="lt1"/>
                          </a:solidFill>
                          <a:latin typeface="+mn-lt"/>
                          <a:ea typeface="+mn-ea"/>
                          <a:cs typeface="+mn-cs"/>
                        </a:rPr>
                        <a:t>7</a:t>
                      </a:r>
                    </a:p>
                  </a:txBody>
                  <a:tcPr anchor="ctr"/>
                </a:tc>
                <a:extLst>
                  <a:ext uri="{0D108BD9-81ED-4DB2-BD59-A6C34878D82A}">
                    <a16:rowId xmlns:a16="http://schemas.microsoft.com/office/drawing/2014/main" val="3843892085"/>
                  </a:ext>
                </a:extLst>
              </a:tr>
              <a:tr h="167987">
                <a:tc vMerge="1">
                  <a:txBody>
                    <a:bodyPr/>
                    <a:lstStyle/>
                    <a:p>
                      <a:endParaRPr lang="en-US"/>
                    </a:p>
                  </a:txBody>
                  <a:tcPr/>
                </a:tc>
                <a:tc vMerge="1">
                  <a:txBody>
                    <a:bodyPr/>
                    <a:lstStyle/>
                    <a:p>
                      <a:endParaRPr lang="en-US"/>
                    </a:p>
                  </a:txBody>
                  <a:tcPr/>
                </a:tc>
                <a:tc>
                  <a:txBody>
                    <a:bodyPr/>
                    <a:lstStyle/>
                    <a:p>
                      <a:pPr marL="0" algn="ctr" defTabSz="685800" rtl="0" eaLnBrk="1" latinLnBrk="0" hangingPunct="1"/>
                      <a:r>
                        <a:rPr lang="en-US" sz="800" b="1" kern="1200">
                          <a:solidFill>
                            <a:schemeClr val="tx1">
                              <a:lumMod val="65000"/>
                              <a:lumOff val="35000"/>
                            </a:schemeClr>
                          </a:solidFill>
                          <a:latin typeface="+mn-lt"/>
                          <a:ea typeface="+mn-ea"/>
                          <a:cs typeface="+mn-cs"/>
                        </a:rPr>
                        <a:t>POC</a:t>
                      </a:r>
                    </a:p>
                  </a:txBody>
                  <a:tcPr marL="0" marR="0" marT="27432" marB="27432" anchor="ctr">
                    <a:solidFill>
                      <a:schemeClr val="accent2"/>
                    </a:solidFill>
                  </a:tcPr>
                </a:tc>
                <a:tc>
                  <a:txBody>
                    <a:bodyPr/>
                    <a:lstStyle/>
                    <a:p>
                      <a:pPr marL="0" algn="ctr" defTabSz="685800" rtl="0" eaLnBrk="1" latinLnBrk="0" hangingPunct="1"/>
                      <a:r>
                        <a:rPr lang="en-US" sz="800" b="1" kern="1200">
                          <a:solidFill>
                            <a:schemeClr val="bg1"/>
                          </a:solidFill>
                          <a:latin typeface="+mn-lt"/>
                          <a:ea typeface="+mn-ea"/>
                          <a:cs typeface="+mn-cs"/>
                        </a:rPr>
                        <a:t>PILOT</a:t>
                      </a:r>
                    </a:p>
                  </a:txBody>
                  <a:tcPr marL="0" marR="0" marT="27432" marB="27432" anchor="ctr">
                    <a:solidFill>
                      <a:srgbClr val="684F00"/>
                    </a:solidFill>
                  </a:tcPr>
                </a:tc>
                <a:tc>
                  <a:txBody>
                    <a:bodyPr/>
                    <a:lstStyle/>
                    <a:p>
                      <a:pPr marL="0" lvl="0" algn="ctr" defTabSz="685800">
                        <a:buNone/>
                      </a:pPr>
                      <a:r>
                        <a:rPr lang="en-US" sz="800" b="1" i="0" u="none" strike="noStrike" kern="1200" noProof="0">
                          <a:solidFill>
                            <a:schemeClr val="tx1">
                              <a:lumMod val="65000"/>
                              <a:lumOff val="35000"/>
                            </a:schemeClr>
                          </a:solidFill>
                        </a:rPr>
                        <a:t>CORE</a:t>
                      </a:r>
                      <a:endParaRPr lang="en-US" sz="1200"/>
                    </a:p>
                  </a:txBody>
                  <a:tcPr marL="0" marR="0" marT="27432" marB="27432" anchor="ctr">
                    <a:solidFill>
                      <a:schemeClr val="accent2"/>
                    </a:solidFill>
                  </a:tcPr>
                </a:tc>
                <a:tc>
                  <a:txBody>
                    <a:bodyPr/>
                    <a:lstStyle/>
                    <a:p>
                      <a:pPr marL="0" algn="ctr" defTabSz="685800" rtl="0" eaLnBrk="1" latinLnBrk="0" hangingPunct="1"/>
                      <a:r>
                        <a:rPr lang="en-US" sz="800" b="1" kern="1200">
                          <a:solidFill>
                            <a:schemeClr val="tx1">
                              <a:lumMod val="65000"/>
                              <a:lumOff val="35000"/>
                            </a:schemeClr>
                          </a:solidFill>
                          <a:latin typeface="+mn-lt"/>
                          <a:ea typeface="+mn-ea"/>
                          <a:cs typeface="+mn-cs"/>
                        </a:rPr>
                        <a:t>PRO</a:t>
                      </a:r>
                    </a:p>
                  </a:txBody>
                  <a:tcPr marL="0" marR="0" marT="27432" marB="27432" anchor="ctr">
                    <a:solidFill>
                      <a:schemeClr val="accent2"/>
                    </a:solidFill>
                  </a:tcPr>
                </a:tc>
                <a:extLst>
                  <a:ext uri="{0D108BD9-81ED-4DB2-BD59-A6C34878D82A}">
                    <a16:rowId xmlns:a16="http://schemas.microsoft.com/office/drawing/2014/main" val="1881516583"/>
                  </a:ext>
                </a:extLst>
              </a:tr>
              <a:tr h="100792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00" b="1" kern="1200">
                          <a:solidFill>
                            <a:schemeClr val="tx1">
                              <a:lumMod val="65000"/>
                              <a:lumOff val="35000"/>
                            </a:schemeClr>
                          </a:solidFill>
                          <a:latin typeface="+mn-lt"/>
                          <a:ea typeface="+mn-ea"/>
                          <a:cs typeface="+mn-cs"/>
                        </a:rPr>
                        <a:t>Simulation Framework</a:t>
                      </a:r>
                      <a:br>
                        <a:rPr lang="en-US" sz="10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Core architecture for the trainer.</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kern="1200">
                          <a:solidFill>
                            <a:schemeClr val="bg1">
                              <a:lumMod val="50000"/>
                            </a:schemeClr>
                          </a:solidFill>
                          <a:latin typeface="+mn-lt"/>
                          <a:ea typeface="+mn-ea"/>
                          <a:cs typeface="+mn-cs"/>
                        </a:rPr>
                        <a:t>ForgeSIM™</a:t>
                      </a:r>
                      <a:r>
                        <a:rPr lang="en-US" sz="700" b="0" kern="1200" cap="small" baseline="30000">
                          <a:solidFill>
                            <a:schemeClr val="bg1">
                              <a:lumMod val="50000"/>
                            </a:schemeClr>
                          </a:solidFill>
                          <a:latin typeface="+mn-lt"/>
                          <a:ea typeface="+mn-ea"/>
                          <a:cs typeface="+mn-cs"/>
                        </a:rPr>
                        <a:t> </a:t>
                      </a:r>
                      <a:r>
                        <a:rPr lang="en-US" sz="700" b="0" i="0" u="none" strike="noStrike" kern="1200">
                          <a:solidFill>
                            <a:schemeClr val="bg1">
                              <a:lumMod val="50000"/>
                            </a:schemeClr>
                          </a:solidFill>
                          <a:latin typeface="+mn-lt"/>
                          <a:ea typeface="+mn-ea"/>
                          <a:cs typeface="+mn-cs"/>
                        </a:rPr>
                        <a:t>Framework</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Requirements Verification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User Interface</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Audio Effects &amp; Voiceover Narration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rPr>
                        <a:t>Performance Tracking</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rPr>
                        <a:t>Parts Familiarization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rPr>
                        <a:t>Essential AI Voice Commands (e.g., “Start lesson #1”)</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3127235241"/>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Virtual Equipment</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The machinery being replicated.</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extLst>
                  <a:ext uri="{0D108BD9-81ED-4DB2-BD59-A6C34878D82A}">
                    <a16:rowId xmlns:a16="http://schemas.microsoft.com/office/drawing/2014/main" val="2260775673"/>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3</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1" kern="1200">
                          <a:solidFill>
                            <a:schemeClr val="tx1">
                              <a:lumMod val="65000"/>
                              <a:lumOff val="35000"/>
                            </a:schemeClr>
                          </a:solidFill>
                          <a:latin typeface="+mn-lt"/>
                          <a:ea typeface="+mn-ea"/>
                          <a:cs typeface="+mn-cs"/>
                        </a:rPr>
                        <a:t>Virtual Environment</a:t>
                      </a:r>
                      <a:br>
                        <a:rPr lang="en-US" sz="900" b="1" kern="1200">
                          <a:solidFill>
                            <a:schemeClr val="tx1">
                              <a:lumMod val="65000"/>
                              <a:lumOff val="35000"/>
                            </a:schemeClr>
                          </a:solidFill>
                          <a:latin typeface="+mn-lt"/>
                          <a:ea typeface="+mn-ea"/>
                          <a:cs typeface="+mn-cs"/>
                        </a:rPr>
                      </a:br>
                      <a:r>
                        <a:rPr lang="en-US" sz="700" b="0" i="0" u="none" strike="noStrike" kern="1200" noProof="0">
                          <a:solidFill>
                            <a:srgbClr val="808080"/>
                          </a:solidFill>
                          <a:highlight>
                            <a:srgbClr val="FEF2DB"/>
                          </a:highlight>
                        </a:rPr>
                        <a:t>This is the custom virtual world in which the user will interact. This environment will be tailored to your specifications</a:t>
                      </a:r>
                      <a:r>
                        <a:rPr lang="en-US" sz="700" b="0" kern="120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24191189"/>
                  </a:ext>
                </a:extLst>
              </a:tr>
              <a:tr h="51488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4</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Extended Reality (XR)</a:t>
                      </a:r>
                      <a:br>
                        <a:rPr lang="en-US" sz="900" b="1" kern="1200">
                          <a:solidFill>
                            <a:srgbClr val="595959"/>
                          </a:solidFill>
                          <a:latin typeface="+mn-lt"/>
                          <a:ea typeface="+mn-ea"/>
                          <a:cs typeface="+mn-cs"/>
                        </a:rPr>
                      </a:br>
                      <a:r>
                        <a:rPr lang="en-US" sz="700" b="0" i="0" u="none" strike="noStrike" kern="1200" noProof="0">
                          <a:solidFill>
                            <a:srgbClr val="808080"/>
                          </a:solidFill>
                          <a:highlight>
                            <a:srgbClr val="FEF2DB"/>
                          </a:highlight>
                        </a:rPr>
                        <a:t>Includes support for the virtual equipment and environment to be interacted with in a Stereoscopic </a:t>
                      </a:r>
                      <a:r>
                        <a:rPr lang="en-US" sz="700" b="0" i="0" u="none" strike="noStrike" kern="1200" noProof="0">
                          <a:solidFill>
                            <a:srgbClr val="808080"/>
                          </a:solidFill>
                          <a:highlight>
                            <a:srgbClr val="FFFF00"/>
                          </a:highlight>
                        </a:rPr>
                        <a:t>mixed</a:t>
                      </a:r>
                      <a:r>
                        <a:rPr lang="en-US" sz="700" b="0" i="0" u="none" strike="noStrike" kern="1200" noProof="0">
                          <a:solidFill>
                            <a:srgbClr val="808080"/>
                          </a:solidFill>
                          <a:highlight>
                            <a:srgbClr val="FEF2DB"/>
                          </a:highlight>
                        </a:rPr>
                        <a:t> reality 3D experience.</a:t>
                      </a:r>
                      <a:endParaRPr lang="en-US" sz="700" b="0" kern="1200">
                        <a:solidFill>
                          <a:schemeClr val="bg1">
                            <a:lumMod val="50000"/>
                          </a:schemeClr>
                        </a:solidFill>
                        <a:latin typeface="+mn-lt"/>
                        <a:ea typeface="+mn-ea"/>
                        <a:cs typeface="+mn-cs"/>
                      </a:endParaRP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Qty 1 Meta Quest 3 Headset </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55519869"/>
                  </a:ext>
                </a:extLst>
              </a:tr>
              <a:tr h="54280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5</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Instruction Modes: Guided and Unguided</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i="0" u="none" strike="noStrike" kern="1200" noProof="0">
                          <a:solidFill>
                            <a:srgbClr val="808080"/>
                          </a:solidFill>
                          <a:highlight>
                            <a:srgbClr val="FEF2DB"/>
                          </a:highlight>
                        </a:rPr>
                        <a:t>Support for both a structured step-by-step guided mode as well as unguided mode that allows users to advance through the training without assistance</a:t>
                      </a:r>
                      <a:r>
                        <a:rPr lang="en-US" sz="700" b="0" kern="120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10675614"/>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7</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Real-world Controls Integration</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Physical controls integrated with virtual experience.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4044659827"/>
                  </a:ext>
                </a:extLst>
              </a:tr>
              <a:tr h="43445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8</a:t>
                      </a:r>
                    </a:p>
                  </a:txBody>
                  <a:tcPr marL="0" marR="0">
                    <a:solidFill>
                      <a:schemeClr val="accent5">
                        <a:lumMod val="20000"/>
                        <a:lumOff val="80000"/>
                      </a:schemeClr>
                    </a:solidFill>
                  </a:tcPr>
                </a:tc>
                <a:tc>
                  <a:txBody>
                    <a:bodyPr/>
                    <a:lstStyle/>
                    <a:p>
                      <a:pPr marL="0" marR="0" lvl="0" indent="0" algn="l">
                        <a:lnSpc>
                          <a:spcPct val="100000"/>
                        </a:lnSpc>
                        <a:spcBef>
                          <a:spcPts val="0"/>
                        </a:spcBef>
                        <a:spcAft>
                          <a:spcPts val="0"/>
                        </a:spcAft>
                        <a:buNone/>
                      </a:pPr>
                      <a:r>
                        <a:rPr lang="en-US" sz="1000" b="1" kern="1200">
                          <a:solidFill>
                            <a:schemeClr val="tx1">
                              <a:lumMod val="65000"/>
                              <a:lumOff val="35000"/>
                            </a:schemeClr>
                          </a:solidFill>
                          <a:latin typeface="+mn-lt"/>
                          <a:ea typeface="+mn-ea"/>
                          <a:cs typeface="+mn-cs"/>
                        </a:rPr>
                        <a:t>Voice Commands</a:t>
                      </a:r>
                    </a:p>
                    <a:p>
                      <a:pPr marL="0" marR="0" lvl="0" indent="0" algn="l">
                        <a:lnSpc>
                          <a:spcPct val="100000"/>
                        </a:lnSpc>
                        <a:spcBef>
                          <a:spcPts val="0"/>
                        </a:spcBef>
                        <a:spcAft>
                          <a:spcPts val="0"/>
                        </a:spcAft>
                        <a:buNone/>
                      </a:pPr>
                      <a:r>
                        <a:rPr lang="en-US" sz="700" b="0" i="0" u="none" strike="noStrike" kern="1200">
                          <a:solidFill>
                            <a:srgbClr val="808080"/>
                          </a:solidFill>
                          <a:highlight>
                            <a:srgbClr val="FEF2DB"/>
                          </a:highlight>
                          <a:latin typeface="+mn-lt"/>
                          <a:ea typeface="+mn-ea"/>
                          <a:cs typeface="+mn-cs"/>
                        </a:rPr>
                        <a:t>Support for a voice command system driven by a state-of-the-art large language model (LLM). </a:t>
                      </a:r>
                    </a:p>
                  </a:txBody>
                  <a:tcPr marL="137160"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L="0" marR="0">
                    <a:solidFill>
                      <a:srgbClr val="FEF2DB"/>
                    </a:solidFill>
                  </a:tcPr>
                </a:tc>
                <a:extLst>
                  <a:ext uri="{0D108BD9-81ED-4DB2-BD59-A6C34878D82A}">
                    <a16:rowId xmlns:a16="http://schemas.microsoft.com/office/drawing/2014/main" val="607903605"/>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9</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Languages</a:t>
                      </a:r>
                      <a:br>
                        <a:rPr lang="en-US" sz="1050" b="1" kern="1200">
                          <a:solidFill>
                            <a:srgbClr val="595959"/>
                          </a:solidFill>
                          <a:latin typeface="+mn-lt"/>
                          <a:ea typeface="+mn-ea"/>
                          <a:cs typeface="+mn-cs"/>
                        </a:rPr>
                      </a:br>
                      <a:r>
                        <a:rPr lang="en-US" sz="700" b="0" i="0" u="none" strike="noStrike" kern="1200" noProof="0">
                          <a:solidFill>
                            <a:srgbClr val="808080"/>
                          </a:solidFill>
                          <a:highlight>
                            <a:srgbClr val="FEF2DB"/>
                          </a:highlight>
                          <a:latin typeface="+mn-lt"/>
                          <a:ea typeface="+mn-ea"/>
                          <a:cs typeface="+mn-cs"/>
                        </a:rPr>
                        <a:t>Translation of the simulation software and training content into one additional language other than English.</a:t>
                      </a:r>
                      <a:endParaRPr lang="en-US" sz="7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944166662"/>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10</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LMS Integration</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Usage tracking within learning management system.</a:t>
                      </a:r>
                      <a:endParaRPr lang="en-US" sz="9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650858436"/>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Networked Multi-user Training</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kern="1200">
                          <a:solidFill>
                            <a:schemeClr val="bg1">
                              <a:lumMod val="50000"/>
                            </a:schemeClr>
                          </a:solidFill>
                          <a:latin typeface="+mn-lt"/>
                          <a:ea typeface="+mn-ea"/>
                          <a:cs typeface="+mn-cs"/>
                        </a:rPr>
                        <a:t>Collaborative environment for instructors and students. Includes/requires $199/mo. ongoing support service.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146855290"/>
                  </a:ext>
                </a:extLst>
              </a:tr>
              <a:tr h="33618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Training Lessons scenarios</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Step-by-step interactive training curriculum &amp; content.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5</a:t>
                      </a:r>
                    </a:p>
                  </a:txBody>
                  <a:tcPr marT="27432" marB="27432" anchor="ctr">
                    <a:solidFill>
                      <a:srgbClr val="FDE1A9"/>
                    </a:solidFill>
                  </a:tcPr>
                </a:tc>
                <a:tc>
                  <a:txBody>
                    <a:bodyPr/>
                    <a:lstStyle/>
                    <a:p>
                      <a:pPr marL="0" lvl="0" indent="0" algn="ctr" defTabSz="685800">
                        <a:lnSpc>
                          <a:spcPct val="100000"/>
                        </a:lnSpc>
                        <a:spcBef>
                          <a:spcPts val="0"/>
                        </a:spcBef>
                        <a:spcAft>
                          <a:spcPts val="0"/>
                        </a:spcAft>
                        <a:buNone/>
                        <a:tabLst/>
                        <a:defRPr/>
                      </a:pPr>
                      <a:r>
                        <a:rPr lang="en-US" sz="1050" b="1" strike="noStrike" kern="1200" baseline="0">
                          <a:solidFill>
                            <a:schemeClr val="tx1">
                              <a:lumMod val="65000"/>
                              <a:lumOff val="35000"/>
                            </a:schemeClr>
                          </a:solidFill>
                          <a:latin typeface="+mn-lt"/>
                          <a:ea typeface="+mn-ea"/>
                          <a:cs typeface="+mn-cs"/>
                        </a:rPr>
                        <a:t>10</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20</a:t>
                      </a:r>
                    </a:p>
                  </a:txBody>
                  <a:tcPr marT="27432" marB="27432" anchor="ctr">
                    <a:solidFill>
                      <a:srgbClr val="FEF2DB"/>
                    </a:solidFill>
                  </a:tcPr>
                </a:tc>
                <a:extLst>
                  <a:ext uri="{0D108BD9-81ED-4DB2-BD59-A6C34878D82A}">
                    <a16:rowId xmlns:a16="http://schemas.microsoft.com/office/drawing/2014/main" val="3433246546"/>
                  </a:ext>
                </a:extLst>
              </a:tr>
              <a:tr h="238948">
                <a:tc gridSpan="2">
                  <a:txBody>
                    <a:bodyPr/>
                    <a:lstStyle/>
                    <a:p>
                      <a:pPr marL="0" algn="r" defTabSz="685800" rtl="0" eaLnBrk="1" latinLnBrk="0" hangingPunct="1"/>
                      <a:r>
                        <a:rPr lang="en-US" sz="1050" b="0" kern="1200">
                          <a:solidFill>
                            <a:schemeClr val="lt1"/>
                          </a:solidFill>
                          <a:latin typeface="+mn-lt"/>
                          <a:ea typeface="+mn-ea"/>
                          <a:cs typeface="+mn-cs"/>
                        </a:rPr>
                        <a:t>Development Time (Months)</a:t>
                      </a:r>
                    </a:p>
                  </a:txBody>
                  <a:tcPr anchor="ctr">
                    <a:solidFill>
                      <a:schemeClr val="tx2">
                        <a:lumMod val="60000"/>
                        <a:lumOff val="40000"/>
                      </a:schemeClr>
                    </a:solidFill>
                  </a:tcPr>
                </a:tc>
                <a:tc hMerge="1">
                  <a:txBody>
                    <a:bodyPr/>
                    <a:lstStyle/>
                    <a:p>
                      <a:pPr marL="0" algn="r" defTabSz="685800" rtl="0" eaLnBrk="1" latinLnBrk="0" hangingPunct="1"/>
                      <a:endParaRPr lang="en-US" sz="110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6</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10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15</a:t>
                      </a:r>
                    </a:p>
                  </a:txBody>
                  <a:tcPr anchor="ctr">
                    <a:solidFill>
                      <a:schemeClr val="tx2">
                        <a:lumMod val="60000"/>
                        <a:lumOff val="40000"/>
                      </a:schemeClr>
                    </a:solidFill>
                  </a:tcPr>
                </a:tc>
                <a:extLst>
                  <a:ext uri="{0D108BD9-81ED-4DB2-BD59-A6C34878D82A}">
                    <a16:rowId xmlns:a16="http://schemas.microsoft.com/office/drawing/2014/main" val="1792591418"/>
                  </a:ext>
                </a:extLst>
              </a:tr>
              <a:tr h="238948">
                <a:tc gridSpan="2">
                  <a:txBody>
                    <a:bodyPr/>
                    <a:lstStyle/>
                    <a:p>
                      <a:pPr marL="0" algn="r" defTabSz="685800" rtl="0" eaLnBrk="1" latinLnBrk="0" hangingPunct="1"/>
                      <a:r>
                        <a:rPr lang="en-US" sz="1050" b="0" kern="1200">
                          <a:solidFill>
                            <a:schemeClr val="lt1"/>
                          </a:solidFill>
                          <a:latin typeface="+mn-lt"/>
                          <a:ea typeface="+mn-ea"/>
                          <a:cs typeface="+mn-cs"/>
                        </a:rPr>
                        <a:t>Cost per Lesson</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$148k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$110k</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$82k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$55k</a:t>
                      </a:r>
                    </a:p>
                  </a:txBody>
                  <a:tcPr anchor="ctr">
                    <a:solidFill>
                      <a:schemeClr val="tx2">
                        <a:lumMod val="60000"/>
                        <a:lumOff val="40000"/>
                      </a:schemeClr>
                    </a:solidFill>
                  </a:tcPr>
                </a:tc>
                <a:extLst>
                  <a:ext uri="{0D108BD9-81ED-4DB2-BD59-A6C34878D82A}">
                    <a16:rowId xmlns:a16="http://schemas.microsoft.com/office/drawing/2014/main" val="2255353313"/>
                  </a:ext>
                </a:extLst>
              </a:tr>
              <a:tr h="238948">
                <a:tc gridSpan="2">
                  <a:txBody>
                    <a:bodyPr/>
                    <a:lstStyle/>
                    <a:p>
                      <a:pPr marL="0" algn="r" defTabSz="685800" rtl="0" eaLnBrk="1" latinLnBrk="0" hangingPunct="1"/>
                      <a:r>
                        <a:rPr lang="en-US" sz="1050" b="0" kern="1200">
                          <a:solidFill>
                            <a:schemeClr val="lt1"/>
                          </a:solidFill>
                          <a:latin typeface="+mn-lt"/>
                          <a:ea typeface="+mn-ea"/>
                          <a:cs typeface="+mn-cs"/>
                        </a:rPr>
                        <a:t>Economies of Scale</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N/A</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25%</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44%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63%</a:t>
                      </a:r>
                    </a:p>
                  </a:txBody>
                  <a:tcPr anchor="ctr">
                    <a:solidFill>
                      <a:schemeClr val="tx2">
                        <a:lumMod val="60000"/>
                        <a:lumOff val="40000"/>
                      </a:schemeClr>
                    </a:solidFill>
                  </a:tcPr>
                </a:tc>
                <a:extLst>
                  <a:ext uri="{0D108BD9-81ED-4DB2-BD59-A6C34878D82A}">
                    <a16:rowId xmlns:a16="http://schemas.microsoft.com/office/drawing/2014/main" val="3556283875"/>
                  </a:ext>
                </a:extLst>
              </a:tr>
              <a:tr h="238948">
                <a:tc gridSpan="2">
                  <a:txBody>
                    <a:bodyPr/>
                    <a:lstStyle/>
                    <a:p>
                      <a:pPr marL="0" algn="r" defTabSz="685800" rtl="0" eaLnBrk="1" latinLnBrk="0" hangingPunct="1"/>
                      <a:r>
                        <a:rPr lang="en-US" sz="1050" b="1" kern="1200">
                          <a:solidFill>
                            <a:schemeClr val="lt1"/>
                          </a:solidFill>
                          <a:latin typeface="+mn-lt"/>
                          <a:ea typeface="+mn-ea"/>
                          <a:cs typeface="+mn-cs"/>
                        </a:rPr>
                        <a:t>Total Cost</a:t>
                      </a:r>
                    </a:p>
                  </a:txBody>
                  <a:tcPr anchor="ctr">
                    <a:solidFill>
                      <a:srgbClr val="435265"/>
                    </a:solidFill>
                  </a:tcPr>
                </a:tc>
                <a:tc hMerge="1">
                  <a:txBody>
                    <a:bodyPr/>
                    <a:lstStyle/>
                    <a:p>
                      <a:pPr marL="0" algn="r" defTabSz="685800" rtl="0" eaLnBrk="1" latinLnBrk="0" hangingPunct="1"/>
                      <a:endParaRPr lang="en-US" sz="105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$295k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$550k</a:t>
                      </a:r>
                      <a:endParaRPr lang="en-US" sz="1050" b="1">
                        <a:solidFill>
                          <a:schemeClr val="bg1"/>
                        </a:solidFill>
                        <a:latin typeface="+mn-lt"/>
                      </a:endParaRPr>
                    </a:p>
                  </a:txBody>
                  <a:tcPr anchor="ctr">
                    <a:solidFill>
                      <a:srgbClr val="161A20"/>
                    </a:solidFill>
                  </a:tcPr>
                </a:tc>
                <a:tc>
                  <a:txBody>
                    <a:bodyPr/>
                    <a:lstStyle/>
                    <a:p>
                      <a:pPr marL="0" lvl="0" indent="0" algn="ctr" defTabSz="685800">
                        <a:lnSpc>
                          <a:spcPct val="100000"/>
                        </a:lnSpc>
                        <a:spcBef>
                          <a:spcPts val="0"/>
                        </a:spcBef>
                        <a:spcAft>
                          <a:spcPts val="0"/>
                        </a:spcAft>
                        <a:buNone/>
                        <a:tabLst/>
                        <a:defRPr/>
                      </a:pPr>
                      <a:r>
                        <a:rPr lang="en-US" sz="1050" b="1" strike="noStrike" kern="1200">
                          <a:solidFill>
                            <a:schemeClr val="bg1"/>
                          </a:solidFill>
                          <a:latin typeface="+mn-lt"/>
                          <a:ea typeface="+mn-ea"/>
                          <a:cs typeface="+mn-cs"/>
                        </a:rPr>
                        <a:t>$822K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$1.10M</a:t>
                      </a:r>
                      <a:endParaRPr lang="en-US" sz="1050" b="1">
                        <a:solidFill>
                          <a:schemeClr val="bg1"/>
                        </a:solidFill>
                        <a:latin typeface="+mn-lt"/>
                      </a:endParaRPr>
                    </a:p>
                  </a:txBody>
                  <a:tcPr anchor="ctr">
                    <a:solidFill>
                      <a:srgbClr val="435265"/>
                    </a:solidFill>
                  </a:tcPr>
                </a:tc>
                <a:extLst>
                  <a:ext uri="{0D108BD9-81ED-4DB2-BD59-A6C34878D82A}">
                    <a16:rowId xmlns:a16="http://schemas.microsoft.com/office/drawing/2014/main" val="3205084017"/>
                  </a:ext>
                </a:extLst>
              </a:tr>
            </a:tbl>
          </a:graphicData>
        </a:graphic>
      </p:graphicFrame>
    </p:spTree>
    <p:extLst>
      <p:ext uri="{BB962C8B-B14F-4D97-AF65-F5344CB8AC3E}">
        <p14:creationId xmlns:p14="http://schemas.microsoft.com/office/powerpoint/2010/main" val="31810429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DA95B-2FF6-AE3B-FDB3-3BAACE112856}"/>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2F90CEF-A861-4343-025D-7B86F9FEFA19}"/>
              </a:ext>
            </a:extLst>
          </p:cNvPr>
          <p:cNvPicPr>
            <a:picLocks noGrp="1" noRot="1" noChangeAspect="1" noMove="1" noResize="1" noEditPoints="1" noAdjustHandles="1" noChangeArrowheads="1" noChangeShapeType="1" noCrop="1"/>
          </p:cNvPicPr>
          <p:nvPr>
            <p:ph type="pic" sz="quarter" idx="11"/>
          </p:nvPr>
        </p:nvPicPr>
        <p:blipFill>
          <a:blip r:embed="rId2"/>
          <a:srcRect t="18890" b="7560"/>
          <a:stretch/>
        </p:blipFill>
        <p:spPr>
          <a:xfrm>
            <a:off x="0" y="2176"/>
            <a:ext cx="6858000" cy="6722076"/>
          </a:xfrm>
        </p:spPr>
      </p:pic>
      <p:sp>
        <p:nvSpPr>
          <p:cNvPr id="21" name="HeaderGradient">
            <a:extLst>
              <a:ext uri="{FF2B5EF4-FFF2-40B4-BE49-F238E27FC236}">
                <a16:creationId xmlns:a16="http://schemas.microsoft.com/office/drawing/2014/main" id="{9100A348-B26B-01B3-FE78-FC297419DD49}"/>
              </a:ext>
            </a:extLst>
          </p:cNvPr>
          <p:cNvSpPr>
            <a:spLocks noGrp="1" noRot="1" noMove="1" noResize="1" noEditPoints="1" noAdjustHandles="1" noChangeArrowheads="1" noChangeShapeType="1"/>
          </p:cNvSpPr>
          <p:nvPr/>
        </p:nvSpPr>
        <p:spPr>
          <a:xfrm>
            <a:off x="0" y="3611505"/>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 Placeholder 4" hidden="1">
            <a:extLst>
              <a:ext uri="{FF2B5EF4-FFF2-40B4-BE49-F238E27FC236}">
                <a16:creationId xmlns:a16="http://schemas.microsoft.com/office/drawing/2014/main" id="{125DFA7D-97A6-827B-1195-D93A4D9809FF}"/>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AB4C11A8-ACB7-4CBD-8F2C-8F4C13D284F9}"/>
              </a:ext>
            </a:extLst>
          </p:cNvPr>
          <p:cNvSpPr>
            <a:spLocks noGrp="1"/>
          </p:cNvSpPr>
          <p:nvPr>
            <p:ph type="body" sz="quarter" idx="13"/>
          </p:nvPr>
        </p:nvSpPr>
        <p:spPr/>
        <p:txBody>
          <a:bodyPr/>
          <a:lstStyle/>
          <a:p>
            <a:endParaRPr lang="en-US"/>
          </a:p>
        </p:txBody>
      </p:sp>
      <p:sp>
        <p:nvSpPr>
          <p:cNvPr id="7" name="Title 6">
            <a:extLst>
              <a:ext uri="{FF2B5EF4-FFF2-40B4-BE49-F238E27FC236}">
                <a16:creationId xmlns:a16="http://schemas.microsoft.com/office/drawing/2014/main" id="{31D2B83A-4819-3853-7296-6F880B6B2556}"/>
              </a:ext>
            </a:extLst>
          </p:cNvPr>
          <p:cNvSpPr>
            <a:spLocks noGrp="1"/>
          </p:cNvSpPr>
          <p:nvPr>
            <p:ph type="title"/>
          </p:nvPr>
        </p:nvSpPr>
        <p:spPr>
          <a:xfrm>
            <a:off x="457201" y="5303520"/>
            <a:ext cx="3297488" cy="1766887"/>
          </a:xfrm>
        </p:spPr>
        <p:txBody>
          <a:bodyPr/>
          <a:lstStyle/>
          <a:p>
            <a:r>
              <a:rPr lang="en-US">
                <a:solidFill>
                  <a:schemeClr val="tx1"/>
                </a:solidFill>
              </a:rPr>
              <a:t>On</a:t>
            </a:r>
            <a:r>
              <a:rPr lang="en-US"/>
              <a:t> Target?</a:t>
            </a:r>
          </a:p>
        </p:txBody>
      </p:sp>
      <p:pic>
        <p:nvPicPr>
          <p:cNvPr id="15" name="Graphic 3" descr="Chat outline" hidden="1">
            <a:extLst>
              <a:ext uri="{FF2B5EF4-FFF2-40B4-BE49-F238E27FC236}">
                <a16:creationId xmlns:a16="http://schemas.microsoft.com/office/drawing/2014/main" id="{EAD27E27-5D68-8BA4-6548-EF0E9971F8A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76037" y="7262743"/>
            <a:ext cx="900559" cy="900559"/>
          </a:xfrm>
          <a:prstGeom prst="rect">
            <a:avLst/>
          </a:prstGeom>
        </p:spPr>
      </p:pic>
      <p:pic>
        <p:nvPicPr>
          <p:cNvPr id="16" name="Graphic 2" descr="Dance outline" hidden="1">
            <a:extLst>
              <a:ext uri="{FF2B5EF4-FFF2-40B4-BE49-F238E27FC236}">
                <a16:creationId xmlns:a16="http://schemas.microsoft.com/office/drawing/2014/main" id="{918605D6-944A-3BB0-9634-BDE4A72013B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02091" y="7286114"/>
            <a:ext cx="853816" cy="853816"/>
          </a:xfrm>
          <a:prstGeom prst="rect">
            <a:avLst/>
          </a:prstGeom>
        </p:spPr>
      </p:pic>
      <p:pic>
        <p:nvPicPr>
          <p:cNvPr id="17" name="Graphic 1" descr="Head with gears outline" hidden="1">
            <a:extLst>
              <a:ext uri="{FF2B5EF4-FFF2-40B4-BE49-F238E27FC236}">
                <a16:creationId xmlns:a16="http://schemas.microsoft.com/office/drawing/2014/main" id="{DF5D9304-44E8-9F99-548A-DEA9DA4FB8D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01542"/>
            <a:ext cx="822960" cy="822960"/>
          </a:xfrm>
          <a:prstGeom prst="rect">
            <a:avLst/>
          </a:prstGeom>
        </p:spPr>
      </p:pic>
      <p:pic>
        <p:nvPicPr>
          <p:cNvPr id="9" name="Graphic 3" descr="Coins outline">
            <a:extLst>
              <a:ext uri="{FF2B5EF4-FFF2-40B4-BE49-F238E27FC236}">
                <a16:creationId xmlns:a16="http://schemas.microsoft.com/office/drawing/2014/main" id="{E1E9DE3C-A7D6-08B3-B650-4EC5A024FADF}"/>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053636" y="7261845"/>
            <a:ext cx="822960" cy="822960"/>
          </a:xfrm>
          <a:prstGeom prst="rect">
            <a:avLst/>
          </a:prstGeom>
        </p:spPr>
      </p:pic>
      <p:pic>
        <p:nvPicPr>
          <p:cNvPr id="10" name="Graphic 2" descr="Clipboard outline">
            <a:extLst>
              <a:ext uri="{FF2B5EF4-FFF2-40B4-BE49-F238E27FC236}">
                <a16:creationId xmlns:a16="http://schemas.microsoft.com/office/drawing/2014/main" id="{13BC53DF-8D46-3107-B7FD-D8D8D02EC43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044954" y="7289277"/>
            <a:ext cx="768096" cy="768096"/>
          </a:xfrm>
          <a:prstGeom prst="rect">
            <a:avLst/>
          </a:prstGeom>
        </p:spPr>
      </p:pic>
      <p:pic>
        <p:nvPicPr>
          <p:cNvPr id="11" name="Graphic 1" descr="Race Flag with solid fill">
            <a:extLst>
              <a:ext uri="{FF2B5EF4-FFF2-40B4-BE49-F238E27FC236}">
                <a16:creationId xmlns:a16="http://schemas.microsoft.com/office/drawing/2014/main" id="{6AB81EBB-A63D-AAE2-131F-E6C3BC5461E1}"/>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981404" y="7261845"/>
            <a:ext cx="822960" cy="822960"/>
          </a:xfrm>
          <a:prstGeom prst="rect">
            <a:avLst/>
          </a:prstGeom>
        </p:spPr>
      </p:pic>
      <p:sp>
        <p:nvSpPr>
          <p:cNvPr id="18" name="TextBox 3">
            <a:extLst>
              <a:ext uri="{FF2B5EF4-FFF2-40B4-BE49-F238E27FC236}">
                <a16:creationId xmlns:a16="http://schemas.microsoft.com/office/drawing/2014/main" id="{973A0805-0047-E614-F71C-9553055DFD5B}"/>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Cost</a:t>
            </a:r>
          </a:p>
        </p:txBody>
      </p:sp>
      <p:sp>
        <p:nvSpPr>
          <p:cNvPr id="19" name="TextBox 2">
            <a:extLst>
              <a:ext uri="{FF2B5EF4-FFF2-40B4-BE49-F238E27FC236}">
                <a16:creationId xmlns:a16="http://schemas.microsoft.com/office/drawing/2014/main" id="{58C99D91-C039-EEDD-5123-6EDBF12FC72F}"/>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Features</a:t>
            </a:r>
          </a:p>
        </p:txBody>
      </p:sp>
      <p:sp>
        <p:nvSpPr>
          <p:cNvPr id="20" name="TextBox 1">
            <a:extLst>
              <a:ext uri="{FF2B5EF4-FFF2-40B4-BE49-F238E27FC236}">
                <a16:creationId xmlns:a16="http://schemas.microsoft.com/office/drawing/2014/main" id="{42D4E86C-0350-42EB-E0F9-6E62AE7F8F48}"/>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Goals</a:t>
            </a:r>
          </a:p>
        </p:txBody>
      </p:sp>
      <p:sp>
        <p:nvSpPr>
          <p:cNvPr id="22" name="Text Placeholder 3">
            <a:extLst>
              <a:ext uri="{FF2B5EF4-FFF2-40B4-BE49-F238E27FC236}">
                <a16:creationId xmlns:a16="http://schemas.microsoft.com/office/drawing/2014/main" id="{8190BF39-5285-4095-53A3-A0DA4C542B30}"/>
              </a:ext>
            </a:extLst>
          </p:cNvPr>
          <p:cNvSpPr txBox="1">
            <a:spLocks/>
          </p:cNvSpPr>
          <p:nvPr/>
        </p:nvSpPr>
        <p:spPr>
          <a:xfrm>
            <a:off x="2959834" y="3840480"/>
            <a:ext cx="3440966" cy="1197951"/>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200" b="1">
                <a:effectLst>
                  <a:outerShdw blurRad="50800" dist="38100" dir="2400000" algn="ctr" rotWithShape="0">
                    <a:schemeClr val="bg1"/>
                  </a:outerShdw>
                </a:effectLst>
              </a:rPr>
              <a:t>Once our understanding is clear in terms of project goals, features, and budget requirements, we’ll be in  position to move forward with next steps towards kicking off the development of your project.</a:t>
            </a:r>
          </a:p>
          <a:p>
            <a:pPr marL="0" indent="0">
              <a:buFont typeface="Arial" panose="020B0604020202020204" pitchFamily="34" charset="0"/>
              <a:buNone/>
            </a:pPr>
            <a:endParaRPr lang="en-US" sz="1400" b="1"/>
          </a:p>
        </p:txBody>
      </p:sp>
    </p:spTree>
    <p:extLst>
      <p:ext uri="{BB962C8B-B14F-4D97-AF65-F5344CB8AC3E}">
        <p14:creationId xmlns:p14="http://schemas.microsoft.com/office/powerpoint/2010/main" val="13045688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7030D-AD21-6384-A49B-102774B949E7}"/>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6A83CBE4-7221-0AA0-D2B2-744B456AA677}"/>
              </a:ext>
            </a:extLst>
          </p:cNvPr>
          <p:cNvSpPr txBox="1"/>
          <p:nvPr/>
        </p:nvSpPr>
        <p:spPr>
          <a:xfrm>
            <a:off x="457200" y="1534633"/>
            <a:ext cx="5968314" cy="7053341"/>
          </a:xfrm>
          <a:prstGeom prst="rect">
            <a:avLst/>
          </a:prstGeom>
          <a:noFill/>
        </p:spPr>
        <p:txBody>
          <a:bodyPr wrap="square" lIns="0" tIns="0" rIns="0">
            <a:spAutoFit/>
          </a:bodyPr>
          <a:lstStyle/>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Simulation Core Architecture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ForgeSIM™ Framework – Core simulation engine managing system logic and performance.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User Interface (UI) – In-sim navigation and interaction system.</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Audio Effects &amp; Voiceover Narration – Immersive sound and instructional guidance.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Hand Tracking – Gesture-based interaction enabled through VR hardware.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&amp; Unguided Instruction Mode – Supports both step-by-step and freeform learning.</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Training Content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Familiarization Lesson – Intro to equipment layout and controls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Maintenance Lesson – Step-based maintenance walkthrough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Troubleshooting Lesson – Structured fault diagnosis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Unguided Operational Scenario – Independent assessment under realistic conditions.</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Pre-Programmed Fault Simulations – Auto-generated system errors for response testing.</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Virtual Assets</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3D Art Components – ~85 interactable parts modeled in 3D.</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Environment – Custom immersive training space.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Model Viewer (</a:t>
            </a:r>
            <a:r>
              <a:rPr lang="en-US" sz="1200" b="1" err="1">
                <a:solidFill>
                  <a:prstClr val="black">
                    <a:lumMod val="65000"/>
                    <a:lumOff val="35000"/>
                  </a:prstClr>
                </a:solidFill>
                <a:latin typeface="Calibri" panose="020F0502020204030204" pitchFamily="34" charset="0"/>
                <a:cs typeface="Calibri" panose="020F0502020204030204" pitchFamily="34" charset="0"/>
              </a:rPr>
              <a:t>Sketchfab</a:t>
            </a:r>
            <a:r>
              <a:rPr lang="en-US" sz="1200" b="1">
                <a:solidFill>
                  <a:prstClr val="black">
                    <a:lumMod val="65000"/>
                    <a:lumOff val="35000"/>
                  </a:prstClr>
                </a:solidFill>
                <a:latin typeface="Calibri" panose="020F0502020204030204" pitchFamily="34" charset="0"/>
                <a:cs typeface="Calibri" panose="020F0502020204030204" pitchFamily="34" charset="0"/>
              </a:rPr>
              <a:t>) – External 3D viewer for pre-training orientation.</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Collaboration &amp; Support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Network, Multi-User Support – Synchronous multi-user training capability.</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Additional Language Support – Dual-language content delivery (e.g., English +1).</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On-Site Training Visit – 3-day, 3-person team training session on location.</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Deployment &amp; Delivery</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Meta Quest-based Executable Application – Self-contained VR app for deployment.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Performance Tracking – Logs user progress, completion, and assessment data.</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ABC5ED64-A1C8-78D9-1061-71C0A28E6E7C}"/>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Glossary</a:t>
            </a:r>
          </a:p>
        </p:txBody>
      </p:sp>
      <p:sp>
        <p:nvSpPr>
          <p:cNvPr id="2" name="Project Title Placeholder">
            <a:extLst>
              <a:ext uri="{FF2B5EF4-FFF2-40B4-BE49-F238E27FC236}">
                <a16:creationId xmlns:a16="http://schemas.microsoft.com/office/drawing/2014/main" id="{052DA9EC-7B30-FD49-78B6-3D1F62F8E26D}"/>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9342157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43000"/>
          </a:blip>
          <a:srcRect l="20939" t="1351" r="19971" b="6450"/>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9" name="Picture Placeholder 3">
            <a:extLst>
              <a:ext uri="{FF2B5EF4-FFF2-40B4-BE49-F238E27FC236}">
                <a16:creationId xmlns:a16="http://schemas.microsoft.com/office/drawing/2014/main" id="{BAA3C50A-C69F-F679-FF5F-51B682E6CDD4}"/>
              </a:ext>
            </a:extLst>
          </p:cNvPr>
          <p:cNvPicPr>
            <a:picLocks noChangeAspect="1"/>
          </p:cNvPicPr>
          <p:nvPr/>
        </p:nvPicPr>
        <p:blipFill>
          <a:blip r:embed="rId4">
            <a:alphaModFix amt="17000"/>
          </a:blip>
          <a:srcRect l="3158" r="3158"/>
          <a:stretch/>
        </p:blipFill>
        <p:spPr>
          <a:xfrm>
            <a:off x="0"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31960" y="5486400"/>
            <a:ext cx="3601940" cy="1534779"/>
          </a:xfrm>
          <a:prstGeom prst="rect">
            <a:avLst/>
          </a:prstGeom>
          <a:noFill/>
        </p:spPr>
        <p:txBody>
          <a:bodyPr wrap="square" lIns="0" tIns="0" rIns="0" bIns="0">
            <a:spAutoFit/>
          </a:bodyPr>
          <a:lstStyle/>
          <a:p>
            <a:pPr marL="0" lvl="1" defTabSz="274320">
              <a:lnSpc>
                <a:spcPct val="120000"/>
              </a:lnSpc>
            </a:pPr>
            <a:r>
              <a:rPr lang="en-US" sz="1200" spc="-20">
                <a:solidFill>
                  <a:schemeClr val="bg1">
                    <a:lumMod val="95000"/>
                  </a:schemeClr>
                </a:solidFill>
                <a:latin typeface="Calibri"/>
                <a:cs typeface="Calibri"/>
              </a:rPr>
              <a:t>In over two decades of working with clients, we’ve found that an agile, iterative, and transparent development process works best. We provide our clients visibility into every step of the development process, including features as they are being developed. This allows for quick course-corrections and ensures that development stays headed in the right direction.</a:t>
            </a:r>
            <a:endParaRPr lang="en-US" sz="1200" spc="-20">
              <a:solidFill>
                <a:schemeClr val="bg1">
                  <a:lumMod val="95000"/>
                </a:schemeClr>
              </a:solidFill>
              <a:cs typeface="Calibri"/>
            </a:endParaRPr>
          </a:p>
        </p:txBody>
      </p:sp>
      <p:sp>
        <p:nvSpPr>
          <p:cNvPr id="5" name="Title 4">
            <a:extLst>
              <a:ext uri="{FF2B5EF4-FFF2-40B4-BE49-F238E27FC236}">
                <a16:creationId xmlns:a16="http://schemas.microsoft.com/office/drawing/2014/main" id="{355A010F-48FC-F801-D23D-99CC5C48B40D}"/>
              </a:ext>
            </a:extLst>
          </p:cNvPr>
          <p:cNvSpPr>
            <a:spLocks noGrp="1"/>
          </p:cNvSpPr>
          <p:nvPr>
            <p:ph type="title" idx="4294967295"/>
          </p:nvPr>
        </p:nvSpPr>
        <p:spPr>
          <a:xfrm>
            <a:off x="912413" y="3968496"/>
            <a:ext cx="4026085" cy="1057902"/>
          </a:xfrm>
          <a:prstGeom prst="rect">
            <a:avLst/>
          </a:prstGeom>
        </p:spPr>
        <p:txBody>
          <a:bodyPr lIns="0" rIns="0"/>
          <a:lstStyle/>
          <a:p>
            <a:r>
              <a:rPr lang="en-US" sz="4000" b="1" cap="all" spc="-80">
                <a:solidFill>
                  <a:schemeClr val="bg1"/>
                </a:solidFill>
                <a:latin typeface="Lato" panose="020F0502020204030203" pitchFamily="34" charset="0"/>
                <a:ea typeface="Lato" panose="020F0502020204030203" pitchFamily="34" charset="0"/>
                <a:cs typeface="Lato" panose="020F0502020204030203" pitchFamily="34" charset="0"/>
              </a:rPr>
              <a:t>Development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Process</a:t>
            </a:r>
          </a:p>
        </p:txBody>
      </p:sp>
      <p:pic>
        <p:nvPicPr>
          <p:cNvPr id="3" name="ANVIL">
            <a:extLst>
              <a:ext uri="{FF2B5EF4-FFF2-40B4-BE49-F238E27FC236}">
                <a16:creationId xmlns:a16="http://schemas.microsoft.com/office/drawing/2014/main" id="{D1C00DAF-9800-D12B-0667-A350216469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7" name="BOILERPLATE tag" hidden="1">
            <a:extLst>
              <a:ext uri="{FF2B5EF4-FFF2-40B4-BE49-F238E27FC236}">
                <a16:creationId xmlns:a16="http://schemas.microsoft.com/office/drawing/2014/main" id="{57BB1B99-BB8B-0BA3-8FCA-BA05F574664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1186363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3931920"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several stages of development that the project will pass through on its way to completion and delivery.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Development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Milestones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cxnSp>
        <p:nvCxnSpPr>
          <p:cNvPr id="48" name="Straight Connector 47">
            <a:extLst>
              <a:ext uri="{FF2B5EF4-FFF2-40B4-BE49-F238E27FC236}">
                <a16:creationId xmlns:a16="http://schemas.microsoft.com/office/drawing/2014/main" id="{241287B7-A784-D21D-4FFF-345DD299D446}"/>
              </a:ext>
            </a:extLst>
          </p:cNvPr>
          <p:cNvCxnSpPr>
            <a:cxnSpLocks/>
            <a:stCxn id="40" idx="0"/>
          </p:cNvCxnSpPr>
          <p:nvPr/>
        </p:nvCxnSpPr>
        <p:spPr>
          <a:xfrm>
            <a:off x="3427667" y="2563576"/>
            <a:ext cx="0" cy="4966165"/>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 name="Group 6">
            <a:extLst>
              <a:ext uri="{FF2B5EF4-FFF2-40B4-BE49-F238E27FC236}">
                <a16:creationId xmlns:a16="http://schemas.microsoft.com/office/drawing/2014/main" id="{86EAF517-FDD3-3520-E7D7-83B935B9A214}"/>
              </a:ext>
            </a:extLst>
          </p:cNvPr>
          <p:cNvGrpSpPr/>
          <p:nvPr/>
        </p:nvGrpSpPr>
        <p:grpSpPr>
          <a:xfrm flipH="1">
            <a:off x="1138207" y="7276887"/>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5" name="Rectangle: Rounded Corners 49">
              <a:extLst>
                <a:ext uri="{FF2B5EF4-FFF2-40B4-BE49-F238E27FC236}">
                  <a16:creationId xmlns:a16="http://schemas.microsoft.com/office/drawing/2014/main" id="{9842888E-8696-0914-CA76-A33CA885C09B}"/>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GOLD MASTER (GM)</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6" name="Isosceles Triangle 5">
              <a:extLst>
                <a:ext uri="{FF2B5EF4-FFF2-40B4-BE49-F238E27FC236}">
                  <a16:creationId xmlns:a16="http://schemas.microsoft.com/office/drawing/2014/main" id="{2213C3CD-F03D-6C57-385D-DFF4274EE642}"/>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7" name="Group 5">
            <a:extLst>
              <a:ext uri="{FF2B5EF4-FFF2-40B4-BE49-F238E27FC236}">
                <a16:creationId xmlns:a16="http://schemas.microsoft.com/office/drawing/2014/main" id="{2FD7C012-9664-6144-DFD3-D3EDF11BB56C}"/>
              </a:ext>
            </a:extLst>
          </p:cNvPr>
          <p:cNvGrpSpPr/>
          <p:nvPr/>
        </p:nvGrpSpPr>
        <p:grpSpPr>
          <a:xfrm>
            <a:off x="3649021" y="6317257"/>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8" name="Rectangle: Rounded Corners 35">
              <a:extLst>
                <a:ext uri="{FF2B5EF4-FFF2-40B4-BE49-F238E27FC236}">
                  <a16:creationId xmlns:a16="http://schemas.microsoft.com/office/drawing/2014/main" id="{64FC4451-7912-F1AF-617F-5696061F3B57}"/>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RELEASE CANDIDATE</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9" name="Isosceles Triangle 8">
              <a:extLst>
                <a:ext uri="{FF2B5EF4-FFF2-40B4-BE49-F238E27FC236}">
                  <a16:creationId xmlns:a16="http://schemas.microsoft.com/office/drawing/2014/main" id="{E75E6F1B-0D4D-57C8-48CA-ED44FA63BBBB}"/>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0" name="Group 4">
            <a:extLst>
              <a:ext uri="{FF2B5EF4-FFF2-40B4-BE49-F238E27FC236}">
                <a16:creationId xmlns:a16="http://schemas.microsoft.com/office/drawing/2014/main" id="{CA61FBA1-5EF4-28D2-B465-4C590210F54C}"/>
              </a:ext>
            </a:extLst>
          </p:cNvPr>
          <p:cNvGrpSpPr/>
          <p:nvPr/>
        </p:nvGrpSpPr>
        <p:grpSpPr>
          <a:xfrm flipH="1">
            <a:off x="1133223" y="5361154"/>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11" name="Rectangle: Rounded Corners 49">
              <a:extLst>
                <a:ext uri="{FF2B5EF4-FFF2-40B4-BE49-F238E27FC236}">
                  <a16:creationId xmlns:a16="http://schemas.microsoft.com/office/drawing/2014/main" id="{AB2ABC7C-43D8-AB43-8999-60ACF26FCC4A}"/>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BETA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2" name="Isosceles Triangle 11">
              <a:extLst>
                <a:ext uri="{FF2B5EF4-FFF2-40B4-BE49-F238E27FC236}">
                  <a16:creationId xmlns:a16="http://schemas.microsoft.com/office/drawing/2014/main" id="{0CF39B01-91AD-47BB-3844-A3F4D05A5CE8}"/>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3" name="Group 3">
            <a:extLst>
              <a:ext uri="{FF2B5EF4-FFF2-40B4-BE49-F238E27FC236}">
                <a16:creationId xmlns:a16="http://schemas.microsoft.com/office/drawing/2014/main" id="{1E40E032-47BF-4A9C-8FAE-07F4EA5AD9B8}"/>
              </a:ext>
            </a:extLst>
          </p:cNvPr>
          <p:cNvGrpSpPr/>
          <p:nvPr/>
        </p:nvGrpSpPr>
        <p:grpSpPr>
          <a:xfrm>
            <a:off x="3644037" y="4409965"/>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14" name="Rectangle: Rounded Corners 35">
              <a:extLst>
                <a:ext uri="{FF2B5EF4-FFF2-40B4-BE49-F238E27FC236}">
                  <a16:creationId xmlns:a16="http://schemas.microsoft.com/office/drawing/2014/main" id="{BDC306D8-196B-CA61-BEA2-66E851BB591C}"/>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6" name="Isosceles Triangle 15">
              <a:extLst>
                <a:ext uri="{FF2B5EF4-FFF2-40B4-BE49-F238E27FC236}">
                  <a16:creationId xmlns:a16="http://schemas.microsoft.com/office/drawing/2014/main" id="{F3179D4E-72A8-C135-3944-FB910424E04C}"/>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7" name="Group 2">
            <a:extLst>
              <a:ext uri="{FF2B5EF4-FFF2-40B4-BE49-F238E27FC236}">
                <a16:creationId xmlns:a16="http://schemas.microsoft.com/office/drawing/2014/main" id="{852CA197-F59E-9CCD-EC86-8F54963B3E74}"/>
              </a:ext>
            </a:extLst>
          </p:cNvPr>
          <p:cNvGrpSpPr/>
          <p:nvPr/>
        </p:nvGrpSpPr>
        <p:grpSpPr>
          <a:xfrm flipH="1">
            <a:off x="1133223" y="3440996"/>
            <a:ext cx="2052675" cy="332480"/>
            <a:chOff x="6442561" y="1888604"/>
            <a:chExt cx="2644289" cy="428306"/>
          </a:xfrm>
          <a:gradFill>
            <a:gsLst>
              <a:gs pos="0">
                <a:schemeClr val="accent1">
                  <a:lumMod val="45000"/>
                  <a:lumOff val="55000"/>
                </a:schemeClr>
              </a:gs>
              <a:gs pos="64000">
                <a:schemeClr val="accent1"/>
              </a:gs>
            </a:gsLst>
            <a:lin ang="4800000" scaled="0"/>
          </a:gradFill>
        </p:grpSpPr>
        <p:sp>
          <p:nvSpPr>
            <p:cNvPr id="18" name="Rectangle: Rounded Corners 38">
              <a:extLst>
                <a:ext uri="{FF2B5EF4-FFF2-40B4-BE49-F238E27FC236}">
                  <a16:creationId xmlns:a16="http://schemas.microsoft.com/office/drawing/2014/main" id="{CC38FD75-C610-7C2C-7BEB-F9B31A440C92}"/>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PRE-ALPHA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9" name="Isosceles Triangle 18">
              <a:extLst>
                <a:ext uri="{FF2B5EF4-FFF2-40B4-BE49-F238E27FC236}">
                  <a16:creationId xmlns:a16="http://schemas.microsoft.com/office/drawing/2014/main" id="{E256B98B-CD0E-6FB6-6FC0-7FE9D4EA2131}"/>
                </a:ext>
              </a:extLst>
            </p:cNvPr>
            <p:cNvSpPr/>
            <p:nvPr/>
          </p:nvSpPr>
          <p:spPr>
            <a:xfrm rot="16200000">
              <a:off x="643438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0" name="Group 1">
            <a:extLst>
              <a:ext uri="{FF2B5EF4-FFF2-40B4-BE49-F238E27FC236}">
                <a16:creationId xmlns:a16="http://schemas.microsoft.com/office/drawing/2014/main" id="{E912188C-1C67-784E-7988-4FABFE2FB287}"/>
              </a:ext>
            </a:extLst>
          </p:cNvPr>
          <p:cNvGrpSpPr/>
          <p:nvPr/>
        </p:nvGrpSpPr>
        <p:grpSpPr>
          <a:xfrm>
            <a:off x="3644037" y="2472029"/>
            <a:ext cx="2062200" cy="332480"/>
            <a:chOff x="6430291" y="1888604"/>
            <a:chExt cx="2656559" cy="428306"/>
          </a:xfrm>
          <a:gradFill>
            <a:gsLst>
              <a:gs pos="0">
                <a:schemeClr val="accent1">
                  <a:lumMod val="45000"/>
                  <a:lumOff val="55000"/>
                </a:schemeClr>
              </a:gs>
              <a:gs pos="64000">
                <a:srgbClr val="F6B104"/>
              </a:gs>
            </a:gsLst>
            <a:lin ang="4800000" scaled="0"/>
          </a:gradFill>
        </p:grpSpPr>
        <p:sp>
          <p:nvSpPr>
            <p:cNvPr id="21" name="Rectangle: Rounded Corners 11">
              <a:extLst>
                <a:ext uri="{FF2B5EF4-FFF2-40B4-BE49-F238E27FC236}">
                  <a16:creationId xmlns:a16="http://schemas.microsoft.com/office/drawing/2014/main" id="{28335E03-C74B-C908-B97E-2A19AFF45890}"/>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KICK-OFF</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22" name="Isosceles Triangle 21">
              <a:extLst>
                <a:ext uri="{FF2B5EF4-FFF2-40B4-BE49-F238E27FC236}">
                  <a16:creationId xmlns:a16="http://schemas.microsoft.com/office/drawing/2014/main" id="{1454DB74-6C14-F6DC-9CF0-68B6B37D181A}"/>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3" name="dot 6">
            <a:extLst>
              <a:ext uri="{FF2B5EF4-FFF2-40B4-BE49-F238E27FC236}">
                <a16:creationId xmlns:a16="http://schemas.microsoft.com/office/drawing/2014/main" id="{A446E1BB-7F0C-2ABD-391B-56EDFA16C3EB}"/>
              </a:ext>
            </a:extLst>
          </p:cNvPr>
          <p:cNvGrpSpPr>
            <a:grpSpLocks/>
          </p:cNvGrpSpPr>
          <p:nvPr/>
        </p:nvGrpSpPr>
        <p:grpSpPr>
          <a:xfrm>
            <a:off x="3337189" y="7348785"/>
            <a:ext cx="180956" cy="180956"/>
            <a:chOff x="5953125" y="3324991"/>
            <a:chExt cx="285750" cy="285750"/>
          </a:xfrm>
        </p:grpSpPr>
        <p:sp>
          <p:nvSpPr>
            <p:cNvPr id="24" name="Flowchart: Connector 23">
              <a:extLst>
                <a:ext uri="{FF2B5EF4-FFF2-40B4-BE49-F238E27FC236}">
                  <a16:creationId xmlns:a16="http://schemas.microsoft.com/office/drawing/2014/main" id="{DDB7BD43-8E10-631A-7832-95D45E5EAA2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5" name="Freeform 105">
              <a:extLst>
                <a:ext uri="{FF2B5EF4-FFF2-40B4-BE49-F238E27FC236}">
                  <a16:creationId xmlns:a16="http://schemas.microsoft.com/office/drawing/2014/main" id="{8E3F3FB8-4161-2DC3-F219-EC00C5D02F2A}"/>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26" name="dot 5">
            <a:extLst>
              <a:ext uri="{FF2B5EF4-FFF2-40B4-BE49-F238E27FC236}">
                <a16:creationId xmlns:a16="http://schemas.microsoft.com/office/drawing/2014/main" id="{74FFC9C7-282E-9235-C833-72D1FA970A3A}"/>
              </a:ext>
            </a:extLst>
          </p:cNvPr>
          <p:cNvGrpSpPr>
            <a:grpSpLocks/>
          </p:cNvGrpSpPr>
          <p:nvPr/>
        </p:nvGrpSpPr>
        <p:grpSpPr>
          <a:xfrm>
            <a:off x="3337189" y="6391744"/>
            <a:ext cx="180956" cy="180956"/>
            <a:chOff x="5953125" y="3324991"/>
            <a:chExt cx="285750" cy="285750"/>
          </a:xfrm>
        </p:grpSpPr>
        <p:sp>
          <p:nvSpPr>
            <p:cNvPr id="28" name="Flowchart: Connector 27">
              <a:extLst>
                <a:ext uri="{FF2B5EF4-FFF2-40B4-BE49-F238E27FC236}">
                  <a16:creationId xmlns:a16="http://schemas.microsoft.com/office/drawing/2014/main" id="{F36543AA-3C3B-F3E2-E515-3A53E8D7E67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9" name="Freeform 105">
              <a:extLst>
                <a:ext uri="{FF2B5EF4-FFF2-40B4-BE49-F238E27FC236}">
                  <a16:creationId xmlns:a16="http://schemas.microsoft.com/office/drawing/2014/main" id="{384BE7BC-4A54-A6B6-7719-BEA7F6155419}"/>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0" name="dot 4">
            <a:extLst>
              <a:ext uri="{FF2B5EF4-FFF2-40B4-BE49-F238E27FC236}">
                <a16:creationId xmlns:a16="http://schemas.microsoft.com/office/drawing/2014/main" id="{9032AEF1-BCE8-130B-5C1C-AA0817D37D43}"/>
              </a:ext>
            </a:extLst>
          </p:cNvPr>
          <p:cNvGrpSpPr>
            <a:grpSpLocks/>
          </p:cNvGrpSpPr>
          <p:nvPr/>
        </p:nvGrpSpPr>
        <p:grpSpPr>
          <a:xfrm>
            <a:off x="3337189" y="5434702"/>
            <a:ext cx="180956" cy="180956"/>
            <a:chOff x="5953125" y="3324991"/>
            <a:chExt cx="285750" cy="285750"/>
          </a:xfrm>
        </p:grpSpPr>
        <p:sp>
          <p:nvSpPr>
            <p:cNvPr id="31" name="Flowchart: Connector 30">
              <a:extLst>
                <a:ext uri="{FF2B5EF4-FFF2-40B4-BE49-F238E27FC236}">
                  <a16:creationId xmlns:a16="http://schemas.microsoft.com/office/drawing/2014/main" id="{274B6422-365A-58EA-186C-60983555AEDE}"/>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2" name="Freeform 105">
              <a:extLst>
                <a:ext uri="{FF2B5EF4-FFF2-40B4-BE49-F238E27FC236}">
                  <a16:creationId xmlns:a16="http://schemas.microsoft.com/office/drawing/2014/main" id="{2F8929CA-B08D-F3CD-7EA5-817329653947}"/>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3" name="dot 3">
            <a:extLst>
              <a:ext uri="{FF2B5EF4-FFF2-40B4-BE49-F238E27FC236}">
                <a16:creationId xmlns:a16="http://schemas.microsoft.com/office/drawing/2014/main" id="{14D5495D-CEAA-10CB-2DDC-00A3A313BB50}"/>
              </a:ext>
            </a:extLst>
          </p:cNvPr>
          <p:cNvGrpSpPr>
            <a:grpSpLocks/>
          </p:cNvGrpSpPr>
          <p:nvPr/>
        </p:nvGrpSpPr>
        <p:grpSpPr>
          <a:xfrm>
            <a:off x="3337189" y="4477660"/>
            <a:ext cx="180956" cy="180956"/>
            <a:chOff x="5953125" y="3324991"/>
            <a:chExt cx="285750" cy="285750"/>
          </a:xfrm>
        </p:grpSpPr>
        <p:sp>
          <p:nvSpPr>
            <p:cNvPr id="34" name="Flowchart: Connector 33">
              <a:extLst>
                <a:ext uri="{FF2B5EF4-FFF2-40B4-BE49-F238E27FC236}">
                  <a16:creationId xmlns:a16="http://schemas.microsoft.com/office/drawing/2014/main" id="{383DD916-848C-2F3B-DAA6-0A944BC6DEC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5" name="Freeform 105">
              <a:extLst>
                <a:ext uri="{FF2B5EF4-FFF2-40B4-BE49-F238E27FC236}">
                  <a16:creationId xmlns:a16="http://schemas.microsoft.com/office/drawing/2014/main" id="{BDAD17E0-7A07-C5D0-07B7-B3A1AC42C731}"/>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6" name="dot 2">
            <a:extLst>
              <a:ext uri="{FF2B5EF4-FFF2-40B4-BE49-F238E27FC236}">
                <a16:creationId xmlns:a16="http://schemas.microsoft.com/office/drawing/2014/main" id="{002B8A35-1811-FD3B-01CD-06373DCDF9D2}"/>
              </a:ext>
            </a:extLst>
          </p:cNvPr>
          <p:cNvGrpSpPr>
            <a:grpSpLocks/>
          </p:cNvGrpSpPr>
          <p:nvPr/>
        </p:nvGrpSpPr>
        <p:grpSpPr>
          <a:xfrm>
            <a:off x="3337189" y="3520618"/>
            <a:ext cx="180956" cy="180956"/>
            <a:chOff x="5953125" y="3324991"/>
            <a:chExt cx="285750" cy="285750"/>
          </a:xfrm>
        </p:grpSpPr>
        <p:sp>
          <p:nvSpPr>
            <p:cNvPr id="37" name="Flowchart: Connector 36">
              <a:extLst>
                <a:ext uri="{FF2B5EF4-FFF2-40B4-BE49-F238E27FC236}">
                  <a16:creationId xmlns:a16="http://schemas.microsoft.com/office/drawing/2014/main" id="{652788F1-71AC-EEA4-6D49-037CBBEF580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8" name="Freeform 105">
              <a:extLst>
                <a:ext uri="{FF2B5EF4-FFF2-40B4-BE49-F238E27FC236}">
                  <a16:creationId xmlns:a16="http://schemas.microsoft.com/office/drawing/2014/main" id="{6FBA6124-B438-3CA5-39D1-F701A7862C43}"/>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9" name="dot 1">
            <a:extLst>
              <a:ext uri="{FF2B5EF4-FFF2-40B4-BE49-F238E27FC236}">
                <a16:creationId xmlns:a16="http://schemas.microsoft.com/office/drawing/2014/main" id="{20C2793A-7AAE-AEE9-08FC-8081F9CEFBBC}"/>
              </a:ext>
            </a:extLst>
          </p:cNvPr>
          <p:cNvGrpSpPr>
            <a:grpSpLocks/>
          </p:cNvGrpSpPr>
          <p:nvPr/>
        </p:nvGrpSpPr>
        <p:grpSpPr>
          <a:xfrm>
            <a:off x="3337189" y="2563576"/>
            <a:ext cx="180956" cy="180956"/>
            <a:chOff x="5953125" y="3324991"/>
            <a:chExt cx="285750" cy="285750"/>
          </a:xfrm>
        </p:grpSpPr>
        <p:sp>
          <p:nvSpPr>
            <p:cNvPr id="40" name="Flowchart: Connector 39">
              <a:extLst>
                <a:ext uri="{FF2B5EF4-FFF2-40B4-BE49-F238E27FC236}">
                  <a16:creationId xmlns:a16="http://schemas.microsoft.com/office/drawing/2014/main" id="{95C0D5FB-0A15-2375-C0BB-62831A9F99E9}"/>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1" name="Freeform 105">
              <a:extLst>
                <a:ext uri="{FF2B5EF4-FFF2-40B4-BE49-F238E27FC236}">
                  <a16:creationId xmlns:a16="http://schemas.microsoft.com/office/drawing/2014/main" id="{8752BE0B-B69D-D19B-7CE4-F27CA9302498}"/>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sp>
        <p:nvSpPr>
          <p:cNvPr id="42" name="text 6">
            <a:extLst>
              <a:ext uri="{FF2B5EF4-FFF2-40B4-BE49-F238E27FC236}">
                <a16:creationId xmlns:a16="http://schemas.microsoft.com/office/drawing/2014/main" id="{7483CB9A-20F5-18BD-FBF6-3341FEE8A4A9}"/>
              </a:ext>
            </a:extLst>
          </p:cNvPr>
          <p:cNvSpPr/>
          <p:nvPr/>
        </p:nvSpPr>
        <p:spPr>
          <a:xfrm>
            <a:off x="3665326" y="7301886"/>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100% </a:t>
            </a:r>
            <a:r>
              <a:rPr lang="en-US" sz="1100">
                <a:solidFill>
                  <a:schemeClr val="tx1">
                    <a:lumMod val="75000"/>
                    <a:lumOff val="25000"/>
                  </a:schemeClr>
                </a:solidFill>
                <a:latin typeface="Lato"/>
                <a:cs typeface="Calibri"/>
              </a:rPr>
              <a:t>feature-complete</a:t>
            </a: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3" name="text 5">
            <a:extLst>
              <a:ext uri="{FF2B5EF4-FFF2-40B4-BE49-F238E27FC236}">
                <a16:creationId xmlns:a16="http://schemas.microsoft.com/office/drawing/2014/main" id="{3DFF68A4-EBE2-E2ED-626A-87365F3DAE10}"/>
              </a:ext>
            </a:extLst>
          </p:cNvPr>
          <p:cNvSpPr/>
          <p:nvPr/>
        </p:nvSpPr>
        <p:spPr>
          <a:xfrm>
            <a:off x="379635" y="635084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99%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4" name="text 4">
            <a:extLst>
              <a:ext uri="{FF2B5EF4-FFF2-40B4-BE49-F238E27FC236}">
                <a16:creationId xmlns:a16="http://schemas.microsoft.com/office/drawing/2014/main" id="{E9F1B7F2-BC34-B6E8-6CD9-3D9C623FD015}"/>
              </a:ext>
            </a:extLst>
          </p:cNvPr>
          <p:cNvSpPr/>
          <p:nvPr/>
        </p:nvSpPr>
        <p:spPr>
          <a:xfrm>
            <a:off x="3660342" y="5394594"/>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75%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5" name="text 3">
            <a:extLst>
              <a:ext uri="{FF2B5EF4-FFF2-40B4-BE49-F238E27FC236}">
                <a16:creationId xmlns:a16="http://schemas.microsoft.com/office/drawing/2014/main" id="{F0451B64-B656-30E8-E37C-96D8A94EA3A6}"/>
              </a:ext>
            </a:extLst>
          </p:cNvPr>
          <p:cNvSpPr/>
          <p:nvPr/>
        </p:nvSpPr>
        <p:spPr>
          <a:xfrm>
            <a:off x="379635" y="4431940"/>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50%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6" name="text 2">
            <a:extLst>
              <a:ext uri="{FF2B5EF4-FFF2-40B4-BE49-F238E27FC236}">
                <a16:creationId xmlns:a16="http://schemas.microsoft.com/office/drawing/2014/main" id="{607AA792-72BA-92D1-66E6-3B321DAE53E8}"/>
              </a:ext>
            </a:extLst>
          </p:cNvPr>
          <p:cNvSpPr/>
          <p:nvPr/>
        </p:nvSpPr>
        <p:spPr>
          <a:xfrm>
            <a:off x="3655357" y="3464965"/>
            <a:ext cx="2906505"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25% feature-complete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7" name="text 1">
            <a:extLst>
              <a:ext uri="{FF2B5EF4-FFF2-40B4-BE49-F238E27FC236}">
                <a16:creationId xmlns:a16="http://schemas.microsoft.com/office/drawing/2014/main" id="{E3966BB4-B1F3-8EC5-1AB0-768404CFD4B1}"/>
              </a:ext>
            </a:extLst>
          </p:cNvPr>
          <p:cNvSpPr/>
          <p:nvPr/>
        </p:nvSpPr>
        <p:spPr>
          <a:xfrm>
            <a:off x="379635" y="250149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lumMod val="75000"/>
                    <a:lumOff val="25000"/>
                  </a:schemeClr>
                </a:solidFill>
                <a:effectLst/>
                <a:uLnTx/>
                <a:uFillTx/>
                <a:latin typeface="Lato"/>
                <a:ea typeface="+mn-ea"/>
                <a:cs typeface="Calibri"/>
              </a:rPr>
              <a:t>Team introductions and project initiation</a:t>
            </a:r>
            <a:endParaRPr kumimoji="0" lang="en-IN" sz="1100" b="0" i="0" u="none" strike="noStrike" kern="1200" cap="none" spc="0" normalizeH="0" baseline="0" noProof="0">
              <a:ln>
                <a:noFill/>
              </a:ln>
              <a:solidFill>
                <a:schemeClr val="tx1">
                  <a:lumMod val="75000"/>
                  <a:lumOff val="25000"/>
                </a:schemeClr>
              </a:solidFill>
              <a:effectLst/>
              <a:uLnTx/>
              <a:uFillTx/>
              <a:latin typeface="Lato"/>
              <a:ea typeface="+mn-ea"/>
              <a:cs typeface="+mn-cs"/>
            </a:endParaRPr>
          </a:p>
        </p:txBody>
      </p:sp>
    </p:spTree>
    <p:extLst>
      <p:ext uri="{BB962C8B-B14F-4D97-AF65-F5344CB8AC3E}">
        <p14:creationId xmlns:p14="http://schemas.microsoft.com/office/powerpoint/2010/main" val="24151230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199" y="1534633"/>
            <a:ext cx="4133851"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team members who develop our simulators, and the amount of effort they take to produce a quality training product.</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Production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64FCC063-0486-A852-47B0-21CAA8248F5C}"/>
              </a:ext>
            </a:extLst>
          </p:cNvPr>
          <p:cNvGraphicFramePr>
            <a:graphicFrameLocks/>
          </p:cNvGraphicFramePr>
          <p:nvPr>
            <p:extLst>
              <p:ext uri="{D42A27DB-BD31-4B8C-83A1-F6EECF244321}">
                <p14:modId xmlns:p14="http://schemas.microsoft.com/office/powerpoint/2010/main" val="1214789046"/>
              </p:ext>
            </p:extLst>
          </p:nvPr>
        </p:nvGraphicFramePr>
        <p:xfrm>
          <a:off x="457200" y="2416594"/>
          <a:ext cx="5943599" cy="5192773"/>
        </p:xfrm>
        <a:graphic>
          <a:graphicData uri="http://schemas.openxmlformats.org/drawingml/2006/table">
            <a:tbl>
              <a:tblPr firstRow="1" bandRow="1">
                <a:effectLst/>
                <a:tableStyleId>{5C22544A-7EE6-4342-B048-85BDC9FD1C3A}</a:tableStyleId>
              </a:tblPr>
              <a:tblGrid>
                <a:gridCol w="1459609">
                  <a:extLst>
                    <a:ext uri="{9D8B030D-6E8A-4147-A177-3AD203B41FA5}">
                      <a16:colId xmlns:a16="http://schemas.microsoft.com/office/drawing/2014/main" val="20000"/>
                    </a:ext>
                  </a:extLst>
                </a:gridCol>
                <a:gridCol w="896798">
                  <a:extLst>
                    <a:ext uri="{9D8B030D-6E8A-4147-A177-3AD203B41FA5}">
                      <a16:colId xmlns:a16="http://schemas.microsoft.com/office/drawing/2014/main" val="20001"/>
                    </a:ext>
                  </a:extLst>
                </a:gridCol>
                <a:gridCol w="896798">
                  <a:extLst>
                    <a:ext uri="{9D8B030D-6E8A-4147-A177-3AD203B41FA5}">
                      <a16:colId xmlns:a16="http://schemas.microsoft.com/office/drawing/2014/main" val="20002"/>
                    </a:ext>
                  </a:extLst>
                </a:gridCol>
                <a:gridCol w="896798">
                  <a:extLst>
                    <a:ext uri="{9D8B030D-6E8A-4147-A177-3AD203B41FA5}">
                      <a16:colId xmlns:a16="http://schemas.microsoft.com/office/drawing/2014/main" val="20003"/>
                    </a:ext>
                  </a:extLst>
                </a:gridCol>
                <a:gridCol w="896798">
                  <a:extLst>
                    <a:ext uri="{9D8B030D-6E8A-4147-A177-3AD203B41FA5}">
                      <a16:colId xmlns:a16="http://schemas.microsoft.com/office/drawing/2014/main" val="20004"/>
                    </a:ext>
                  </a:extLst>
                </a:gridCol>
                <a:gridCol w="896798">
                  <a:extLst>
                    <a:ext uri="{9D8B030D-6E8A-4147-A177-3AD203B41FA5}">
                      <a16:colId xmlns:a16="http://schemas.microsoft.com/office/drawing/2014/main" val="20005"/>
                    </a:ext>
                  </a:extLst>
                </a:gridCol>
              </a:tblGrid>
              <a:tr h="329353">
                <a:tc rowSpan="3">
                  <a:txBody>
                    <a:bodyPr/>
                    <a:lstStyle/>
                    <a:p>
                      <a:pPr algn="l"/>
                      <a:r>
                        <a:rPr lang="en-US" sz="1400">
                          <a:solidFill>
                            <a:schemeClr val="tx1">
                              <a:lumMod val="85000"/>
                              <a:lumOff val="15000"/>
                            </a:schemeClr>
                          </a:solidFill>
                          <a:latin typeface="+mn-lt"/>
                        </a:rPr>
                        <a:t>Development</a:t>
                      </a:r>
                    </a:p>
                    <a:p>
                      <a:pPr algn="l"/>
                      <a:r>
                        <a:rPr lang="en-US" sz="1400">
                          <a:solidFill>
                            <a:schemeClr val="tx1">
                              <a:lumMod val="85000"/>
                              <a:lumOff val="15000"/>
                            </a:schemeClr>
                          </a:solidFill>
                          <a:latin typeface="+mn-lt"/>
                        </a:rPr>
                        <a:t>Team</a:t>
                      </a:r>
                    </a:p>
                  </a:txBody>
                  <a:tcPr marR="0" marT="0" marB="91440" anchor="b">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mn-lt"/>
                        </a:rPr>
                        <a:t> </a:t>
                      </a:r>
                      <a:r>
                        <a:rPr lang="en-US" sz="1400" b="1" kern="1200">
                          <a:solidFill>
                            <a:schemeClr val="tx1">
                              <a:lumMod val="85000"/>
                              <a:lumOff val="15000"/>
                            </a:schemeClr>
                          </a:solidFill>
                          <a:latin typeface="+mn-lt"/>
                          <a:ea typeface="+mn-ea"/>
                          <a:cs typeface="+mn-cs"/>
                        </a:rPr>
                        <a:t>Production Phases in Milestones</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212552907"/>
                  </a:ext>
                </a:extLst>
              </a:tr>
              <a:tr h="27432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Requirements Gathering, Design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Calibri" panose="020F0502020204030204" pitchFamily="34" charset="0"/>
                          <a:ea typeface="Calibri" panose="020F0502020204030204" pitchFamily="34" charset="0"/>
                          <a:cs typeface="Calibri" panose="020F0502020204030204" pitchFamily="34" charset="0"/>
                        </a:rPr>
                        <a:t>Modeling, Coding, Writing, Production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275128677"/>
                  </a:ext>
                </a:extLst>
              </a:tr>
              <a:tr h="36576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Pre-Alpha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Beta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ts val="1100"/>
                        </a:lnSpc>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Release Candidate</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Gold Master</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1"/>
                  </a:ext>
                </a:extLst>
              </a:tr>
              <a:tr h="888933">
                <a:tc>
                  <a:txBody>
                    <a:bodyPr/>
                    <a:lstStyle/>
                    <a:p>
                      <a:pPr algn="l"/>
                      <a:r>
                        <a:rPr lang="en-US" sz="1200">
                          <a:solidFill>
                            <a:schemeClr val="tx1"/>
                          </a:solidFill>
                          <a:latin typeface="+mn-lt"/>
                        </a:rPr>
                        <a:t>Producers &amp; </a:t>
                      </a:r>
                      <a:br>
                        <a:rPr lang="en-US" sz="1200">
                          <a:solidFill>
                            <a:schemeClr val="tx1"/>
                          </a:solidFill>
                          <a:latin typeface="+mn-lt"/>
                        </a:rPr>
                      </a:br>
                      <a:r>
                        <a:rPr lang="en-US" sz="1200">
                          <a:solidFill>
                            <a:schemeClr val="tx1"/>
                          </a:solidFill>
                          <a:latin typeface="+mn-lt"/>
                        </a:rPr>
                        <a:t>Team Leads (2)</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88933">
                <a:tc>
                  <a:txBody>
                    <a:bodyPr/>
                    <a:lstStyle/>
                    <a:p>
                      <a:pPr algn="l"/>
                      <a:r>
                        <a:rPr lang="en-US" sz="1200">
                          <a:solidFill>
                            <a:schemeClr val="tx1"/>
                          </a:solidFill>
                          <a:latin typeface="+mn-lt"/>
                        </a:rPr>
                        <a:t>Developers (3)</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667608">
                <a:tc>
                  <a:txBody>
                    <a:bodyPr/>
                    <a:lstStyle/>
                    <a:p>
                      <a:pPr marL="0" indent="0" algn="l"/>
                      <a:r>
                        <a:rPr lang="en-US" sz="1200">
                          <a:solidFill>
                            <a:schemeClr val="tx1"/>
                          </a:solidFill>
                          <a:latin typeface="+mn-lt"/>
                        </a:rPr>
                        <a:t>Artists (2)</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Audio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Engineer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User Interface Designer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98771086"/>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Production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&amp; QA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48E01">
                        <a:alpha val="69020"/>
                      </a:srgb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
        <p:nvSpPr>
          <p:cNvPr id="49" name="Rounded Rectangle 40">
            <a:extLst>
              <a:ext uri="{FF2B5EF4-FFF2-40B4-BE49-F238E27FC236}">
                <a16:creationId xmlns:a16="http://schemas.microsoft.com/office/drawing/2014/main" id="{659AD7AF-06F3-28F3-CAE4-EE13B8789925}"/>
              </a:ext>
            </a:extLst>
          </p:cNvPr>
          <p:cNvSpPr/>
          <p:nvPr/>
        </p:nvSpPr>
        <p:spPr>
          <a:xfrm>
            <a:off x="2013074" y="3726609"/>
            <a:ext cx="766868"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Org.</a:t>
            </a:r>
          </a:p>
        </p:txBody>
      </p:sp>
      <p:sp>
        <p:nvSpPr>
          <p:cNvPr id="50" name="Rounded Rectangle 40">
            <a:extLst>
              <a:ext uri="{FF2B5EF4-FFF2-40B4-BE49-F238E27FC236}">
                <a16:creationId xmlns:a16="http://schemas.microsoft.com/office/drawing/2014/main" id="{C811A1DF-1060-CD08-42A3-BECE084AFFF5}"/>
              </a:ext>
            </a:extLst>
          </p:cNvPr>
          <p:cNvSpPr/>
          <p:nvPr/>
        </p:nvSpPr>
        <p:spPr>
          <a:xfrm>
            <a:off x="2013074" y="3987205"/>
            <a:ext cx="1248264"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Strategy</a:t>
            </a:r>
          </a:p>
        </p:txBody>
      </p:sp>
      <p:sp>
        <p:nvSpPr>
          <p:cNvPr id="51" name="Rounded Rectangle 40">
            <a:extLst>
              <a:ext uri="{FF2B5EF4-FFF2-40B4-BE49-F238E27FC236}">
                <a16:creationId xmlns:a16="http://schemas.microsoft.com/office/drawing/2014/main" id="{95C75E5F-F375-7ED2-E412-4188D4FAD3BA}"/>
              </a:ext>
            </a:extLst>
          </p:cNvPr>
          <p:cNvSpPr/>
          <p:nvPr/>
        </p:nvSpPr>
        <p:spPr>
          <a:xfrm>
            <a:off x="2013074" y="3466013"/>
            <a:ext cx="4311526"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Client Communication &amp; Coordination</a:t>
            </a:r>
          </a:p>
        </p:txBody>
      </p:sp>
      <p:sp>
        <p:nvSpPr>
          <p:cNvPr id="52" name="Rounded Rectangle 40">
            <a:extLst>
              <a:ext uri="{FF2B5EF4-FFF2-40B4-BE49-F238E27FC236}">
                <a16:creationId xmlns:a16="http://schemas.microsoft.com/office/drawing/2014/main" id="{5E8F0BDC-C165-78EF-05F6-715CF4964406}"/>
              </a:ext>
            </a:extLst>
          </p:cNvPr>
          <p:cNvSpPr/>
          <p:nvPr/>
        </p:nvSpPr>
        <p:spPr>
          <a:xfrm>
            <a:off x="2013074" y="4358915"/>
            <a:ext cx="1248266"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Structure</a:t>
            </a:r>
          </a:p>
        </p:txBody>
      </p:sp>
      <p:sp>
        <p:nvSpPr>
          <p:cNvPr id="53" name="Rounded Rectangle 40">
            <a:extLst>
              <a:ext uri="{FF2B5EF4-FFF2-40B4-BE49-F238E27FC236}">
                <a16:creationId xmlns:a16="http://schemas.microsoft.com/office/drawing/2014/main" id="{5ABAEB8B-BAFA-59FA-9D74-A35D9261411A}"/>
              </a:ext>
            </a:extLst>
          </p:cNvPr>
          <p:cNvSpPr/>
          <p:nvPr/>
        </p:nvSpPr>
        <p:spPr>
          <a:xfrm>
            <a:off x="3339759" y="4358915"/>
            <a:ext cx="2984841"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Hardware Logic</a:t>
            </a:r>
          </a:p>
        </p:txBody>
      </p:sp>
      <p:sp>
        <p:nvSpPr>
          <p:cNvPr id="54" name="Rounded Rectangle 40">
            <a:extLst>
              <a:ext uri="{FF2B5EF4-FFF2-40B4-BE49-F238E27FC236}">
                <a16:creationId xmlns:a16="http://schemas.microsoft.com/office/drawing/2014/main" id="{30EA8627-56D4-E775-B81B-DFAB20C78262}"/>
              </a:ext>
            </a:extLst>
          </p:cNvPr>
          <p:cNvSpPr/>
          <p:nvPr/>
        </p:nvSpPr>
        <p:spPr>
          <a:xfrm>
            <a:off x="3339758" y="4612778"/>
            <a:ext cx="2984842"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Software Logic</a:t>
            </a:r>
          </a:p>
        </p:txBody>
      </p:sp>
      <p:sp>
        <p:nvSpPr>
          <p:cNvPr id="55" name="Rounded Rectangle 40">
            <a:extLst>
              <a:ext uri="{FF2B5EF4-FFF2-40B4-BE49-F238E27FC236}">
                <a16:creationId xmlns:a16="http://schemas.microsoft.com/office/drawing/2014/main" id="{4F6375D0-4FAA-6038-90B6-038A820709DE}"/>
              </a:ext>
            </a:extLst>
          </p:cNvPr>
          <p:cNvSpPr/>
          <p:nvPr/>
        </p:nvSpPr>
        <p:spPr>
          <a:xfrm>
            <a:off x="3339757" y="4866641"/>
            <a:ext cx="2984843"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User Interface</a:t>
            </a:r>
          </a:p>
        </p:txBody>
      </p:sp>
      <p:sp>
        <p:nvSpPr>
          <p:cNvPr id="56" name="Rounded Rectangle 40">
            <a:extLst>
              <a:ext uri="{FF2B5EF4-FFF2-40B4-BE49-F238E27FC236}">
                <a16:creationId xmlns:a16="http://schemas.microsoft.com/office/drawing/2014/main" id="{91238043-6ACB-C68B-65C4-1C16C1B88035}"/>
              </a:ext>
            </a:extLst>
          </p:cNvPr>
          <p:cNvSpPr/>
          <p:nvPr/>
        </p:nvSpPr>
        <p:spPr>
          <a:xfrm>
            <a:off x="2013073" y="4612778"/>
            <a:ext cx="1248265"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Lesson Logic</a:t>
            </a:r>
          </a:p>
        </p:txBody>
      </p:sp>
      <p:sp>
        <p:nvSpPr>
          <p:cNvPr id="57" name="Rounded Rectangle 40">
            <a:extLst>
              <a:ext uri="{FF2B5EF4-FFF2-40B4-BE49-F238E27FC236}">
                <a16:creationId xmlns:a16="http://schemas.microsoft.com/office/drawing/2014/main" id="{BEEF4050-198E-7634-C994-6886F1F464DA}"/>
              </a:ext>
            </a:extLst>
          </p:cNvPr>
          <p:cNvSpPr/>
          <p:nvPr/>
        </p:nvSpPr>
        <p:spPr>
          <a:xfrm>
            <a:off x="2013074" y="5254613"/>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Environment Modeling</a:t>
            </a:r>
            <a:endParaRPr lang="en-US" sz="1050" b="1"/>
          </a:p>
        </p:txBody>
      </p:sp>
      <p:sp>
        <p:nvSpPr>
          <p:cNvPr id="58" name="Rounded Rectangle 40">
            <a:extLst>
              <a:ext uri="{FF2B5EF4-FFF2-40B4-BE49-F238E27FC236}">
                <a16:creationId xmlns:a16="http://schemas.microsoft.com/office/drawing/2014/main" id="{C6561AE8-167F-06BA-3A77-C642F97B9C32}"/>
              </a:ext>
            </a:extLst>
          </p:cNvPr>
          <p:cNvSpPr/>
          <p:nvPr/>
        </p:nvSpPr>
        <p:spPr>
          <a:xfrm>
            <a:off x="2013074" y="5512065"/>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Equipment Modeling</a:t>
            </a:r>
            <a:endParaRPr lang="en-US" sz="1050" b="1"/>
          </a:p>
        </p:txBody>
      </p:sp>
      <p:sp>
        <p:nvSpPr>
          <p:cNvPr id="59" name="Rounded Rectangle 40">
            <a:extLst>
              <a:ext uri="{FF2B5EF4-FFF2-40B4-BE49-F238E27FC236}">
                <a16:creationId xmlns:a16="http://schemas.microsoft.com/office/drawing/2014/main" id="{3BBB7CC0-B221-2F71-6F1C-99CCDAA1E305}"/>
              </a:ext>
            </a:extLst>
          </p:cNvPr>
          <p:cNvSpPr/>
          <p:nvPr/>
        </p:nvSpPr>
        <p:spPr>
          <a:xfrm>
            <a:off x="2013074" y="6019997"/>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Capture</a:t>
            </a:r>
          </a:p>
        </p:txBody>
      </p:sp>
      <p:sp>
        <p:nvSpPr>
          <p:cNvPr id="60" name="Rounded Rectangle 40">
            <a:extLst>
              <a:ext uri="{FF2B5EF4-FFF2-40B4-BE49-F238E27FC236}">
                <a16:creationId xmlns:a16="http://schemas.microsoft.com/office/drawing/2014/main" id="{64B5DD77-3B9D-C0C8-14CE-1DAA11E8CE8E}"/>
              </a:ext>
            </a:extLst>
          </p:cNvPr>
          <p:cNvSpPr/>
          <p:nvPr/>
        </p:nvSpPr>
        <p:spPr>
          <a:xfrm>
            <a:off x="3339757" y="601999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Design</a:t>
            </a:r>
          </a:p>
        </p:txBody>
      </p:sp>
      <p:sp>
        <p:nvSpPr>
          <p:cNvPr id="61" name="Rounded Rectangle 40">
            <a:extLst>
              <a:ext uri="{FF2B5EF4-FFF2-40B4-BE49-F238E27FC236}">
                <a16:creationId xmlns:a16="http://schemas.microsoft.com/office/drawing/2014/main" id="{B3758737-19DE-5B0A-02AC-4685C8B53DA7}"/>
              </a:ext>
            </a:extLst>
          </p:cNvPr>
          <p:cNvSpPr/>
          <p:nvPr/>
        </p:nvSpPr>
        <p:spPr>
          <a:xfrm>
            <a:off x="2013073" y="6608416"/>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UI Design</a:t>
            </a:r>
          </a:p>
        </p:txBody>
      </p:sp>
      <p:sp>
        <p:nvSpPr>
          <p:cNvPr id="62" name="Rounded Rectangle 40">
            <a:extLst>
              <a:ext uri="{FF2B5EF4-FFF2-40B4-BE49-F238E27FC236}">
                <a16:creationId xmlns:a16="http://schemas.microsoft.com/office/drawing/2014/main" id="{5E911A0F-C3EC-4EF9-DABC-BFBAEC65DEDB}"/>
              </a:ext>
            </a:extLst>
          </p:cNvPr>
          <p:cNvSpPr/>
          <p:nvPr/>
        </p:nvSpPr>
        <p:spPr>
          <a:xfrm>
            <a:off x="3339757" y="660841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Asset Production</a:t>
            </a:r>
          </a:p>
        </p:txBody>
      </p:sp>
      <p:sp>
        <p:nvSpPr>
          <p:cNvPr id="63" name="Rounded Rectangle 40">
            <a:extLst>
              <a:ext uri="{FF2B5EF4-FFF2-40B4-BE49-F238E27FC236}">
                <a16:creationId xmlns:a16="http://schemas.microsoft.com/office/drawing/2014/main" id="{14A8897C-A7D5-2E84-FFD0-179D106FF31D}"/>
              </a:ext>
            </a:extLst>
          </p:cNvPr>
          <p:cNvSpPr/>
          <p:nvPr/>
        </p:nvSpPr>
        <p:spPr>
          <a:xfrm>
            <a:off x="4664906" y="7203168"/>
            <a:ext cx="1659694"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Iterative Testing</a:t>
            </a:r>
          </a:p>
        </p:txBody>
      </p:sp>
      <p:sp>
        <p:nvSpPr>
          <p:cNvPr id="64" name="Rounded Rectangle 40">
            <a:extLst>
              <a:ext uri="{FF2B5EF4-FFF2-40B4-BE49-F238E27FC236}">
                <a16:creationId xmlns:a16="http://schemas.microsoft.com/office/drawing/2014/main" id="{092B10B6-1948-CDC0-9625-EDEE35316B53}"/>
              </a:ext>
            </a:extLst>
          </p:cNvPr>
          <p:cNvSpPr/>
          <p:nvPr/>
        </p:nvSpPr>
        <p:spPr>
          <a:xfrm>
            <a:off x="2882722" y="7203168"/>
            <a:ext cx="1652290"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Production Tasks</a:t>
            </a:r>
          </a:p>
        </p:txBody>
      </p:sp>
      <p:sp>
        <p:nvSpPr>
          <p:cNvPr id="65" name="Rounded Rectangle 40">
            <a:extLst>
              <a:ext uri="{FF2B5EF4-FFF2-40B4-BE49-F238E27FC236}">
                <a16:creationId xmlns:a16="http://schemas.microsoft.com/office/drawing/2014/main" id="{B43472DD-BBC1-E3B8-D518-2FC16D900392}"/>
              </a:ext>
            </a:extLst>
          </p:cNvPr>
          <p:cNvSpPr/>
          <p:nvPr/>
        </p:nvSpPr>
        <p:spPr>
          <a:xfrm>
            <a:off x="2856141" y="3726609"/>
            <a:ext cx="3468459"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Coordination</a:t>
            </a:r>
          </a:p>
        </p:txBody>
      </p:sp>
    </p:spTree>
    <p:extLst>
      <p:ext uri="{BB962C8B-B14F-4D97-AF65-F5344CB8AC3E}">
        <p14:creationId xmlns:p14="http://schemas.microsoft.com/office/powerpoint/2010/main" val="20932197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Schedule Management</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4" name="BodyText">
            <a:extLst>
              <a:ext uri="{FF2B5EF4-FFF2-40B4-BE49-F238E27FC236}">
                <a16:creationId xmlns:a16="http://schemas.microsoft.com/office/drawing/2014/main" id="{D16FBBCA-FA1F-28DE-72AE-19478BACD715}"/>
              </a:ext>
            </a:extLst>
          </p:cNvPr>
          <p:cNvSpPr txBox="1"/>
          <p:nvPr/>
        </p:nvSpPr>
        <p:spPr>
          <a:xfrm>
            <a:off x="457194" y="1635583"/>
            <a:ext cx="5943605" cy="3479350"/>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most critical factors in the development of custom software is the ability to deliver the final product on time.  ForgeFX project managers have extensive experience in the systematic planning, monitoring, and control of project activities to ensure timely completion. ForgeFX anticipates the development of your simulator to be a multi-phased effort, requiring optimized resource allocation over an extended period.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both Gantt and milestone charts, ForgeFX provides Stakeholders with a project timeline at project kickoff.  As the project progresses, actual performance is continually measured against the planned schedule. The ForgeFX project manager will address any variances, ensuring that potential delays or accelerations are appropriately communicated to Stakeholders.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An example of ForgeFX’s successful management of a multi-phased software development project is the HoloTrainer XR Training Simulator for the Department of Defense. This program required the development of full training simulators for fifteen different devices, each built by a different manufacturer. The overall program was divided into three development phases, with the total period of performance of 3 years. The Gantt chart below provides an example of how the ForgeFX team monitors the real-time status of the overall project time for this multi-phased project consisting of nearly 3000 individual and interactive training steps. </a:t>
            </a: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7624DD2-892F-4CEA-4F3A-206C0DD375FB}"/>
              </a:ext>
            </a:extLst>
          </p:cNvPr>
          <p:cNvPicPr>
            <a:picLocks noChangeAspect="1"/>
          </p:cNvPicPr>
          <p:nvPr/>
        </p:nvPicPr>
        <p:blipFill rotWithShape="1">
          <a:blip r:embed="rId2">
            <a:extLst>
              <a:ext uri="{28A0092B-C50C-407E-A947-70E740481C1C}">
                <a14:useLocalDpi xmlns:a14="http://schemas.microsoft.com/office/drawing/2010/main" val="0"/>
              </a:ext>
            </a:extLst>
          </a:blip>
          <a:srcRect l="3509" t="14635" r="5341" b="1592"/>
          <a:stretch/>
        </p:blipFill>
        <p:spPr>
          <a:xfrm>
            <a:off x="457195" y="4956448"/>
            <a:ext cx="5943605" cy="3273152"/>
          </a:xfrm>
          <a:prstGeom prst="rect">
            <a:avLst/>
          </a:prstGeom>
        </p:spPr>
      </p:pic>
      <p:sp>
        <p:nvSpPr>
          <p:cNvPr id="6" name="Text Placeholder 10">
            <a:extLst>
              <a:ext uri="{FF2B5EF4-FFF2-40B4-BE49-F238E27FC236}">
                <a16:creationId xmlns:a16="http://schemas.microsoft.com/office/drawing/2014/main" id="{26692117-E34F-351D-3A8D-A26BD234AEF1}"/>
              </a:ext>
            </a:extLst>
          </p:cNvPr>
          <p:cNvSpPr txBox="1">
            <a:spLocks/>
          </p:cNvSpPr>
          <p:nvPr/>
        </p:nvSpPr>
        <p:spPr>
          <a:xfrm>
            <a:off x="457194" y="1324621"/>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Schedule Management</a:t>
            </a:r>
          </a:p>
        </p:txBody>
      </p:sp>
    </p:spTree>
    <p:extLst>
      <p:ext uri="{BB962C8B-B14F-4D97-AF65-F5344CB8AC3E}">
        <p14:creationId xmlns:p14="http://schemas.microsoft.com/office/powerpoint/2010/main" val="42251280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Milestone Tracking</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BodyText">
            <a:extLst>
              <a:ext uri="{FF2B5EF4-FFF2-40B4-BE49-F238E27FC236}">
                <a16:creationId xmlns:a16="http://schemas.microsoft.com/office/drawing/2014/main" id="{E42621E5-A100-2BA2-C723-00C158D246BE}"/>
              </a:ext>
            </a:extLst>
          </p:cNvPr>
          <p:cNvSpPr txBox="1"/>
          <p:nvPr/>
        </p:nvSpPr>
        <p:spPr>
          <a:xfrm>
            <a:off x="457207" y="1636379"/>
            <a:ext cx="5943599" cy="3743204"/>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addition to expertise in overall schedule management, ForgeFX has demonstrated the ability to track progress at the milestone and application feature level.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Shown below is an actual milestone status chart used during a bi-weekly HoloTrainer client meeting.  For this specific training module, the chart tracks the development status from kick-off through each milestone deliverable (Alpha, Beta, etc.).  It also identifies whether the team is ahead or behind schedule and provides a metric to quantify this schedule status.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Moreover, ForgeFX Simulations also maintains detailed records of requirements and progress on a feature-by-feature basis within each module, as identified in the table.  Each feature’s percent progress is monitored, as well as the client-approval status for each specific feature.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granular approach allows for precise monitoring and control over every aspect of development and provides additional benefits including early identification and resolution of potential issues and facilitates accurate forecasting and planning.</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approach to schedule management, with its focus on low-level per module tracking, ensures that every aspect of your simulator’s development process will be carefully monitored and controlled to guarantee on-time delivery of a high-quality training solution. </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 Placeholder 10">
            <a:extLst>
              <a:ext uri="{FF2B5EF4-FFF2-40B4-BE49-F238E27FC236}">
                <a16:creationId xmlns:a16="http://schemas.microsoft.com/office/drawing/2014/main" id="{2367EAE7-2510-18C7-3568-C180D6431998}"/>
              </a:ext>
            </a:extLst>
          </p:cNvPr>
          <p:cNvSpPr txBox="1">
            <a:spLocks/>
          </p:cNvSpPr>
          <p:nvPr/>
        </p:nvSpPr>
        <p:spPr>
          <a:xfrm>
            <a:off x="457205" y="1324224"/>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Milestone Tracking</a:t>
            </a:r>
          </a:p>
        </p:txBody>
      </p:sp>
      <p:pic>
        <p:nvPicPr>
          <p:cNvPr id="8" name="Picture 7">
            <a:extLst>
              <a:ext uri="{FF2B5EF4-FFF2-40B4-BE49-F238E27FC236}">
                <a16:creationId xmlns:a16="http://schemas.microsoft.com/office/drawing/2014/main" id="{A052FE62-640A-87DE-9824-5C1F5886B623}"/>
              </a:ext>
            </a:extLst>
          </p:cNvPr>
          <p:cNvPicPr>
            <a:picLocks noChangeAspect="1"/>
          </p:cNvPicPr>
          <p:nvPr/>
        </p:nvPicPr>
        <p:blipFill rotWithShape="1">
          <a:blip r:embed="rId2">
            <a:extLst>
              <a:ext uri="{28A0092B-C50C-407E-A947-70E740481C1C}">
                <a14:useLocalDpi xmlns:a14="http://schemas.microsoft.com/office/drawing/2010/main" val="0"/>
              </a:ext>
            </a:extLst>
          </a:blip>
          <a:srcRect l="1227" t="1724" r="2059" b="2725"/>
          <a:stretch/>
        </p:blipFill>
        <p:spPr>
          <a:xfrm>
            <a:off x="457200" y="5057793"/>
            <a:ext cx="5943600" cy="3362325"/>
          </a:xfrm>
          <a:prstGeom prst="rect">
            <a:avLst/>
          </a:prstGeom>
        </p:spPr>
      </p:pic>
    </p:spTree>
    <p:extLst>
      <p:ext uri="{BB962C8B-B14F-4D97-AF65-F5344CB8AC3E}">
        <p14:creationId xmlns:p14="http://schemas.microsoft.com/office/powerpoint/2010/main" val="28473730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91271-C907-1A16-57CA-807D11FB5F20}"/>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6F5F0FC8-5AD6-1FD3-5D5A-D66D562A1E5B}"/>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ADC525D3-69C1-5CBB-9E9E-110DBADC5F16}"/>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78B2296-D50B-014F-0296-2FDB5E3AE3E8}"/>
              </a:ext>
            </a:extLst>
          </p:cNvPr>
          <p:cNvPicPr>
            <a:picLocks noGrp="1" noChangeAspect="1"/>
          </p:cNvPicPr>
          <p:nvPr>
            <p:ph type="pic" sz="quarter" idx="10"/>
          </p:nvPr>
        </p:nvPicPr>
        <p:blipFill rotWithShape="1">
          <a:blip r:embed="rId3"/>
          <a:srcRect l="956" t="32121" r="956" b="17346"/>
          <a:stretch/>
        </p:blipFill>
        <p:spPr>
          <a:xfrm>
            <a:off x="0" y="0"/>
            <a:ext cx="6858000" cy="2011680"/>
          </a:xfrm>
        </p:spPr>
      </p:pic>
      <p:sp>
        <p:nvSpPr>
          <p:cNvPr id="2" name="Text Placeholder 1">
            <a:extLst>
              <a:ext uri="{FF2B5EF4-FFF2-40B4-BE49-F238E27FC236}">
                <a16:creationId xmlns:a16="http://schemas.microsoft.com/office/drawing/2014/main" id="{F5F81A89-953C-7AB2-3255-D05FF08A415B}"/>
              </a:ext>
            </a:extLst>
          </p:cNvPr>
          <p:cNvSpPr>
            <a:spLocks noGrp="1"/>
          </p:cNvSpPr>
          <p:nvPr>
            <p:ph type="body" sz="quarter" idx="15"/>
          </p:nvPr>
        </p:nvSpPr>
        <p:spPr/>
        <p:txBody>
          <a:bodyPr/>
          <a:lstStyle/>
          <a:p>
            <a:r>
              <a:rPr lang="en-US"/>
              <a:t>Essential </a:t>
            </a:r>
          </a:p>
          <a:p>
            <a:r>
              <a:rPr lang="en-US"/>
              <a:t>building blocks </a:t>
            </a:r>
          </a:p>
          <a:p>
            <a:r>
              <a:rPr lang="en-US"/>
              <a:t>of the training simulator</a:t>
            </a:r>
          </a:p>
        </p:txBody>
      </p:sp>
      <p:sp>
        <p:nvSpPr>
          <p:cNvPr id="26" name="Text Placeholder 25">
            <a:extLst>
              <a:ext uri="{FF2B5EF4-FFF2-40B4-BE49-F238E27FC236}">
                <a16:creationId xmlns:a16="http://schemas.microsoft.com/office/drawing/2014/main" id="{9877F527-B765-4483-2A58-D330A0615F66}"/>
              </a:ext>
            </a:extLst>
          </p:cNvPr>
          <p:cNvSpPr>
            <a:spLocks noGrp="1"/>
          </p:cNvSpPr>
          <p:nvPr>
            <p:ph type="body" sz="quarter" idx="16"/>
          </p:nvPr>
        </p:nvSpPr>
        <p:spPr>
          <a:xfrm>
            <a:off x="2468880" y="2194561"/>
            <a:ext cx="3931920" cy="1666239"/>
          </a:xfrm>
        </p:spPr>
        <p:txBody>
          <a:bodyPr/>
          <a:lstStyle/>
          <a:p>
            <a:pPr>
              <a:spcBef>
                <a:spcPts val="600"/>
              </a:spcBef>
            </a:pPr>
            <a:r>
              <a:rPr kumimoji="0" lang="en-US"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ForgeFX’s many years of simulator development has given us a tried-and-true methodology which is the framework on which we build our projects. This established methodology ensures that each simulator we create is not only reliable but also tailored to meet the specific needs of our clients. By incorporating real-world operational data and feedback into our design process, ForgeFX delivers simulators that provide practical training value and a high degree of realism, ultimately enhancing the learning outcomes and operational efficiency for our customers. Here are the elements of the framework:</a:t>
            </a:r>
            <a:endParaRPr lang="en-US" sz="1600"/>
          </a:p>
        </p:txBody>
      </p:sp>
      <p:sp>
        <p:nvSpPr>
          <p:cNvPr id="9" name="HeaderGradient">
            <a:extLst>
              <a:ext uri="{FF2B5EF4-FFF2-40B4-BE49-F238E27FC236}">
                <a16:creationId xmlns:a16="http://schemas.microsoft.com/office/drawing/2014/main" id="{2F272C0F-46C5-723B-F53D-6ABFD5BDBB8E}"/>
              </a:ext>
            </a:extLst>
          </p:cNvPr>
          <p:cNvSpPr/>
          <p:nvPr/>
        </p:nvSpPr>
        <p:spPr>
          <a:xfrm>
            <a:off x="0" y="1"/>
            <a:ext cx="6857999" cy="2011362"/>
          </a:xfrm>
          <a:prstGeom prst="rect">
            <a:avLst/>
          </a:prstGeom>
          <a:gradFill flip="none" rotWithShape="1">
            <a:gsLst>
              <a:gs pos="0">
                <a:schemeClr val="tx2">
                  <a:lumMod val="75000"/>
                  <a:alpha val="84000"/>
                </a:schemeClr>
              </a:gs>
              <a:gs pos="35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648287F-B79F-DC74-0DD4-24F951F7FF5B}"/>
              </a:ext>
            </a:extLst>
          </p:cNvPr>
          <p:cNvSpPr>
            <a:spLocks noGrp="1"/>
          </p:cNvSpPr>
          <p:nvPr>
            <p:ph type="title"/>
          </p:nvPr>
        </p:nvSpPr>
        <p:spPr/>
        <p:txBody>
          <a:bodyPr/>
          <a:lstStyle/>
          <a:p>
            <a:pPr lvl="0"/>
            <a:r>
              <a:rPr lang="en-US" cap="none">
                <a:solidFill>
                  <a:schemeClr val="bg1"/>
                </a:solidFill>
              </a:rPr>
              <a:t>ForgeSIM™</a:t>
            </a:r>
            <a:r>
              <a:rPr lang="en-US" cap="none"/>
              <a:t> FRAMEWORK</a:t>
            </a:r>
          </a:p>
        </p:txBody>
      </p:sp>
      <p:pic>
        <p:nvPicPr>
          <p:cNvPr id="4" name="Graphic 5" descr="Group of men with solid fill">
            <a:extLst>
              <a:ext uri="{FF2B5EF4-FFF2-40B4-BE49-F238E27FC236}">
                <a16:creationId xmlns:a16="http://schemas.microsoft.com/office/drawing/2014/main" id="{0E8BACD5-8FD1-AE28-9494-D161B5E5EA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2043628" y="7621340"/>
            <a:ext cx="484743" cy="484743"/>
          </a:xfrm>
          <a:prstGeom prst="rect">
            <a:avLst/>
          </a:prstGeom>
        </p:spPr>
      </p:pic>
      <p:pic>
        <p:nvPicPr>
          <p:cNvPr id="6" name="Graphic 4" descr="Gantt Chart with solid fill">
            <a:extLst>
              <a:ext uri="{FF2B5EF4-FFF2-40B4-BE49-F238E27FC236}">
                <a16:creationId xmlns:a16="http://schemas.microsoft.com/office/drawing/2014/main" id="{B3219882-41CD-AAED-DA12-E7F941A6669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043628" y="6871998"/>
            <a:ext cx="484743" cy="484743"/>
          </a:xfrm>
          <a:prstGeom prst="rect">
            <a:avLst/>
          </a:prstGeom>
        </p:spPr>
      </p:pic>
      <p:pic>
        <p:nvPicPr>
          <p:cNvPr id="7" name="Graphic 3" descr="Steering Wheel with solid fill">
            <a:extLst>
              <a:ext uri="{FF2B5EF4-FFF2-40B4-BE49-F238E27FC236}">
                <a16:creationId xmlns:a16="http://schemas.microsoft.com/office/drawing/2014/main" id="{6799881A-1B75-8DF2-15C2-8072F217BD3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043628" y="5975584"/>
            <a:ext cx="484743" cy="484743"/>
          </a:xfrm>
          <a:prstGeom prst="rect">
            <a:avLst/>
          </a:prstGeom>
        </p:spPr>
      </p:pic>
      <p:pic>
        <p:nvPicPr>
          <p:cNvPr id="10" name="Graphic 2" descr="Plugged Unplugged with solid fill">
            <a:extLst>
              <a:ext uri="{FF2B5EF4-FFF2-40B4-BE49-F238E27FC236}">
                <a16:creationId xmlns:a16="http://schemas.microsoft.com/office/drawing/2014/main" id="{64F64BD4-2883-FF1B-9DB0-876B240AAF5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2043628" y="5069895"/>
            <a:ext cx="484743" cy="484743"/>
          </a:xfrm>
          <a:prstGeom prst="rect">
            <a:avLst/>
          </a:prstGeom>
        </p:spPr>
      </p:pic>
      <p:pic>
        <p:nvPicPr>
          <p:cNvPr id="11" name="Graphic 1" descr="Target with solid fill">
            <a:extLst>
              <a:ext uri="{FF2B5EF4-FFF2-40B4-BE49-F238E27FC236}">
                <a16:creationId xmlns:a16="http://schemas.microsoft.com/office/drawing/2014/main" id="{B769B6A6-5668-643F-CC62-E315BAF2CCE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043628" y="4363079"/>
            <a:ext cx="484743" cy="484743"/>
          </a:xfrm>
          <a:prstGeom prst="rect">
            <a:avLst/>
          </a:prstGeom>
        </p:spPr>
      </p:pic>
      <p:sp>
        <p:nvSpPr>
          <p:cNvPr id="15" name="TextBox 14">
            <a:extLst>
              <a:ext uri="{FF2B5EF4-FFF2-40B4-BE49-F238E27FC236}">
                <a16:creationId xmlns:a16="http://schemas.microsoft.com/office/drawing/2014/main" id="{0C07F604-4121-47DE-A218-48C202146F2A}"/>
              </a:ext>
            </a:extLst>
          </p:cNvPr>
          <p:cNvSpPr txBox="1"/>
          <p:nvPr/>
        </p:nvSpPr>
        <p:spPr>
          <a:xfrm>
            <a:off x="2629787" y="4308961"/>
            <a:ext cx="3771014" cy="4134465"/>
          </a:xfrm>
          <a:prstGeom prst="rect">
            <a:avLst/>
          </a:prstGeom>
          <a:noFill/>
        </p:spPr>
        <p:txBody>
          <a:bodyPr wrap="square" lIns="0" rIns="0">
            <a:spAutoFit/>
          </a:bodyPr>
          <a:lstStyle/>
          <a:p>
            <a:pPr>
              <a:spcBef>
                <a:spcPts val="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CORE: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CONNECT: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Proprietary process and approach to bridge the gap between static machine and equipment CAD files to their interactive counterparts, matching real-world behaviors.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CONTROL: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Pre-built system to connect real-world equipment controls to ForgeSIM-based applications. Protocol support includes both custom and standard CAN-BUS systems.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TRACK: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GATHER:</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Time-tested multiplayer framework designed specifically for the team-based practice and instructor/student modalities required for simulation-based training.</a:t>
            </a:r>
          </a:p>
        </p:txBody>
      </p:sp>
    </p:spTree>
    <p:extLst>
      <p:ext uri="{BB962C8B-B14F-4D97-AF65-F5344CB8AC3E}">
        <p14:creationId xmlns:p14="http://schemas.microsoft.com/office/powerpoint/2010/main" val="10631156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A95D-8DF3-395A-5946-6BAA6051555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A780A00-4511-11A9-6829-17749E4140EF}"/>
              </a:ext>
            </a:extLst>
          </p:cNvPr>
          <p:cNvSpPr>
            <a:spLocks/>
          </p:cNvSpPr>
          <p:nvPr/>
        </p:nvSpPr>
        <p:spPr>
          <a:xfrm>
            <a:off x="457194" y="3871608"/>
            <a:ext cx="5943605" cy="4020766"/>
          </a:xfrm>
          <a:prstGeom prst="rect">
            <a:avLst/>
          </a:prstGeom>
          <a:solidFill>
            <a:schemeClr val="tx2">
              <a:lumMod val="20000"/>
              <a:lumOff val="8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a:extLst>
              <a:ext uri="{FF2B5EF4-FFF2-40B4-BE49-F238E27FC236}">
                <a16:creationId xmlns:a16="http://schemas.microsoft.com/office/drawing/2014/main" id="{26E68FBD-AE9A-43BF-2988-7EC3509E75ED}"/>
              </a:ext>
            </a:extLst>
          </p:cNvPr>
          <p:cNvPicPr>
            <a:picLocks noGrp="1" noChangeAspect="1"/>
          </p:cNvPicPr>
          <p:nvPr>
            <p:ph type="pic" sz="quarter" idx="10"/>
          </p:nvPr>
        </p:nvPicPr>
        <p:blipFill rotWithShape="1">
          <a:blip r:embed="rId2"/>
          <a:srcRect t="15959" b="28121"/>
          <a:stretch/>
        </p:blipFill>
        <p:spPr>
          <a:xfrm>
            <a:off x="0" y="0"/>
            <a:ext cx="6858000" cy="2011680"/>
          </a:xfrm>
        </p:spPr>
      </p:pic>
      <p:sp>
        <p:nvSpPr>
          <p:cNvPr id="11" name="Text Placeholder 10">
            <a:extLst>
              <a:ext uri="{FF2B5EF4-FFF2-40B4-BE49-F238E27FC236}">
                <a16:creationId xmlns:a16="http://schemas.microsoft.com/office/drawing/2014/main" id="{9029E27A-7797-BDE0-591B-89475319852A}"/>
              </a:ext>
            </a:extLst>
          </p:cNvPr>
          <p:cNvSpPr>
            <a:spLocks noGrp="1"/>
          </p:cNvSpPr>
          <p:nvPr>
            <p:ph type="body" sz="quarter" idx="15"/>
          </p:nvPr>
        </p:nvSpPr>
        <p:spPr/>
        <p:txBody>
          <a:bodyPr/>
          <a:lstStyle/>
          <a:p>
            <a:r>
              <a:rPr lang="en-US"/>
              <a:t>A Culture of Continuous Improvement</a:t>
            </a:r>
          </a:p>
        </p:txBody>
      </p:sp>
      <p:sp>
        <p:nvSpPr>
          <p:cNvPr id="12" name="Text Placeholder 11">
            <a:extLst>
              <a:ext uri="{FF2B5EF4-FFF2-40B4-BE49-F238E27FC236}">
                <a16:creationId xmlns:a16="http://schemas.microsoft.com/office/drawing/2014/main" id="{9EDFC02C-91B9-12C3-C7BA-A5D435DDE5D0}"/>
              </a:ext>
            </a:extLst>
          </p:cNvPr>
          <p:cNvSpPr>
            <a:spLocks noGrp="1"/>
          </p:cNvSpPr>
          <p:nvPr>
            <p:ph type="body" sz="quarter" idx="16"/>
          </p:nvPr>
        </p:nvSpPr>
        <p:spPr>
          <a:xfrm>
            <a:off x="2468880" y="2194561"/>
            <a:ext cx="3931920" cy="1547345"/>
          </a:xfrm>
        </p:spPr>
        <p:txBody>
          <a:bodyPr/>
          <a:lstStyle/>
          <a:p>
            <a:pPr marL="0" marR="0" lvl="0" indent="0" defTabSz="457200" rtl="0" eaLnBrk="1" fontAlgn="auto" latinLnBrk="0" hangingPunct="1">
              <a:spcBef>
                <a:spcPts val="0"/>
              </a:spcBef>
              <a:spcAft>
                <a:spcPts val="600"/>
              </a:spcAft>
              <a:buClrTx/>
              <a:buSzTx/>
              <a:buFontTx/>
              <a:buNone/>
              <a:tabLst/>
              <a:defRPr/>
            </a:pPr>
            <a:r>
              <a:rPr lang="en-US"/>
              <a:t>We follow an agile development process: a practice of delivering fully functioning application builds every two weeks for review. At each review we meet virtually via conference call and shared desktop to assess the progress made over the preceding month, discuss the current prioritized feature list, and determine requirement details for the features to be developed over the course of the next two weeks.</a:t>
            </a:r>
          </a:p>
        </p:txBody>
      </p:sp>
      <p:sp>
        <p:nvSpPr>
          <p:cNvPr id="15" name="HeaderGradient">
            <a:extLst>
              <a:ext uri="{FF2B5EF4-FFF2-40B4-BE49-F238E27FC236}">
                <a16:creationId xmlns:a16="http://schemas.microsoft.com/office/drawing/2014/main" id="{4D422DB5-CD1F-D2BF-F450-976502EF0EE3}"/>
              </a:ext>
            </a:extLst>
          </p:cNvPr>
          <p:cNvSpPr/>
          <p:nvPr/>
        </p:nvSpPr>
        <p:spPr>
          <a:xfrm>
            <a:off x="0" y="0"/>
            <a:ext cx="6857999" cy="2011680"/>
          </a:xfrm>
          <a:prstGeom prst="rect">
            <a:avLst/>
          </a:prstGeom>
          <a:gradFill flip="none" rotWithShape="1">
            <a:gsLst>
              <a:gs pos="0">
                <a:schemeClr val="tx1">
                  <a:lumMod val="95000"/>
                  <a:lumOff val="5000"/>
                  <a:alpha val="73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4139B4E-72EE-8A18-7EA8-B76DB4E63D37}"/>
              </a:ext>
            </a:extLst>
          </p:cNvPr>
          <p:cNvSpPr>
            <a:spLocks noGrp="1"/>
          </p:cNvSpPr>
          <p:nvPr>
            <p:ph type="title"/>
          </p:nvPr>
        </p:nvSpPr>
        <p:spPr/>
        <p:txBody>
          <a:bodyPr/>
          <a:lstStyle/>
          <a:p>
            <a:r>
              <a:rPr lang="en-US">
                <a:solidFill>
                  <a:schemeClr val="bg1"/>
                </a:solidFill>
              </a:rPr>
              <a:t>Agile</a:t>
            </a:r>
            <a:r>
              <a:rPr lang="en-US"/>
              <a:t> Methodology</a:t>
            </a:r>
          </a:p>
        </p:txBody>
      </p:sp>
      <p:grpSp>
        <p:nvGrpSpPr>
          <p:cNvPr id="5" name="Diagram">
            <a:extLst>
              <a:ext uri="{FF2B5EF4-FFF2-40B4-BE49-F238E27FC236}">
                <a16:creationId xmlns:a16="http://schemas.microsoft.com/office/drawing/2014/main" id="{7E20C5F2-05D8-BD23-BF75-88FC67428352}"/>
              </a:ext>
            </a:extLst>
          </p:cNvPr>
          <p:cNvGrpSpPr/>
          <p:nvPr/>
        </p:nvGrpSpPr>
        <p:grpSpPr>
          <a:xfrm>
            <a:off x="499516" y="4629514"/>
            <a:ext cx="2887159" cy="2493117"/>
            <a:chOff x="3513640" y="4183082"/>
            <a:chExt cx="2887159" cy="2493117"/>
          </a:xfrm>
        </p:grpSpPr>
        <p:sp>
          <p:nvSpPr>
            <p:cNvPr id="10" name="Oval 9">
              <a:extLst>
                <a:ext uri="{FF2B5EF4-FFF2-40B4-BE49-F238E27FC236}">
                  <a16:creationId xmlns:a16="http://schemas.microsoft.com/office/drawing/2014/main" id="{4BF3DF65-2996-82C3-A16B-6357A10E30CF}"/>
                </a:ext>
              </a:extLst>
            </p:cNvPr>
            <p:cNvSpPr/>
            <p:nvPr/>
          </p:nvSpPr>
          <p:spPr>
            <a:xfrm>
              <a:off x="4091641" y="4564062"/>
              <a:ext cx="1731157" cy="1731157"/>
            </a:xfrm>
            <a:prstGeom prst="ellipse">
              <a:avLst/>
            </a:prstGeom>
            <a:solidFill>
              <a:schemeClr val="bg1"/>
            </a:solidFill>
            <a:ln>
              <a:noFill/>
            </a:ln>
            <a:effectLst>
              <a:glow rad="1270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Diagram">
              <a:extLst>
                <a:ext uri="{FF2B5EF4-FFF2-40B4-BE49-F238E27FC236}">
                  <a16:creationId xmlns:a16="http://schemas.microsoft.com/office/drawing/2014/main" id="{ABD761EA-6A23-E740-20B3-73F9255DC921}"/>
                </a:ext>
              </a:extLst>
            </p:cNvPr>
            <p:cNvGraphicFramePr/>
            <p:nvPr>
              <p:extLst>
                <p:ext uri="{D42A27DB-BD31-4B8C-83A1-F6EECF244321}">
                  <p14:modId xmlns:p14="http://schemas.microsoft.com/office/powerpoint/2010/main" val="583599931"/>
                </p:ext>
              </p:extLst>
            </p:nvPr>
          </p:nvGraphicFramePr>
          <p:xfrm>
            <a:off x="3513640" y="4183082"/>
            <a:ext cx="2887159" cy="2493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8" name="BodyText2">
            <a:extLst>
              <a:ext uri="{FF2B5EF4-FFF2-40B4-BE49-F238E27FC236}">
                <a16:creationId xmlns:a16="http://schemas.microsoft.com/office/drawing/2014/main" id="{581FAB4E-68A9-4F13-4799-651B73796FF1}"/>
              </a:ext>
            </a:extLst>
          </p:cNvPr>
          <p:cNvSpPr txBox="1"/>
          <p:nvPr/>
        </p:nvSpPr>
        <p:spPr>
          <a:xfrm>
            <a:off x="3428996" y="4364476"/>
            <a:ext cx="2734754" cy="3360022"/>
          </a:xfrm>
          <a:prstGeom prst="rect">
            <a:avLst/>
          </a:prstGeom>
          <a:noFill/>
        </p:spPr>
        <p:txBody>
          <a:bodyPr wrap="square" lIns="0" rIns="0">
            <a:spAutoFit/>
          </a:bodyPr>
          <a:lstStyle/>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Planning: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Review the prioritized feature list, possibly reprioritizing features, and/or adding removing features based on what we learn as development progresses and clients give their feedback.</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development team works for 2 weeks developing the discussed features.</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Delivery: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the end of each 2-week period, we upload the latest build for download and review.</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Review Meeting: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Review of progress from the prior 2 weeks and feedback collection. Revisions based on this feedback will be candidates for completion in the following sprint. </a:t>
            </a:r>
          </a:p>
        </p:txBody>
      </p:sp>
      <p:sp>
        <p:nvSpPr>
          <p:cNvPr id="6" name="Text Placeholder 10">
            <a:extLst>
              <a:ext uri="{FF2B5EF4-FFF2-40B4-BE49-F238E27FC236}">
                <a16:creationId xmlns:a16="http://schemas.microsoft.com/office/drawing/2014/main" id="{24CD7109-FD5B-FF15-9126-986E08A4D387}"/>
              </a:ext>
            </a:extLst>
          </p:cNvPr>
          <p:cNvSpPr txBox="1">
            <a:spLocks/>
          </p:cNvSpPr>
          <p:nvPr/>
        </p:nvSpPr>
        <p:spPr>
          <a:xfrm>
            <a:off x="457194" y="3989997"/>
            <a:ext cx="5943604" cy="5211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60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The Sprint Cycle: One Month of Development</a:t>
            </a:r>
          </a:p>
        </p:txBody>
      </p:sp>
    </p:spTree>
    <p:extLst>
      <p:ext uri="{BB962C8B-B14F-4D97-AF65-F5344CB8AC3E}">
        <p14:creationId xmlns:p14="http://schemas.microsoft.com/office/powerpoint/2010/main" val="269696474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84A48-1757-37E9-B05E-780823FCB022}"/>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426FBA4E-89C8-6B4B-617C-8655BE357379}"/>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D58621BA-3134-C832-CFAE-4126B6CF8EBA}"/>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12EA4E0-C862-1B71-28DD-EE9C400B1F4F}"/>
              </a:ext>
            </a:extLst>
          </p:cNvPr>
          <p:cNvPicPr>
            <a:picLocks noGrp="1" noChangeAspect="1"/>
          </p:cNvPicPr>
          <p:nvPr>
            <p:ph type="pic" sz="quarter" idx="10"/>
          </p:nvPr>
        </p:nvPicPr>
        <p:blipFill rotWithShape="1">
          <a:blip r:embed="rId3"/>
          <a:srcRect t="17440" b="17440"/>
          <a:stretch/>
        </p:blipFill>
        <p:spPr/>
      </p:pic>
      <p:sp>
        <p:nvSpPr>
          <p:cNvPr id="26" name="Text Placeholder 25">
            <a:extLst>
              <a:ext uri="{FF2B5EF4-FFF2-40B4-BE49-F238E27FC236}">
                <a16:creationId xmlns:a16="http://schemas.microsoft.com/office/drawing/2014/main" id="{2E34AE5F-675D-0406-21A3-43E0E8CE3C0C}"/>
              </a:ext>
            </a:extLst>
          </p:cNvPr>
          <p:cNvSpPr>
            <a:spLocks noGrp="1"/>
          </p:cNvSpPr>
          <p:nvPr>
            <p:ph type="body" sz="quarter" idx="14"/>
          </p:nvPr>
        </p:nvSpPr>
        <p:spPr>
          <a:xfrm>
            <a:off x="457199" y="7141464"/>
            <a:ext cx="2636195" cy="1063436"/>
          </a:xfrm>
        </p:spPr>
        <p:txBody>
          <a:bodyPr/>
          <a:lstStyle/>
          <a:p>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developers enjoy injecting a simulated environment with all the little details that bring it to life and increase the feeling of immersion. Subtle effects such as trees swaying, birds flitting </a:t>
            </a:r>
            <a:r>
              <a:rPr lang="en-US" sz="1050" i="0"/>
              <a:t>overhead</a:t>
            </a:r>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and cows mooing help the user feel as if they are in a real-world situation.</a:t>
            </a:r>
            <a:endParaRPr lang="en-US"/>
          </a:p>
        </p:txBody>
      </p:sp>
      <p:sp>
        <p:nvSpPr>
          <p:cNvPr id="25" name="Text Placeholder 24">
            <a:extLst>
              <a:ext uri="{FF2B5EF4-FFF2-40B4-BE49-F238E27FC236}">
                <a16:creationId xmlns:a16="http://schemas.microsoft.com/office/drawing/2014/main" id="{B6EBB3A7-336C-3B41-62E6-B5AA0C85E570}"/>
              </a:ext>
            </a:extLst>
          </p:cNvPr>
          <p:cNvSpPr>
            <a:spLocks noGrp="1"/>
          </p:cNvSpPr>
          <p:nvPr>
            <p:ph type="body" sz="quarter" idx="13"/>
          </p:nvPr>
        </p:nvSpPr>
        <p:spPr>
          <a:xfrm>
            <a:off x="457200" y="6897355"/>
            <a:ext cx="2636195" cy="392446"/>
          </a:xfrm>
        </p:spPr>
        <p:txBody>
          <a:bodyPr/>
          <a:lstStyle/>
          <a:p>
            <a:r>
              <a:rPr lang="en-US"/>
              <a:t>Case Study: Caterpillar</a:t>
            </a:r>
          </a:p>
        </p:txBody>
      </p:sp>
      <p:pic>
        <p:nvPicPr>
          <p:cNvPr id="8" name="Picture Placeholder 7">
            <a:extLst>
              <a:ext uri="{FF2B5EF4-FFF2-40B4-BE49-F238E27FC236}">
                <a16:creationId xmlns:a16="http://schemas.microsoft.com/office/drawing/2014/main" id="{B62E11C7-8771-7580-AC7B-45AF7A2E148A}"/>
              </a:ext>
            </a:extLst>
          </p:cNvPr>
          <p:cNvPicPr>
            <a:picLocks noGrp="1" noChangeAspect="1"/>
          </p:cNvPicPr>
          <p:nvPr>
            <p:ph type="pic" sz="quarter" idx="17"/>
          </p:nvPr>
        </p:nvPicPr>
        <p:blipFill rotWithShape="1">
          <a:blip r:embed="rId4"/>
          <a:srcRect t="2590" b="2590"/>
          <a:stretch/>
        </p:blipFill>
        <p:spPr/>
      </p:pic>
      <p:sp>
        <p:nvSpPr>
          <p:cNvPr id="11" name="Text Placeholder 10">
            <a:extLst>
              <a:ext uri="{FF2B5EF4-FFF2-40B4-BE49-F238E27FC236}">
                <a16:creationId xmlns:a16="http://schemas.microsoft.com/office/drawing/2014/main" id="{A71DB41D-0E65-9BC3-D673-87D23CD86633}"/>
              </a:ext>
            </a:extLst>
          </p:cNvPr>
          <p:cNvSpPr>
            <a:spLocks noGrp="1"/>
          </p:cNvSpPr>
          <p:nvPr>
            <p:ph type="body" sz="quarter" idx="15"/>
          </p:nvPr>
        </p:nvSpPr>
        <p:spPr/>
        <p:txBody>
          <a:bodyPr/>
          <a:lstStyle/>
          <a:p>
            <a:r>
              <a:rPr lang="en-US"/>
              <a:t>Leveraging </a:t>
            </a:r>
          </a:p>
          <a:p>
            <a:r>
              <a:rPr lang="en-US"/>
              <a:t>a Winning </a:t>
            </a:r>
          </a:p>
          <a:p>
            <a:r>
              <a:rPr lang="en-US"/>
              <a:t>Strategy</a:t>
            </a:r>
          </a:p>
        </p:txBody>
      </p:sp>
      <p:sp>
        <p:nvSpPr>
          <p:cNvPr id="5" name="Text Placeholder 4">
            <a:extLst>
              <a:ext uri="{FF2B5EF4-FFF2-40B4-BE49-F238E27FC236}">
                <a16:creationId xmlns:a16="http://schemas.microsoft.com/office/drawing/2014/main" id="{D44650E6-302A-F0A8-D77D-E9E3B1AD7F32}"/>
              </a:ext>
            </a:extLst>
          </p:cNvPr>
          <p:cNvSpPr>
            <a:spLocks noGrp="1"/>
          </p:cNvSpPr>
          <p:nvPr>
            <p:ph type="body" sz="quarter" idx="16"/>
          </p:nvPr>
        </p:nvSpPr>
        <p:spPr/>
        <p:txBody>
          <a:bodyPr/>
          <a:lstStyle/>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game engine is a software framework designed for the creation and development of video games. Video game developers use them to create games for video game consoles, mobile devices and personal computers. Simulations have many vital elements in common with games and their development processes: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Interactive 3D Environments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Task-Based Scenarios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Scoring Mechanisms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User Performance Monitoring</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Distribution Methods</a:t>
            </a:r>
          </a:p>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this reason, ForgeFX uses Unity, the dominant global game development software. More games are made with Unity than with any other game technology. We use game engine technology to produce our 3D simulations and visualizations because they are an incredibly efficient development environment with which to produce high-quality, enterprise-grade interactive 3D applications.</a:t>
            </a:r>
            <a:endParaRPr lang="en-US" sz="1200"/>
          </a:p>
          <a:p>
            <a:endParaRPr lang="en-US" sz="1200"/>
          </a:p>
        </p:txBody>
      </p:sp>
      <p:sp>
        <p:nvSpPr>
          <p:cNvPr id="9" name="HeaderGradient">
            <a:extLst>
              <a:ext uri="{FF2B5EF4-FFF2-40B4-BE49-F238E27FC236}">
                <a16:creationId xmlns:a16="http://schemas.microsoft.com/office/drawing/2014/main" id="{7CF61DE1-A601-B7D4-3CED-49B8B9919932}"/>
              </a:ext>
            </a:extLst>
          </p:cNvPr>
          <p:cNvSpPr/>
          <p:nvPr/>
        </p:nvSpPr>
        <p:spPr>
          <a:xfrm>
            <a:off x="0" y="1"/>
            <a:ext cx="6857999" cy="2011362"/>
          </a:xfrm>
          <a:prstGeom prst="rect">
            <a:avLst/>
          </a:prstGeom>
          <a:gradFill flip="none" rotWithShape="1">
            <a:gsLst>
              <a:gs pos="0">
                <a:schemeClr val="tx1">
                  <a:lumMod val="95000"/>
                  <a:lumOff val="5000"/>
                  <a:alpha val="62000"/>
                </a:schemeClr>
              </a:gs>
              <a:gs pos="3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1AB14BD4-F983-8976-CD71-C61A35E48ADA}"/>
              </a:ext>
            </a:extLst>
          </p:cNvPr>
          <p:cNvSpPr>
            <a:spLocks noGrp="1"/>
          </p:cNvSpPr>
          <p:nvPr>
            <p:ph type="title"/>
          </p:nvPr>
        </p:nvSpPr>
        <p:spPr/>
        <p:txBody>
          <a:bodyPr/>
          <a:lstStyle/>
          <a:p>
            <a:pPr lvl="0"/>
            <a:r>
              <a:rPr lang="en-US">
                <a:solidFill>
                  <a:schemeClr val="bg1"/>
                </a:solidFill>
              </a:rPr>
              <a:t>Game Engine</a:t>
            </a:r>
            <a:r>
              <a:rPr lang="en-US"/>
              <a:t> Technology</a:t>
            </a:r>
          </a:p>
        </p:txBody>
      </p:sp>
    </p:spTree>
    <p:extLst>
      <p:ext uri="{BB962C8B-B14F-4D97-AF65-F5344CB8AC3E}">
        <p14:creationId xmlns:p14="http://schemas.microsoft.com/office/powerpoint/2010/main" val="36422928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50661-CD22-68BC-335D-7D493AC57BF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D951902-A738-6A16-350E-EE83103816A8}"/>
              </a:ext>
            </a:extLst>
          </p:cNvPr>
          <p:cNvPicPr>
            <a:picLocks noGrp="1" noChangeAspect="1"/>
          </p:cNvPicPr>
          <p:nvPr>
            <p:ph type="pic" sz="quarter" idx="10"/>
          </p:nvPr>
        </p:nvPicPr>
        <p:blipFill rotWithShape="1">
          <a:blip r:embed="rId2"/>
          <a:srcRect t="31559" b="16953"/>
          <a:stretch/>
        </p:blipFill>
        <p:spPr>
          <a:xfrm>
            <a:off x="0" y="0"/>
            <a:ext cx="6858000" cy="2011680"/>
          </a:xfrm>
        </p:spPr>
      </p:pic>
      <p:sp>
        <p:nvSpPr>
          <p:cNvPr id="5" name="Text Placeholder 4">
            <a:extLst>
              <a:ext uri="{FF2B5EF4-FFF2-40B4-BE49-F238E27FC236}">
                <a16:creationId xmlns:a16="http://schemas.microsoft.com/office/drawing/2014/main" id="{74638E33-D911-0F98-EF1A-01645E5A091F}"/>
              </a:ext>
            </a:extLst>
          </p:cNvPr>
          <p:cNvSpPr>
            <a:spLocks noGrp="1"/>
          </p:cNvSpPr>
          <p:nvPr>
            <p:ph type="body" sz="quarter" idx="15"/>
          </p:nvPr>
        </p:nvSpPr>
        <p:spPr/>
        <p:txBody>
          <a:bodyPr/>
          <a:lstStyle/>
          <a:p>
            <a:r>
              <a:rPr lang="en-US"/>
              <a:t>Key to </a:t>
            </a:r>
          </a:p>
          <a:p>
            <a:r>
              <a:rPr lang="en-US"/>
              <a:t>a Superior </a:t>
            </a:r>
          </a:p>
          <a:p>
            <a:r>
              <a:rPr lang="en-US"/>
              <a:t>User Experience</a:t>
            </a:r>
          </a:p>
        </p:txBody>
      </p:sp>
      <p:sp>
        <p:nvSpPr>
          <p:cNvPr id="12" name="Text Placeholder 11">
            <a:extLst>
              <a:ext uri="{FF2B5EF4-FFF2-40B4-BE49-F238E27FC236}">
                <a16:creationId xmlns:a16="http://schemas.microsoft.com/office/drawing/2014/main" id="{E9B41B3C-9D93-A5C1-77F3-FC4BFD63293F}"/>
              </a:ext>
            </a:extLst>
          </p:cNvPr>
          <p:cNvSpPr>
            <a:spLocks noGrp="1"/>
          </p:cNvSpPr>
          <p:nvPr>
            <p:ph type="body" sz="quarter" idx="16"/>
          </p:nvPr>
        </p:nvSpPr>
        <p:spPr/>
        <p:txBody>
          <a:bodyPr/>
          <a:lstStyle/>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develop a robust application which is both reliable and supportable we follow a series of best practices that we have developed over the years.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first piece of this puzzle, which occurs during development of the application, is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unit testing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each incremental change that is made to the application, we automatically run a suite of comprehensive tests which ensure that new features have not negatively impacted existing features.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second piece that facilitates application support, after deployment to users, is our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error reporting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application, with end-user permission, sends us performance and issue telemetry which allows for detection and correction of issues in the deployed application.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we include the capability for both trainers and trainees to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manually submit feedback</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from within the application, including a screenshot of the relevant item. This closes the loop for end-to-end reliability and support systems.</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Usability testing is a type of testing we perform to evaluate our products, essentially testing how usable the application by users. Throughout the course of the development of the product, we will have people who have never seen the application use the software, to determine how user-friendly the program is. This type of testing gives us direct input on how users will be able to navigate and use the system.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These testing protocols are paramount to the to the success of our simulators, as we often uncover simple course corrections that we can perform to make the application more useable, and thus more successful. </a:t>
            </a:r>
          </a:p>
        </p:txBody>
      </p:sp>
      <p:sp>
        <p:nvSpPr>
          <p:cNvPr id="15" name="HeaderGradient">
            <a:extLst>
              <a:ext uri="{FF2B5EF4-FFF2-40B4-BE49-F238E27FC236}">
                <a16:creationId xmlns:a16="http://schemas.microsoft.com/office/drawing/2014/main" id="{FEA3317E-CF78-B10F-6B46-08A521FB5D57}"/>
              </a:ext>
            </a:extLst>
          </p:cNvPr>
          <p:cNvSpPr/>
          <p:nvPr/>
        </p:nvSpPr>
        <p:spPr>
          <a:xfrm>
            <a:off x="0" y="0"/>
            <a:ext cx="6857999" cy="2011680"/>
          </a:xfrm>
          <a:prstGeom prst="rect">
            <a:avLst/>
          </a:prstGeom>
          <a:gradFill flip="none" rotWithShape="1">
            <a:gsLst>
              <a:gs pos="0">
                <a:schemeClr val="tx1">
                  <a:lumMod val="95000"/>
                  <a:lumOff val="5000"/>
                  <a:alpha val="89000"/>
                </a:schemeClr>
              </a:gs>
              <a:gs pos="39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59E2934-31D3-4B2B-F238-8034A5F67B88}"/>
              </a:ext>
            </a:extLst>
          </p:cNvPr>
          <p:cNvSpPr>
            <a:spLocks noGrp="1"/>
          </p:cNvSpPr>
          <p:nvPr>
            <p:ph type="title"/>
          </p:nvPr>
        </p:nvSpPr>
        <p:spPr/>
        <p:txBody>
          <a:bodyPr/>
          <a:lstStyle/>
          <a:p>
            <a:r>
              <a:rPr lang="en-US">
                <a:solidFill>
                  <a:schemeClr val="bg1"/>
                </a:solidFill>
              </a:rPr>
              <a:t>Quality Assurance</a:t>
            </a:r>
            <a:r>
              <a:rPr lang="en-US"/>
              <a:t> Testing</a:t>
            </a:r>
          </a:p>
        </p:txBody>
      </p:sp>
    </p:spTree>
    <p:extLst>
      <p:ext uri="{BB962C8B-B14F-4D97-AF65-F5344CB8AC3E}">
        <p14:creationId xmlns:p14="http://schemas.microsoft.com/office/powerpoint/2010/main" val="20811737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5" name="Picture Placeholder 3">
            <a:extLst>
              <a:ext uri="{FF2B5EF4-FFF2-40B4-BE49-F238E27FC236}">
                <a16:creationId xmlns:a16="http://schemas.microsoft.com/office/drawing/2014/main" id="{C753493D-F535-4442-ACE7-CB9E4C7D2F4B}"/>
              </a:ext>
            </a:extLst>
          </p:cNvPr>
          <p:cNvPicPr>
            <a:picLocks noChangeAspect="1"/>
          </p:cNvPicPr>
          <p:nvPr/>
        </p:nvPicPr>
        <p:blipFill rotWithShape="1">
          <a:blip r:embed="rId3"/>
          <a:srcRect l="7980" t="1703" r="34404" b="6765"/>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escription"/>
          <p:cNvSpPr/>
          <p:nvPr/>
        </p:nvSpPr>
        <p:spPr>
          <a:xfrm>
            <a:off x="914401" y="5486400"/>
            <a:ext cx="3168502"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Some final thoughts about this project and our hope for a successful cooperative venture with your organization. </a:t>
            </a:r>
          </a:p>
        </p:txBody>
      </p:sp>
      <p:sp>
        <p:nvSpPr>
          <p:cNvPr id="7" name="Title 6">
            <a:extLst>
              <a:ext uri="{FF2B5EF4-FFF2-40B4-BE49-F238E27FC236}">
                <a16:creationId xmlns:a16="http://schemas.microsoft.com/office/drawing/2014/main" id="{40E0B7AA-0C67-27F3-6018-1DC7396EE0BC}"/>
              </a:ext>
            </a:extLst>
          </p:cNvPr>
          <p:cNvSpPr>
            <a:spLocks noGrp="1"/>
          </p:cNvSpPr>
          <p:nvPr>
            <p:ph type="title" idx="4294967295"/>
          </p:nvPr>
        </p:nvSpPr>
        <p:spPr>
          <a:xfrm>
            <a:off x="914400" y="3968496"/>
            <a:ext cx="4057982" cy="1383967"/>
          </a:xfrm>
          <a:prstGeom prst="rect">
            <a:avLst/>
          </a:prstGeom>
        </p:spPr>
        <p:txBody>
          <a:bodyPr lIns="0" rIns="0"/>
          <a:lstStyle/>
          <a:p>
            <a:r>
              <a:rPr lang="en-US" sz="4000" b="1" cap="all">
                <a:solidFill>
                  <a:schemeClr val="bg1"/>
                </a:solidFill>
                <a:latin typeface="Lato Black" panose="020F0A02020204030203" pitchFamily="34" charset="0"/>
                <a:ea typeface="+mn-ea"/>
                <a:cs typeface="Lato Black" panose="020F0A02020204030203" pitchFamily="34" charset="0"/>
              </a:rPr>
              <a:t>IN</a:t>
            </a:r>
            <a:r>
              <a:rPr lang="en-US" cap="all"/>
              <a:t> </a:t>
            </a:r>
            <a:r>
              <a:rPr lang="en-US" sz="4400" b="1" cap="all">
                <a:gradFill>
                  <a:gsLst>
                    <a:gs pos="34000">
                      <a:schemeClr val="accent1">
                        <a:lumMod val="60000"/>
                        <a:lumOff val="40000"/>
                      </a:schemeClr>
                    </a:gs>
                    <a:gs pos="100000">
                      <a:schemeClr val="accent1"/>
                    </a:gs>
                  </a:gsLst>
                  <a:lin ang="2700000" scaled="1"/>
                </a:gradFill>
                <a:latin typeface="Lato Black" panose="020F0A02020204030203" pitchFamily="34" charset="0"/>
                <a:ea typeface="+mn-ea"/>
                <a:cs typeface="Lato Black" panose="020F0A02020204030203" pitchFamily="34" charset="0"/>
              </a:rPr>
              <a:t>CONCLUSION</a:t>
            </a:r>
          </a:p>
        </p:txBody>
      </p:sp>
      <p:pic>
        <p:nvPicPr>
          <p:cNvPr id="6" name="ANVIL">
            <a:extLst>
              <a:ext uri="{FF2B5EF4-FFF2-40B4-BE49-F238E27FC236}">
                <a16:creationId xmlns:a16="http://schemas.microsoft.com/office/drawing/2014/main" id="{3898AE38-9A08-89EB-9DAC-00BC6C5598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BOILERPLATE tag" hidden="1">
            <a:extLst>
              <a:ext uri="{FF2B5EF4-FFF2-40B4-BE49-F238E27FC236}">
                <a16:creationId xmlns:a16="http://schemas.microsoft.com/office/drawing/2014/main" id="{FBBDDD84-0002-DEBD-A662-4D033AB98D8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398486920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B31A5-F783-1D0A-6BB3-966056C0CA7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E0E52AE-6CF7-49DB-5582-0F28B038322B}"/>
              </a:ext>
            </a:extLst>
          </p:cNvPr>
          <p:cNvPicPr>
            <a:picLocks noGrp="1" noChangeAspect="1"/>
          </p:cNvPicPr>
          <p:nvPr>
            <p:ph type="pic" sz="quarter" idx="10"/>
          </p:nvPr>
        </p:nvPicPr>
        <p:blipFill rotWithShape="1">
          <a:blip r:embed="rId2"/>
          <a:srcRect t="23861" b="23861"/>
          <a:stretch/>
        </p:blipFill>
        <p:spPr/>
      </p:pic>
      <p:sp>
        <p:nvSpPr>
          <p:cNvPr id="5" name="Text Placeholder 4">
            <a:extLst>
              <a:ext uri="{FF2B5EF4-FFF2-40B4-BE49-F238E27FC236}">
                <a16:creationId xmlns:a16="http://schemas.microsoft.com/office/drawing/2014/main" id="{508EB4D3-3E6F-B66B-BD88-AE264D4A9D11}"/>
              </a:ext>
            </a:extLst>
          </p:cNvPr>
          <p:cNvSpPr>
            <a:spLocks noGrp="1"/>
          </p:cNvSpPr>
          <p:nvPr>
            <p:ph type="body" sz="quarter" idx="15"/>
          </p:nvPr>
        </p:nvSpPr>
        <p:spPr/>
        <p:txBody>
          <a:bodyPr/>
          <a:lstStyle/>
          <a:p>
            <a:r>
              <a:rPr lang="en-US"/>
              <a:t>A future </a:t>
            </a:r>
          </a:p>
          <a:p>
            <a:r>
              <a:rPr lang="en-US"/>
              <a:t>Beneficial Partnership</a:t>
            </a:r>
          </a:p>
        </p:txBody>
      </p:sp>
      <p:sp>
        <p:nvSpPr>
          <p:cNvPr id="12" name="Text Placeholder 11">
            <a:extLst>
              <a:ext uri="{FF2B5EF4-FFF2-40B4-BE49-F238E27FC236}">
                <a16:creationId xmlns:a16="http://schemas.microsoft.com/office/drawing/2014/main" id="{1386B0FA-C146-4909-26D1-1FD7F469D618}"/>
              </a:ext>
            </a:extLst>
          </p:cNvPr>
          <p:cNvSpPr>
            <a:spLocks noGrp="1"/>
          </p:cNvSpPr>
          <p:nvPr>
            <p:ph type="body" sz="quarter" idx="16"/>
          </p:nvPr>
        </p:nvSpPr>
        <p:spPr/>
        <p:txBody>
          <a:bodyPr/>
          <a:lstStyle/>
          <a:p>
            <a:pPr>
              <a:spcBef>
                <a:spcPts val="0"/>
              </a:spcBef>
            </a:pPr>
            <a:r>
              <a:rPr lang="en-US" sz="1200" spc="-20"/>
              <a:t>We hope that this document has demonstrated our commitment to providing the very best quality training for trainees across various industries who often face hazardous situations. We strongly feel that virtual reality simulators such as the ones we develop are a highly effective method for conducting comprehensive and impactful training. This immersive technology is key in enhancing safety protocols and reducing the incidence of expensive mishaps. </a:t>
            </a:r>
          </a:p>
          <a:p>
            <a:pPr>
              <a:spcBef>
                <a:spcPts val="0"/>
              </a:spcBef>
            </a:pPr>
            <a:r>
              <a:rPr lang="en-US" sz="1200" spc="-2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spc="-2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18C10314-D683-F478-8BB0-76AD1204347B}"/>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677A203-B01D-1E2A-9BF2-476C892ED646}"/>
              </a:ext>
            </a:extLst>
          </p:cNvPr>
          <p:cNvSpPr>
            <a:spLocks noGrp="1"/>
          </p:cNvSpPr>
          <p:nvPr>
            <p:ph type="title"/>
          </p:nvPr>
        </p:nvSpPr>
        <p:spPr/>
        <p:txBody>
          <a:bodyPr/>
          <a:lstStyle/>
          <a:p>
            <a:r>
              <a:rPr lang="en-US">
                <a:solidFill>
                  <a:schemeClr val="bg1"/>
                </a:solidFill>
              </a:rPr>
              <a:t>Looking</a:t>
            </a:r>
            <a:r>
              <a:rPr lang="en-US"/>
              <a:t> Forward</a:t>
            </a:r>
          </a:p>
        </p:txBody>
      </p:sp>
    </p:spTree>
    <p:extLst>
      <p:ext uri="{BB962C8B-B14F-4D97-AF65-F5344CB8AC3E}">
        <p14:creationId xmlns:p14="http://schemas.microsoft.com/office/powerpoint/2010/main" val="94654360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544186" cy="1314847"/>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From the time Greg, Adam, and David founded ForgeFX in 2002, the company has produced innovative educational and job-training simulations. The three founders actively oversee every project that ForgeFX develops, leading dozens of projects from concept to completion and delivery. </a:t>
            </a:r>
          </a:p>
        </p:txBody>
      </p:sp>
      <p:sp>
        <p:nvSpPr>
          <p:cNvPr id="7" name="Title 6">
            <a:extLst>
              <a:ext uri="{FF2B5EF4-FFF2-40B4-BE49-F238E27FC236}">
                <a16:creationId xmlns:a16="http://schemas.microsoft.com/office/drawing/2014/main" id="{9AF795BF-33DB-C8CD-A0CF-F5A6CE827D92}"/>
              </a:ext>
            </a:extLst>
          </p:cNvPr>
          <p:cNvSpPr>
            <a:spLocks noGrp="1"/>
          </p:cNvSpPr>
          <p:nvPr>
            <p:ph type="title" idx="4294967295"/>
          </p:nvPr>
        </p:nvSpPr>
        <p:spPr>
          <a:xfrm>
            <a:off x="914399" y="3968496"/>
            <a:ext cx="3887861" cy="131484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A:</a:t>
            </a:r>
            <a:r>
              <a:rPr lang="en-US" baseline="0"/>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About ForgeFX</a:t>
            </a:r>
          </a:p>
        </p:txBody>
      </p:sp>
      <p:pic>
        <p:nvPicPr>
          <p:cNvPr id="5" name="ANVIL">
            <a:extLst>
              <a:ext uri="{FF2B5EF4-FFF2-40B4-BE49-F238E27FC236}">
                <a16:creationId xmlns:a16="http://schemas.microsoft.com/office/drawing/2014/main" id="{87F09D04-3542-4031-3F9D-ADC48C5B9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1129251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FA0E2-426D-3D37-F520-7FFD3325F71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211E47C-6F0A-D91A-DA1B-6463F6B1C089}"/>
              </a:ext>
            </a:extLst>
          </p:cNvPr>
          <p:cNvPicPr>
            <a:picLocks noGrp="1" noChangeAspect="1"/>
          </p:cNvPicPr>
          <p:nvPr>
            <p:ph type="pic" sz="quarter" idx="10"/>
          </p:nvPr>
        </p:nvPicPr>
        <p:blipFill rotWithShape="1">
          <a:blip r:embed="rId2"/>
          <a:srcRect t="15975" r="1445" b="32656"/>
          <a:stretch/>
        </p:blipFill>
        <p:spPr>
          <a:xfrm>
            <a:off x="0" y="0"/>
            <a:ext cx="6858000" cy="2011680"/>
          </a:xfrm>
        </p:spPr>
      </p:pic>
      <p:sp>
        <p:nvSpPr>
          <p:cNvPr id="5" name="Text Placeholder 4">
            <a:extLst>
              <a:ext uri="{FF2B5EF4-FFF2-40B4-BE49-F238E27FC236}">
                <a16:creationId xmlns:a16="http://schemas.microsoft.com/office/drawing/2014/main" id="{0FEAED09-9AF5-5408-F139-E5A2716FAC41}"/>
              </a:ext>
            </a:extLst>
          </p:cNvPr>
          <p:cNvSpPr>
            <a:spLocks noGrp="1"/>
          </p:cNvSpPr>
          <p:nvPr>
            <p:ph type="body" sz="quarter" idx="15"/>
          </p:nvPr>
        </p:nvSpPr>
        <p:spPr/>
        <p:txBody>
          <a:bodyPr/>
          <a:lstStyle/>
          <a:p>
            <a:r>
              <a:rPr lang="en-US"/>
              <a:t>Core Values of Efficiency and Enthusiasm</a:t>
            </a:r>
          </a:p>
        </p:txBody>
      </p:sp>
      <p:sp>
        <p:nvSpPr>
          <p:cNvPr id="12" name="Text Placeholder 11">
            <a:extLst>
              <a:ext uri="{FF2B5EF4-FFF2-40B4-BE49-F238E27FC236}">
                <a16:creationId xmlns:a16="http://schemas.microsoft.com/office/drawing/2014/main" id="{0C102E76-6FA7-9D6A-13D2-9E5C33F6382B}"/>
              </a:ext>
            </a:extLst>
          </p:cNvPr>
          <p:cNvSpPr>
            <a:spLocks noGrp="1"/>
          </p:cNvSpPr>
          <p:nvPr>
            <p:ph type="body" sz="quarter" idx="16"/>
          </p:nvPr>
        </p:nvSpPr>
        <p:spPr/>
        <p:txBody>
          <a:bodyPr/>
          <a:lstStyle/>
          <a:p>
            <a:pPr>
              <a:spcBef>
                <a:spcPts val="0"/>
              </a:spcBef>
            </a:pPr>
            <a:r>
              <a:rPr lang="en-US" sz="1200" spc="-20"/>
              <a:t>We hope that this proposal has demonstrated our commitment to providing the very best quality training for the individuals who will put their lives on the line in service to the safety of others. We strongly feel that virtual reality simulators such as the ones we develop are a highly effective solution for training first responders thoroughly and meaningfully while preserving their own safety and avoiding costly accidents. </a:t>
            </a:r>
          </a:p>
          <a:p>
            <a:pPr>
              <a:spcBef>
                <a:spcPts val="0"/>
              </a:spcBef>
            </a:pPr>
            <a:r>
              <a:rPr lang="en-US" sz="120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7A825898-7EAA-EF0A-29C6-585B9C8C43BB}"/>
              </a:ext>
            </a:extLst>
          </p:cNvPr>
          <p:cNvSpPr/>
          <p:nvPr/>
        </p:nvSpPr>
        <p:spPr>
          <a:xfrm>
            <a:off x="0" y="0"/>
            <a:ext cx="6857999" cy="2011680"/>
          </a:xfrm>
          <a:prstGeom prst="rect">
            <a:avLst/>
          </a:prstGeom>
          <a:gradFill flip="none" rotWithShape="1">
            <a:gsLst>
              <a:gs pos="0">
                <a:schemeClr val="tx1">
                  <a:lumMod val="95000"/>
                  <a:lumOff val="5000"/>
                  <a:alpha val="94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E729F70-7D52-5429-BAA6-45CE63052B95}"/>
              </a:ext>
            </a:extLst>
          </p:cNvPr>
          <p:cNvSpPr>
            <a:spLocks noGrp="1"/>
          </p:cNvSpPr>
          <p:nvPr>
            <p:ph type="title"/>
          </p:nvPr>
        </p:nvSpPr>
        <p:spPr/>
        <p:txBody>
          <a:bodyPr/>
          <a:lstStyle/>
          <a:p>
            <a:r>
              <a:rPr lang="en-US">
                <a:solidFill>
                  <a:schemeClr val="bg1"/>
                </a:solidFill>
              </a:rPr>
              <a:t>Company</a:t>
            </a:r>
            <a:r>
              <a:rPr lang="en-US"/>
              <a:t> Structure</a:t>
            </a:r>
          </a:p>
        </p:txBody>
      </p:sp>
    </p:spTree>
    <p:extLst>
      <p:ext uri="{BB962C8B-B14F-4D97-AF65-F5344CB8AC3E}">
        <p14:creationId xmlns:p14="http://schemas.microsoft.com/office/powerpoint/2010/main" val="27454384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Company Leadership</a:t>
            </a:r>
          </a:p>
        </p:txBody>
      </p:sp>
      <p:sp>
        <p:nvSpPr>
          <p:cNvPr id="7" name="Subtitle"/>
          <p:cNvSpPr>
            <a:spLocks noGrp="1"/>
          </p:cNvSpPr>
          <p:nvPr>
            <p:ph type="body" sz="quarter" idx="10"/>
          </p:nvPr>
        </p:nvSpPr>
        <p:spPr>
          <a:xfrm>
            <a:off x="457200" y="1358063"/>
            <a:ext cx="5943600" cy="235105"/>
          </a:xfrm>
        </p:spPr>
        <p:txBody>
          <a:bodyPr/>
          <a:lstStyle/>
          <a:p>
            <a:r>
              <a:rPr lang="en-US"/>
              <a:t>Executive Team</a:t>
            </a:r>
            <a:endParaRPr lang="id-ID"/>
          </a:p>
        </p:txBody>
      </p:sp>
      <p:sp>
        <p:nvSpPr>
          <p:cNvPr id="15" name="DV text">
            <a:extLst>
              <a:ext uri="{FF2B5EF4-FFF2-40B4-BE49-F238E27FC236}">
                <a16:creationId xmlns:a16="http://schemas.microsoft.com/office/drawing/2014/main" id="{A75291FA-90D9-96DD-8C73-6D935581B855}"/>
              </a:ext>
            </a:extLst>
          </p:cNvPr>
          <p:cNvSpPr txBox="1"/>
          <p:nvPr/>
        </p:nvSpPr>
        <p:spPr>
          <a:xfrm>
            <a:off x="2171700" y="6673445"/>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DAVID VAILLANCOURT | COO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David manages the art production staff which includes user interface designers and 3D modeling and texturing artists. Prior to founding ForgeFX, David worked with both Greg and Adam in Sapient’s Rich Media Group. Before that, he was at the video game company Presage, working on cutting-edge real-time interactive 3D web graphics, as this was first becoming possible in the late 1990s.</a:t>
            </a:r>
          </a:p>
        </p:txBody>
      </p:sp>
      <p:pic>
        <p:nvPicPr>
          <p:cNvPr id="13" name="DV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rotWithShape="1">
          <a:blip r:embed="rId2"/>
          <a:srcRect l="4986" t="3452" r="11189" b="12721"/>
          <a:stretch/>
        </p:blipFill>
        <p:spPr>
          <a:xfrm>
            <a:off x="457200" y="6675120"/>
            <a:ext cx="1549400" cy="1494692"/>
          </a:xfrm>
        </p:spPr>
      </p:pic>
      <p:sp>
        <p:nvSpPr>
          <p:cNvPr id="14" name="AK text">
            <a:extLst>
              <a:ext uri="{FF2B5EF4-FFF2-40B4-BE49-F238E27FC236}">
                <a16:creationId xmlns:a16="http://schemas.microsoft.com/office/drawing/2014/main" id="{0BDC50A5-3284-468E-A1EC-A4A8D4E5F5CB}"/>
              </a:ext>
            </a:extLst>
          </p:cNvPr>
          <p:cNvSpPr txBox="1"/>
          <p:nvPr/>
        </p:nvSpPr>
        <p:spPr>
          <a:xfrm>
            <a:off x="2169928" y="4429482"/>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ADAM KANE | CTO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CTO and a Co-Founder of ForgeFX, Adam brings to the table a unique blend of technical expertise and strategic insight that serves both ForgeFX and our clients. Continually scanning the horizon for key trends, he shapes the technology roadmap for us and our clients. His commitment to pioneering immersive experiences has steered both ForgeFX and our clients from the realm of VR, through the landscape of AR, and now into the transformative world of AI.</a:t>
            </a:r>
          </a:p>
        </p:txBody>
      </p:sp>
      <p:pic>
        <p:nvPicPr>
          <p:cNvPr id="1030" name="AK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rotWithShape="1">
          <a:blip r:embed="rId3"/>
          <a:srcRect l="5116" t="1020" r="5116" b="9886"/>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11" name="GM text">
            <a:extLst>
              <a:ext uri="{FF2B5EF4-FFF2-40B4-BE49-F238E27FC236}">
                <a16:creationId xmlns:a16="http://schemas.microsoft.com/office/drawing/2014/main" id="{EFC7D7BA-18DD-87B7-6770-8BB9E3EB4295}"/>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GREG MEYERS | CEO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Executive Producer for projects, Greg establishes and manages client relationships and develops and negotiates project scope and contracts. Prior to founding ForgeFX, Greg was a front-line participant in the landmark dot-com era, working at digital content development agencies; these included Sapient’s Rich Media Group and the ad agency Red Sky Interactive––one of the world’s most-awarded agencies at the time. </a:t>
            </a:r>
          </a:p>
        </p:txBody>
      </p:sp>
      <p:pic>
        <p:nvPicPr>
          <p:cNvPr id="12" name="GM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rotWithShape="1">
          <a:blip r:embed="rId4"/>
          <a:srcRect l="4931" t="2378" r="4931" b="10627"/>
          <a:stretch/>
        </p:blipFill>
        <p:spPr>
          <a:xfrm>
            <a:off x="457200" y="2193925"/>
            <a:ext cx="1549400" cy="1495425"/>
          </a:xfrm>
        </p:spPr>
      </p:pic>
    </p:spTree>
    <p:extLst>
      <p:ext uri="{BB962C8B-B14F-4D97-AF65-F5344CB8AC3E}">
        <p14:creationId xmlns:p14="http://schemas.microsoft.com/office/powerpoint/2010/main" val="17812827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2" name="GM text">
            <a:extLst>
              <a:ext uri="{FF2B5EF4-FFF2-40B4-BE49-F238E27FC236}">
                <a16:creationId xmlns:a16="http://schemas.microsoft.com/office/drawing/2014/main" id="{7BFF53A6-FAEB-05F5-B91F-3BB8F74D4E96}"/>
              </a:ext>
            </a:extLst>
          </p:cNvPr>
          <p:cNvSpPr txBox="1"/>
          <p:nvPr/>
        </p:nvSpPr>
        <p:spPr>
          <a:xfrm>
            <a:off x="2177789" y="6673445"/>
            <a:ext cx="4220446" cy="1260217"/>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GENEVIEVE MOORE | Chief Creative Officer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Genevieve is an award-winning interactive designer who oversees the user interface design of our products. Bringing over 20 years’ worth of design experience for multiple platforms, she ensures that our simulators reflect the branding and positioning of our clients, while keeping them intuitive and easy for their customers as well.</a:t>
            </a:r>
          </a:p>
        </p:txBody>
      </p:sp>
      <p:pic>
        <p:nvPicPr>
          <p:cNvPr id="13" name="GM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3" name="MP text">
            <a:extLst>
              <a:ext uri="{FF2B5EF4-FFF2-40B4-BE49-F238E27FC236}">
                <a16:creationId xmlns:a16="http://schemas.microsoft.com/office/drawing/2014/main" id="{09B47CD4-796B-C3C0-A4AB-C57F05AC3911}"/>
              </a:ext>
            </a:extLst>
          </p:cNvPr>
          <p:cNvSpPr txBox="1"/>
          <p:nvPr/>
        </p:nvSpPr>
        <p:spPr>
          <a:xfrm>
            <a:off x="2169135" y="4427282"/>
            <a:ext cx="4220446" cy="1869614"/>
          </a:xfrm>
          <a:prstGeom prst="rect">
            <a:avLst/>
          </a:prstGeom>
          <a:noFill/>
        </p:spPr>
        <p:txBody>
          <a:bodyPr wrap="square" lIns="0" tIns="0" rIns="0" bIns="0" anchor="t">
            <a:spAutoFit/>
          </a:bodyPr>
          <a:lstStyle/>
          <a:p>
            <a:pPr>
              <a:lnSpc>
                <a:spcPct val="110000"/>
              </a:lnSpc>
              <a:spcAft>
                <a:spcPts val="600"/>
              </a:spcAft>
              <a:defRPr/>
            </a:pPr>
            <a:r>
              <a:rPr lang="en-US" sz="1050" b="1">
                <a:solidFill>
                  <a:schemeClr val="tx1">
                    <a:lumMod val="85000"/>
                    <a:lumOff val="15000"/>
                  </a:schemeClr>
                </a:solidFill>
              </a:rPr>
              <a:t>Mary Pierce | Executive Director of Enterprise Partnerships</a:t>
            </a:r>
          </a:p>
          <a:p>
            <a:pPr>
              <a:lnSpc>
                <a:spcPct val="110000"/>
              </a:lnSpc>
              <a:defRPr/>
            </a:pPr>
            <a:r>
              <a:rPr lang="en-US" sz="1200" spc="-20">
                <a:solidFill>
                  <a:schemeClr val="tx1">
                    <a:lumMod val="65000"/>
                    <a:lumOff val="35000"/>
                  </a:schemeClr>
                </a:solidFill>
                <a:latin typeface="Calibri"/>
                <a:ea typeface="Calibri"/>
                <a:cs typeface="Calibri"/>
              </a:rPr>
              <a:t>Mary spearheads strategic collaborations with organizations across a wide range of industries. Her primary objective is to address critical training, operational, and educational requirements within these industries by leveraging ForgeFX's expertise in developing custom, immersive, and interactive simulators.  Mary has nearly 20 years of experience managing complex portfolios, leading cross-functional teams, and establishing and maintaining customer partnerships to meet strategic business objectives.</a:t>
            </a:r>
          </a:p>
        </p:txBody>
      </p:sp>
      <p:pic>
        <p:nvPicPr>
          <p:cNvPr id="1030" name="MP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t="1823" b="1823"/>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4" name="SL text">
            <a:extLst>
              <a:ext uri="{FF2B5EF4-FFF2-40B4-BE49-F238E27FC236}">
                <a16:creationId xmlns:a16="http://schemas.microsoft.com/office/drawing/2014/main" id="{3C964F7D-394D-6BD0-2F7F-EA940A7751E8}"/>
              </a:ext>
            </a:extLst>
          </p:cNvPr>
          <p:cNvSpPr txBox="1"/>
          <p:nvPr/>
        </p:nvSpPr>
        <p:spPr>
          <a:xfrm>
            <a:off x="2169135" y="2189494"/>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SCOTT LAFORGE | Chief Product Officer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Scott provides architectural solutions and designs, assessments, strategies, and road maps. He defines product ideas, iterates on those product ideas, and formulates a vision. He defines functional requirements for software products to fulfill the envisioned ideas and interacts with other cross-functional teams to architect, design, develop, test, and release features and final products.</a:t>
            </a:r>
          </a:p>
        </p:txBody>
      </p:sp>
      <p:pic>
        <p:nvPicPr>
          <p:cNvPr id="12" name="SL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t="1903" b="1903"/>
          <a:stretch/>
        </p:blipFill>
        <p:spPr>
          <a:xfrm>
            <a:off x="457200" y="2193925"/>
            <a:ext cx="1549400" cy="1495425"/>
          </a:xfrm>
        </p:spPr>
      </p:pic>
    </p:spTree>
    <p:extLst>
      <p:ext uri="{BB962C8B-B14F-4D97-AF65-F5344CB8AC3E}">
        <p14:creationId xmlns:p14="http://schemas.microsoft.com/office/powerpoint/2010/main" val="13207310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5" name="RC text">
            <a:extLst>
              <a:ext uri="{FF2B5EF4-FFF2-40B4-BE49-F238E27FC236}">
                <a16:creationId xmlns:a16="http://schemas.microsoft.com/office/drawing/2014/main" id="{8F7002C0-EEFC-4A50-DABD-A882E6F00BA9}"/>
              </a:ext>
            </a:extLst>
          </p:cNvPr>
          <p:cNvSpPr txBox="1"/>
          <p:nvPr/>
        </p:nvSpPr>
        <p:spPr>
          <a:xfrm>
            <a:off x="2180354" y="6678511"/>
            <a:ext cx="4220446"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RACHEL CALGARO | QA Manager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Rachel oversees the quality assurance process at ForgeFX.  As QA manager, Rachel and the QA team works closely with the development team throughout the production of each simulator we create, testing the application as it gets built to ensure a bug-free delivery.  Rachel’s attention to detail and methodical testing and reporting methods guarantee that upon release, your software will work as expected, without issue.</a:t>
            </a:r>
          </a:p>
        </p:txBody>
      </p:sp>
      <p:pic>
        <p:nvPicPr>
          <p:cNvPr id="13" name="RC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8" name="DW text">
            <a:extLst>
              <a:ext uri="{FF2B5EF4-FFF2-40B4-BE49-F238E27FC236}">
                <a16:creationId xmlns:a16="http://schemas.microsoft.com/office/drawing/2014/main" id="{016B75BA-8003-CA41-AC77-BF9F55A2DD06}"/>
              </a:ext>
            </a:extLst>
          </p:cNvPr>
          <p:cNvSpPr txBox="1"/>
          <p:nvPr/>
        </p:nvSpPr>
        <p:spPr>
          <a:xfrm>
            <a:off x="2171700" y="4432348"/>
            <a:ext cx="4220446"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DEVIN WEIDINGER | Senior Software Architect</a:t>
            </a: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virtual reality enthusiast and passionate developer for Mobile VR, Devin enjoys rapid prototyping and proving theories one demo at a time. When he’s not working, he’s still working—breaking new ground for the future of virtual reality. His interests are new technologies, drawing, programming, virtual reality, software development and competitive gaming.</a:t>
            </a:r>
          </a:p>
        </p:txBody>
      </p:sp>
      <p:pic>
        <p:nvPicPr>
          <p:cNvPr id="1030" name="DW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l="14285" r="14285"/>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9" name="CX text">
            <a:extLst>
              <a:ext uri="{FF2B5EF4-FFF2-40B4-BE49-F238E27FC236}">
                <a16:creationId xmlns:a16="http://schemas.microsoft.com/office/drawing/2014/main" id="{E4A5E3A6-91BA-7D3B-B268-3EA56279CD71}"/>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RIVER COX | Technical Program Manager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technical program manager at ForgeFX, River orchestrates the implementation of products across multiple disciplines. River is responsible for ensuring the timely and stable execution of product requirements and deliverables. He works closely with individual contributors to ensure the team is well prepared, trained, and coordinated to meet the unique requirements and challenges of each delivery.</a:t>
            </a:r>
          </a:p>
        </p:txBody>
      </p:sp>
      <p:pic>
        <p:nvPicPr>
          <p:cNvPr id="12" name="CX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l="14303" r="14303"/>
          <a:stretch/>
        </p:blipFill>
        <p:spPr>
          <a:xfrm>
            <a:off x="457200" y="2193925"/>
            <a:ext cx="1549400" cy="1495425"/>
          </a:xfrm>
        </p:spPr>
      </p:pic>
    </p:spTree>
    <p:extLst>
      <p:ext uri="{BB962C8B-B14F-4D97-AF65-F5344CB8AC3E}">
        <p14:creationId xmlns:p14="http://schemas.microsoft.com/office/powerpoint/2010/main" val="343829085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42969DC8-820E-3F3E-38F8-A8C319B4E6E4}"/>
              </a:ext>
            </a:extLst>
          </p:cNvPr>
          <p:cNvSpPr>
            <a:spLocks noGrp="1"/>
          </p:cNvSpPr>
          <p:nvPr>
            <p:ph type="pic" sz="quarter" idx="11"/>
          </p:nvPr>
        </p:nvSpPr>
        <p:spPr/>
        <p:txBody>
          <a:bodyPr/>
          <a:lstStyle/>
          <a:p>
            <a:endParaRPr lang="en-US"/>
          </a:p>
        </p:txBody>
      </p:sp>
      <p:pic>
        <p:nvPicPr>
          <p:cNvPr id="17" name="Miguel">
            <a:extLst>
              <a:ext uri="{FF2B5EF4-FFF2-40B4-BE49-F238E27FC236}">
                <a16:creationId xmlns:a16="http://schemas.microsoft.com/office/drawing/2014/main" id="{6DDCBCDA-2FB9-9BFF-35EB-EC4CB24FB876}"/>
              </a:ext>
            </a:extLst>
          </p:cNvPr>
          <p:cNvPicPr>
            <a:picLocks noGrp="1" noChangeAspect="1"/>
          </p:cNvPicPr>
          <p:nvPr>
            <p:ph type="pic" sz="quarter" idx="4294967295"/>
          </p:nvPr>
        </p:nvPicPr>
        <p:blipFill>
          <a:blip r:embed="rId2" cstate="email">
            <a:extLst>
              <a:ext uri="{28A0092B-C50C-407E-A947-70E740481C1C}">
                <a14:useLocalDpi xmlns:a14="http://schemas.microsoft.com/office/drawing/2010/main"/>
              </a:ext>
            </a:extLst>
          </a:blip>
          <a:srcRect/>
          <a:stretch>
            <a:fillRect/>
          </a:stretch>
        </p:blipFill>
        <p:spPr>
          <a:xfrm>
            <a:off x="1061964" y="6712715"/>
            <a:ext cx="920017" cy="887532"/>
          </a:xfrm>
          <a:prstGeom prst="rect">
            <a:avLst/>
          </a:prstGeom>
        </p:spPr>
      </p:pic>
      <p:sp>
        <p:nvSpPr>
          <p:cNvPr id="5" name="Picture Placeholder 4" hidden="1">
            <a:extLst>
              <a:ext uri="{FF2B5EF4-FFF2-40B4-BE49-F238E27FC236}">
                <a16:creationId xmlns:a16="http://schemas.microsoft.com/office/drawing/2014/main" id="{2C97274C-BAC8-4E25-1481-532275EDA306}"/>
              </a:ext>
            </a:extLst>
          </p:cNvPr>
          <p:cNvSpPr>
            <a:spLocks noGrp="1"/>
          </p:cNvSpPr>
          <p:nvPr>
            <p:ph type="pic" sz="quarter" idx="13"/>
          </p:nvPr>
        </p:nvSpPr>
        <p:spPr/>
        <p:txBody>
          <a:bodyPr/>
          <a:lstStyle/>
          <a:p>
            <a:endParaRPr lang="en-US"/>
          </a:p>
        </p:txBody>
      </p:sp>
      <p:sp>
        <p:nvSpPr>
          <p:cNvPr id="11" name="Picture Placeholder 10" hidden="1">
            <a:extLst>
              <a:ext uri="{FF2B5EF4-FFF2-40B4-BE49-F238E27FC236}">
                <a16:creationId xmlns:a16="http://schemas.microsoft.com/office/drawing/2014/main" id="{911C3CE4-200E-EFEB-D0A7-5E223732DF6A}"/>
              </a:ext>
            </a:extLst>
          </p:cNvPr>
          <p:cNvSpPr>
            <a:spLocks noGrp="1"/>
          </p:cNvSpPr>
          <p:nvPr>
            <p:ph type="pic" sz="quarter" idx="4294967295"/>
          </p:nvPr>
        </p:nvSpPr>
        <p:spPr>
          <a:xfrm>
            <a:off x="3497580" y="4451546"/>
            <a:ext cx="1549400" cy="1494692"/>
          </a:xfrm>
          <a:prstGeom prst="rect">
            <a:avLst/>
          </a:prstGeom>
        </p:spPr>
        <p:txBody>
          <a:bodyPr/>
          <a:lstStyle/>
          <a:p>
            <a:endParaRPr lang="en-US"/>
          </a:p>
        </p:txBody>
      </p:sp>
      <p:sp>
        <p:nvSpPr>
          <p:cNvPr id="4" name="Picture Placeholder 3" hidden="1">
            <a:extLst>
              <a:ext uri="{FF2B5EF4-FFF2-40B4-BE49-F238E27FC236}">
                <a16:creationId xmlns:a16="http://schemas.microsoft.com/office/drawing/2014/main" id="{C6FE4C91-F927-4086-8B27-886AA65FA811}"/>
              </a:ext>
            </a:extLst>
          </p:cNvPr>
          <p:cNvSpPr>
            <a:spLocks noGrp="1"/>
          </p:cNvSpPr>
          <p:nvPr>
            <p:ph type="pic" sz="quarter" idx="15"/>
          </p:nvPr>
        </p:nvSpPr>
        <p:spPr/>
        <p:txBody>
          <a:bodyPr/>
          <a:lstStyle/>
          <a:p>
            <a:endParaRPr lang="en-US"/>
          </a:p>
        </p:txBody>
      </p:sp>
      <p:sp>
        <p:nvSpPr>
          <p:cNvPr id="8" name="Picture Placeholder 7" hidden="1">
            <a:extLst>
              <a:ext uri="{FF2B5EF4-FFF2-40B4-BE49-F238E27FC236}">
                <a16:creationId xmlns:a16="http://schemas.microsoft.com/office/drawing/2014/main" id="{259E7229-BB22-4DFA-86F6-90A667214699}"/>
              </a:ext>
            </a:extLst>
          </p:cNvPr>
          <p:cNvSpPr>
            <a:spLocks noGrp="1"/>
          </p:cNvSpPr>
          <p:nvPr>
            <p:ph type="pic" sz="quarter" idx="4294967295"/>
          </p:nvPr>
        </p:nvSpPr>
        <p:spPr>
          <a:xfrm>
            <a:off x="3497580" y="6722473"/>
            <a:ext cx="1549400" cy="1494692"/>
          </a:xfrm>
          <a:prstGeom prst="rect">
            <a:avLst/>
          </a:prstGeom>
        </p:spPr>
        <p:txBody>
          <a:bodyPr/>
          <a:lstStyle/>
          <a:p>
            <a:endParaRPr lang="en-US"/>
          </a:p>
        </p:txBody>
      </p:sp>
      <p:pic>
        <p:nvPicPr>
          <p:cNvPr id="3" name="jordan">
            <a:extLst>
              <a:ext uri="{FF2B5EF4-FFF2-40B4-BE49-F238E27FC236}">
                <a16:creationId xmlns:a16="http://schemas.microsoft.com/office/drawing/2014/main" id="{4FF9759F-762A-765D-6757-989557FF35FB}"/>
              </a:ext>
            </a:extLst>
          </p:cNvPr>
          <p:cNvPicPr>
            <a:picLocks noChangeAspect="1"/>
          </p:cNvPicPr>
          <p:nvPr/>
        </p:nvPicPr>
        <p:blipFill rotWithShape="1">
          <a:blip r:embed="rId3">
            <a:extLst>
              <a:ext uri="{28A0092B-C50C-407E-A947-70E740481C1C}">
                <a14:useLocalDpi xmlns:a14="http://schemas.microsoft.com/office/drawing/2010/main" val="0"/>
              </a:ext>
            </a:extLst>
          </a:blip>
          <a:srcRect l="9898" t="1035" r="20825" b="1981"/>
          <a:stretch/>
        </p:blipFill>
        <p:spPr>
          <a:xfrm>
            <a:off x="469422" y="7476064"/>
            <a:ext cx="893315" cy="861772"/>
          </a:xfrm>
          <a:prstGeom prst="rect">
            <a:avLst/>
          </a:prstGeom>
        </p:spPr>
      </p:pic>
      <p:pic>
        <p:nvPicPr>
          <p:cNvPr id="15" name="audio" descr="Headphones with solid fill">
            <a:extLst>
              <a:ext uri="{FF2B5EF4-FFF2-40B4-BE49-F238E27FC236}">
                <a16:creationId xmlns:a16="http://schemas.microsoft.com/office/drawing/2014/main" id="{E09DF494-16AF-C051-F8E0-C92AE2B33B9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t="1742" b="1742"/>
          <a:stretch>
            <a:fillRect/>
          </a:stretch>
        </p:blipFill>
        <p:spPr>
          <a:xfrm>
            <a:off x="1179653" y="7761689"/>
            <a:ext cx="529646" cy="510945"/>
          </a:xfrm>
          <a:prstGeom prst="rect">
            <a:avLst/>
          </a:prstGeom>
        </p:spPr>
      </p:pic>
      <p:pic>
        <p:nvPicPr>
          <p:cNvPr id="16" name="alec">
            <a:extLst>
              <a:ext uri="{FF2B5EF4-FFF2-40B4-BE49-F238E27FC236}">
                <a16:creationId xmlns:a16="http://schemas.microsoft.com/office/drawing/2014/main" id="{DABD5178-2CDB-3A7F-FD27-A96336EDF9A1}"/>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605378" y="5816154"/>
            <a:ext cx="976279" cy="941814"/>
          </a:xfrm>
          <a:prstGeom prst="rect">
            <a:avLst/>
          </a:prstGeom>
        </p:spPr>
      </p:pic>
      <p:pic>
        <p:nvPicPr>
          <p:cNvPr id="18" name="jesto">
            <a:extLst>
              <a:ext uri="{FF2B5EF4-FFF2-40B4-BE49-F238E27FC236}">
                <a16:creationId xmlns:a16="http://schemas.microsoft.com/office/drawing/2014/main" id="{4A821AAC-EE11-FFA9-42B4-143A29E804F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72547" y="4851044"/>
            <a:ext cx="1044902" cy="1008008"/>
          </a:xfrm>
          <a:prstGeom prst="rect">
            <a:avLst/>
          </a:prstGeom>
        </p:spPr>
      </p:pic>
      <p:pic>
        <p:nvPicPr>
          <p:cNvPr id="20" name="brandon">
            <a:extLst>
              <a:ext uri="{FF2B5EF4-FFF2-40B4-BE49-F238E27FC236}">
                <a16:creationId xmlns:a16="http://schemas.microsoft.com/office/drawing/2014/main" id="{0D4A5112-2073-60A4-8177-E9BC0C46D287}"/>
              </a:ext>
            </a:extLst>
          </p:cNvPr>
          <p:cNvPicPr>
            <a:picLocks noChangeAspect="1"/>
          </p:cNvPicPr>
          <p:nvPr/>
        </p:nvPicPr>
        <p:blipFill rotWithShape="1">
          <a:blip r:embed="rId7" cstate="email">
            <a:alphaModFix/>
            <a:extLst>
              <a:ext uri="{28A0092B-C50C-407E-A947-70E740481C1C}">
                <a14:useLocalDpi xmlns:a14="http://schemas.microsoft.com/office/drawing/2010/main"/>
              </a:ext>
            </a:extLst>
          </a:blip>
          <a:srcRect/>
          <a:stretch/>
        </p:blipFill>
        <p:spPr>
          <a:xfrm>
            <a:off x="698792" y="2808849"/>
            <a:ext cx="1283189" cy="1297599"/>
          </a:xfrm>
          <a:prstGeom prst="rect">
            <a:avLst/>
          </a:prstGeom>
        </p:spPr>
      </p:pic>
      <p:pic>
        <p:nvPicPr>
          <p:cNvPr id="21" name="travell">
            <a:extLst>
              <a:ext uri="{FF2B5EF4-FFF2-40B4-BE49-F238E27FC236}">
                <a16:creationId xmlns:a16="http://schemas.microsoft.com/office/drawing/2014/main" id="{008D0AE6-C867-2384-BCA6-3A78ABDE93BB}"/>
              </a:ext>
            </a:extLst>
          </p:cNvPr>
          <p:cNvPicPr>
            <a:picLocks noChangeAspect="1"/>
          </p:cNvPicPr>
          <p:nvPr/>
        </p:nvPicPr>
        <p:blipFill rotWithShape="1">
          <a:blip r:embed="rId8" cstate="email">
            <a:alphaModFix/>
            <a:extLst>
              <a:ext uri="{28A0092B-C50C-407E-A947-70E740481C1C}">
                <a14:useLocalDpi xmlns:a14="http://schemas.microsoft.com/office/drawing/2010/main"/>
              </a:ext>
            </a:extLst>
          </a:blip>
          <a:srcRect/>
          <a:stretch/>
        </p:blipFill>
        <p:spPr>
          <a:xfrm>
            <a:off x="1093518" y="4097188"/>
            <a:ext cx="825917" cy="796754"/>
          </a:xfrm>
          <a:prstGeom prst="rect">
            <a:avLst/>
          </a:prstGeom>
        </p:spPr>
      </p:pic>
      <p:pic>
        <p:nvPicPr>
          <p:cNvPr id="23" name="sathish">
            <a:extLst>
              <a:ext uri="{FF2B5EF4-FFF2-40B4-BE49-F238E27FC236}">
                <a16:creationId xmlns:a16="http://schemas.microsoft.com/office/drawing/2014/main" id="{28E0DBB1-7654-C645-B38E-B84F7389495F}"/>
              </a:ext>
            </a:extLst>
          </p:cNvPr>
          <p:cNvPicPr>
            <a:picLocks noChangeAspect="1"/>
          </p:cNvPicPr>
          <p:nvPr/>
        </p:nvPicPr>
        <p:blipFill rotWithShape="1">
          <a:blip r:embed="rId9" cstate="email">
            <a:alphaModFix/>
            <a:extLst>
              <a:ext uri="{28A0092B-C50C-407E-A947-70E740481C1C}">
                <a14:useLocalDpi xmlns:a14="http://schemas.microsoft.com/office/drawing/2010/main"/>
              </a:ext>
            </a:extLst>
          </a:blip>
          <a:srcRect/>
          <a:stretch/>
        </p:blipFill>
        <p:spPr>
          <a:xfrm>
            <a:off x="477996" y="2184468"/>
            <a:ext cx="825917" cy="892434"/>
          </a:xfrm>
          <a:prstGeom prst="rect">
            <a:avLst/>
          </a:prstGeom>
        </p:spPr>
      </p:pic>
      <p:pic>
        <p:nvPicPr>
          <p:cNvPr id="24" name="Graphic 23" descr="Right pointing backhand index">
            <a:extLst>
              <a:ext uri="{FF2B5EF4-FFF2-40B4-BE49-F238E27FC236}">
                <a16:creationId xmlns:a16="http://schemas.microsoft.com/office/drawing/2014/main" id="{28848A12-7E8F-1563-3EAE-671B6A45E6C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rot="16200000">
            <a:off x="367266" y="3928129"/>
            <a:ext cx="621714" cy="621714"/>
          </a:xfrm>
          <a:prstGeom prst="rect">
            <a:avLst/>
          </a:prstGeom>
        </p:spPr>
      </p:pic>
      <p:pic>
        <p:nvPicPr>
          <p:cNvPr id="25" name="Graphic 24" descr="Network diagram">
            <a:extLst>
              <a:ext uri="{FF2B5EF4-FFF2-40B4-BE49-F238E27FC236}">
                <a16:creationId xmlns:a16="http://schemas.microsoft.com/office/drawing/2014/main" id="{0F7A65A1-8226-D25E-E769-F86AE6A91A8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flipH="1">
            <a:off x="1179653" y="2388683"/>
            <a:ext cx="653649" cy="653649"/>
          </a:xfrm>
          <a:prstGeom prst="rect">
            <a:avLst/>
          </a:prstGeom>
        </p:spPr>
      </p:pic>
      <p:pic>
        <p:nvPicPr>
          <p:cNvPr id="26" name="Graphic 25" descr="User network">
            <a:extLst>
              <a:ext uri="{FF2B5EF4-FFF2-40B4-BE49-F238E27FC236}">
                <a16:creationId xmlns:a16="http://schemas.microsoft.com/office/drawing/2014/main" id="{5B82B63D-2E91-9807-52D7-E5AA3EA7E80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371226" y="5498284"/>
            <a:ext cx="476842" cy="476842"/>
          </a:xfrm>
          <a:prstGeom prst="rect">
            <a:avLst/>
          </a:prstGeom>
        </p:spPr>
      </p:pic>
      <p:pic>
        <p:nvPicPr>
          <p:cNvPr id="27" name="Graphic 26" descr="Upward trend">
            <a:extLst>
              <a:ext uri="{FF2B5EF4-FFF2-40B4-BE49-F238E27FC236}">
                <a16:creationId xmlns:a16="http://schemas.microsoft.com/office/drawing/2014/main" id="{915F0F5A-64CC-E288-9FC1-53BBF0D04CF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84185" y="6918576"/>
            <a:ext cx="446560" cy="446560"/>
          </a:xfrm>
          <a:prstGeom prst="rect">
            <a:avLst/>
          </a:prstGeom>
        </p:spPr>
      </p:pic>
      <p:sp>
        <p:nvSpPr>
          <p:cNvPr id="22" name="BodyText1"/>
          <p:cNvSpPr txBox="1"/>
          <p:nvPr/>
        </p:nvSpPr>
        <p:spPr>
          <a:xfrm>
            <a:off x="2176272" y="2176610"/>
            <a:ext cx="4224528" cy="5649880"/>
          </a:xfrm>
          <a:prstGeom prst="rect">
            <a:avLst/>
          </a:prstGeom>
          <a:noFill/>
        </p:spPr>
        <p:txBody>
          <a:bodyPr wrap="square" lIns="0" rIns="0" rtlCol="0">
            <a:spAutoFit/>
          </a:bodyPr>
          <a:lstStyle/>
          <a:p>
            <a:pPr>
              <a:lnSpc>
                <a:spcPct val="110000"/>
              </a:lnSpc>
              <a:spcAft>
                <a:spcPts val="1200"/>
              </a:spcAft>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has taken the care to develop a team of professionals across a wide set of talents, who collectively follow the creative thought process of interactive 3D simulation and visualization development from inception all the way through to deployment.</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3D Graphics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modelers excel at re-creating practically anything under the sun, from sweeping landscapes to the smallest internal parts of medical imaging equipment. The backbone of our realistic simulators is the verisimilitude that our modelers deliver, scrupulously replicating both the physical features and the kinetic properties of our clients’ products.</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Game Engine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bring our 3D models to life, we rely on our code developers to duplicate the physical functions and interactive details in response to the users’ actions. They program the responsiveness of hydraulics to the actions of the joystick; the particle physics of fluids, gases, soil, and metal; create the soundscape generated by engines and environments; and clone the interface functionality of clients’ software. </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Development Tools Experts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Behind the scenes but essential to our development process are the specialists who maintain the superstructure that interconnects the various departments. Our experts maintain our schedules, administrate our Kanban task boards, perform quality assurance testing, and expand our internal ForgeSIM™ Framework capabilities.</a:t>
            </a:r>
          </a:p>
        </p:txBody>
      </p:sp>
      <p:sp>
        <p:nvSpPr>
          <p:cNvPr id="7" name="subtitle"/>
          <p:cNvSpPr>
            <a:spLocks noGrp="1"/>
          </p:cNvSpPr>
          <p:nvPr>
            <p:ph type="body" sz="quarter" idx="10"/>
          </p:nvPr>
        </p:nvSpPr>
        <p:spPr>
          <a:xfrm>
            <a:off x="457200" y="1358063"/>
            <a:ext cx="5943600" cy="275976"/>
          </a:xfrm>
        </p:spPr>
        <p:txBody>
          <a:bodyPr>
            <a:normAutofit/>
          </a:bodyPr>
          <a:lstStyle/>
          <a:p>
            <a:r>
              <a:rPr lang="en-US">
                <a:solidFill>
                  <a:schemeClr val="tx1">
                    <a:lumMod val="65000"/>
                    <a:lumOff val="35000"/>
                  </a:schemeClr>
                </a:solidFill>
              </a:rPr>
              <a:t>Development Team</a:t>
            </a:r>
            <a:endParaRPr lang="id-ID">
              <a:solidFill>
                <a:schemeClr val="tx1">
                  <a:lumMod val="65000"/>
                  <a:lumOff val="35000"/>
                </a:schemeClr>
              </a:solidFill>
            </a:endParaRPr>
          </a:p>
        </p:txBody>
      </p:sp>
      <p:sp>
        <p:nvSpPr>
          <p:cNvPr id="6" name="Title 5"/>
          <p:cNvSpPr>
            <a:spLocks noGrp="1"/>
          </p:cNvSpPr>
          <p:nvPr>
            <p:ph type="title"/>
          </p:nvPr>
        </p:nvSpPr>
        <p:spPr>
          <a:xfrm>
            <a:off x="457200" y="943841"/>
            <a:ext cx="5943600" cy="414222"/>
          </a:xfrm>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Project Specialists</a:t>
            </a:r>
          </a:p>
        </p:txBody>
      </p:sp>
    </p:spTree>
    <p:extLst>
      <p:ext uri="{BB962C8B-B14F-4D97-AF65-F5344CB8AC3E}">
        <p14:creationId xmlns:p14="http://schemas.microsoft.com/office/powerpoint/2010/main" val="12892684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82000"/>
          </a:blip>
          <a:srcRect l="7875" t="2507" r="2947" b="2507"/>
          <a:stretch/>
        </p:blipFill>
        <p:spPr>
          <a:xfrm>
            <a:off x="1"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601940" cy="1536446"/>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Since 2002, ForgeFX Simulations has focused on the development of highly interactive 3D training simulations for clients across a wide spectrum of industries. The simulation-based training that ForgeFX has developed for our clients has set them apart as innovators in their industries. This section includes a collection of some of ForgeFX’s latest development efforts for our clients.</a:t>
            </a:r>
          </a:p>
        </p:txBody>
      </p:sp>
      <p:sp>
        <p:nvSpPr>
          <p:cNvPr id="5" name="Title 4">
            <a:extLst>
              <a:ext uri="{FF2B5EF4-FFF2-40B4-BE49-F238E27FC236}">
                <a16:creationId xmlns:a16="http://schemas.microsoft.com/office/drawing/2014/main" id="{29F12C19-B39B-DEC4-3964-B0B6D4C19B06}"/>
              </a:ext>
            </a:extLst>
          </p:cNvPr>
          <p:cNvSpPr>
            <a:spLocks noGrp="1"/>
          </p:cNvSpPr>
          <p:nvPr>
            <p:ph type="title" idx="4294967295"/>
          </p:nvPr>
        </p:nvSpPr>
        <p:spPr>
          <a:xfrm>
            <a:off x="914400" y="3968496"/>
            <a:ext cx="4341517" cy="176688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B:</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Recent Projects</a:t>
            </a:r>
          </a:p>
        </p:txBody>
      </p:sp>
      <p:pic>
        <p:nvPicPr>
          <p:cNvPr id="3" name="ANVIL">
            <a:extLst>
              <a:ext uri="{FF2B5EF4-FFF2-40B4-BE49-F238E27FC236}">
                <a16:creationId xmlns:a16="http://schemas.microsoft.com/office/drawing/2014/main" id="{2713E906-7303-A9E8-9C6E-D6E56D3BE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40710682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nchor="t"/>
          <a:lstStyle/>
          <a:p>
            <a:r>
              <a:rPr lang="id-ID">
                <a:solidFill>
                  <a:schemeClr val="tx1">
                    <a:lumMod val="65000"/>
                    <a:lumOff val="35000"/>
                  </a:schemeClr>
                </a:solidFill>
              </a:rPr>
              <a:t>A collection of our our clients and the work we’ve done for them.</a:t>
            </a:r>
          </a:p>
        </p:txBody>
      </p:sp>
      <p:sp>
        <p:nvSpPr>
          <p:cNvPr id="77" name="Rectangle 76"/>
          <p:cNvSpPr/>
          <p:nvPr/>
        </p:nvSpPr>
        <p:spPr>
          <a:xfrm>
            <a:off x="2549656"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8" name="Rectangle 77"/>
          <p:cNvSpPr/>
          <p:nvPr/>
        </p:nvSpPr>
        <p:spPr>
          <a:xfrm>
            <a:off x="4581657"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9" name="Rectangle 78"/>
          <p:cNvSpPr/>
          <p:nvPr/>
        </p:nvSpPr>
        <p:spPr>
          <a:xfrm>
            <a:off x="530718" y="384929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0" name="Rectangle 79"/>
          <p:cNvSpPr/>
          <p:nvPr/>
        </p:nvSpPr>
        <p:spPr>
          <a:xfrm>
            <a:off x="521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1" name="Rectangle 80"/>
          <p:cNvSpPr/>
          <p:nvPr/>
        </p:nvSpPr>
        <p:spPr>
          <a:xfrm>
            <a:off x="2553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4" name="Rectangle 103"/>
          <p:cNvSpPr/>
          <p:nvPr/>
        </p:nvSpPr>
        <p:spPr>
          <a:xfrm>
            <a:off x="535383" y="178808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5" name="Rectangle 104"/>
          <p:cNvSpPr/>
          <p:nvPr/>
        </p:nvSpPr>
        <p:spPr>
          <a:xfrm>
            <a:off x="2553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6" name="Rectangle 105"/>
          <p:cNvSpPr/>
          <p:nvPr/>
        </p:nvSpPr>
        <p:spPr>
          <a:xfrm>
            <a:off x="4585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7" name="Rectangle 106"/>
          <p:cNvSpPr/>
          <p:nvPr/>
        </p:nvSpPr>
        <p:spPr>
          <a:xfrm>
            <a:off x="4585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komatsu text">
            <a:extLst>
              <a:ext uri="{FF2B5EF4-FFF2-40B4-BE49-F238E27FC236}">
                <a16:creationId xmlns:a16="http://schemas.microsoft.com/office/drawing/2014/main" id="{0D2552C9-1996-4AFC-B20D-662281347423}"/>
              </a:ext>
            </a:extLst>
          </p:cNvPr>
          <p:cNvSpPr txBox="1"/>
          <p:nvPr/>
        </p:nvSpPr>
        <p:spPr>
          <a:xfrm>
            <a:off x="4585854" y="6936647"/>
            <a:ext cx="1790699"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Underground and surface mining equipment operator training simulators.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7" name="Komatsu">
            <a:extLst>
              <a:ext uri="{FF2B5EF4-FFF2-40B4-BE49-F238E27FC236}">
                <a16:creationId xmlns:a16="http://schemas.microsoft.com/office/drawing/2014/main" id="{46B708DF-949C-43FA-B93D-438CCE322C9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72483" y="5978987"/>
            <a:ext cx="1397729" cy="873580"/>
          </a:xfrm>
          <a:prstGeom prst="rect">
            <a:avLst/>
          </a:prstGeom>
        </p:spPr>
      </p:pic>
      <p:sp>
        <p:nvSpPr>
          <p:cNvPr id="155" name="GE text">
            <a:extLst>
              <a:ext uri="{FF2B5EF4-FFF2-40B4-BE49-F238E27FC236}">
                <a16:creationId xmlns:a16="http://schemas.microsoft.com/office/drawing/2014/main" id="{745BDBDE-04D9-4FA8-9063-5D2939FB73E3}"/>
              </a:ext>
            </a:extLst>
          </p:cNvPr>
          <p:cNvSpPr/>
          <p:nvPr/>
        </p:nvSpPr>
        <p:spPr>
          <a:xfrm>
            <a:off x="2556798" y="6934098"/>
            <a:ext cx="1784324"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 and AR-based training applications for MR, </a:t>
            </a:r>
            <a:b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b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CT and XV machines.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5" name="GE Healthcare">
            <a:extLst>
              <a:ext uri="{FF2B5EF4-FFF2-40B4-BE49-F238E27FC236}">
                <a16:creationId xmlns:a16="http://schemas.microsoft.com/office/drawing/2014/main" id="{0A0CE038-2110-496C-8092-ABA1C03FF0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8174" y="6222699"/>
            <a:ext cx="1602060" cy="386156"/>
          </a:xfrm>
          <a:prstGeom prst="rect">
            <a:avLst/>
          </a:prstGeom>
        </p:spPr>
      </p:pic>
      <p:sp>
        <p:nvSpPr>
          <p:cNvPr id="158" name="FedEx text">
            <a:extLst>
              <a:ext uri="{FF2B5EF4-FFF2-40B4-BE49-F238E27FC236}">
                <a16:creationId xmlns:a16="http://schemas.microsoft.com/office/drawing/2014/main" id="{3944D78C-D188-4B52-A6AF-8F433787D1A6}"/>
              </a:ext>
            </a:extLst>
          </p:cNvPr>
          <p:cNvSpPr/>
          <p:nvPr/>
        </p:nvSpPr>
        <p:spPr>
          <a:xfrm>
            <a:off x="520513" y="6934098"/>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Simulation-based training application for employee safety training.</a:t>
            </a:r>
          </a:p>
        </p:txBody>
      </p:sp>
      <p:pic>
        <p:nvPicPr>
          <p:cNvPr id="13" name="FedEx">
            <a:extLst>
              <a:ext uri="{FF2B5EF4-FFF2-40B4-BE49-F238E27FC236}">
                <a16:creationId xmlns:a16="http://schemas.microsoft.com/office/drawing/2014/main" id="{8F0EA0D8-58FA-4A9F-BE52-E07BED2BA7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9900" y="6198247"/>
            <a:ext cx="1420272" cy="435060"/>
          </a:xfrm>
          <a:prstGeom prst="rect">
            <a:avLst/>
          </a:prstGeom>
        </p:spPr>
      </p:pic>
      <p:sp>
        <p:nvSpPr>
          <p:cNvPr id="36" name="JPEO text">
            <a:extLst>
              <a:ext uri="{FF2B5EF4-FFF2-40B4-BE49-F238E27FC236}">
                <a16:creationId xmlns:a16="http://schemas.microsoft.com/office/drawing/2014/main" id="{D1F4DFE1-B58D-4A06-9737-BEACC483CF11}"/>
              </a:ext>
            </a:extLst>
          </p:cNvPr>
          <p:cNvSpPr/>
          <p:nvPr/>
        </p:nvSpPr>
        <p:spPr>
          <a:xfrm>
            <a:off x="4587663" y="4943510"/>
            <a:ext cx="1784692" cy="467179"/>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srgbClr val="262626"/>
                </a:solidFill>
                <a:effectLst/>
                <a:uLnTx/>
                <a:uFillTx/>
                <a:latin typeface="Calibri Light" panose="020F0302020204030204" pitchFamily="34" charset="0"/>
                <a:ea typeface="+mn-ea"/>
                <a:cs typeface="Calibri Light" panose="020F0302020204030204" pitchFamily="34" charset="0"/>
              </a:rPr>
              <a:t>Unmanned vehicle tele-operation training simulator. </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6" name="JPEO">
            <a:extLst>
              <a:ext uri="{FF2B5EF4-FFF2-40B4-BE49-F238E27FC236}">
                <a16:creationId xmlns:a16="http://schemas.microsoft.com/office/drawing/2014/main" id="{7A6C56D1-7512-49CF-BF48-2C162C8909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14748" y="3953162"/>
            <a:ext cx="913199" cy="913199"/>
          </a:xfrm>
          <a:prstGeom prst="rect">
            <a:avLst/>
          </a:prstGeom>
        </p:spPr>
      </p:pic>
      <p:sp>
        <p:nvSpPr>
          <p:cNvPr id="157" name="GGS text">
            <a:extLst>
              <a:ext uri="{FF2B5EF4-FFF2-40B4-BE49-F238E27FC236}">
                <a16:creationId xmlns:a16="http://schemas.microsoft.com/office/drawing/2014/main" id="{933ECE39-E63A-4D61-AA89-7BB2F4038630}"/>
              </a:ext>
            </a:extLst>
          </p:cNvPr>
          <p:cNvSpPr txBox="1"/>
          <p:nvPr/>
        </p:nvSpPr>
        <p:spPr>
          <a:xfrm>
            <a:off x="2560228" y="4943510"/>
            <a:ext cx="1861301"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Virtual reality aircraft de-icing operator training simulators for PC and real-world controls. </a:t>
            </a:r>
          </a:p>
        </p:txBody>
      </p:sp>
      <p:pic>
        <p:nvPicPr>
          <p:cNvPr id="19" name="GGS">
            <a:extLst>
              <a:ext uri="{FF2B5EF4-FFF2-40B4-BE49-F238E27FC236}">
                <a16:creationId xmlns:a16="http://schemas.microsoft.com/office/drawing/2014/main" id="{2B73A4FC-8F9C-4366-877E-6BADB8F7FE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8174" y="4099113"/>
            <a:ext cx="1602060" cy="621297"/>
          </a:xfrm>
          <a:prstGeom prst="rect">
            <a:avLst/>
          </a:prstGeom>
        </p:spPr>
      </p:pic>
      <p:sp>
        <p:nvSpPr>
          <p:cNvPr id="35" name="vermeer text">
            <a:extLst>
              <a:ext uri="{FF2B5EF4-FFF2-40B4-BE49-F238E27FC236}">
                <a16:creationId xmlns:a16="http://schemas.microsoft.com/office/drawing/2014/main" id="{D52D67AD-2B8C-46A1-8234-32CF4A6B1D2C}"/>
              </a:ext>
            </a:extLst>
          </p:cNvPr>
          <p:cNvSpPr/>
          <p:nvPr/>
        </p:nvSpPr>
        <p:spPr>
          <a:xfrm>
            <a:off x="526521" y="4943510"/>
            <a:ext cx="1784692"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Horizontal Directional Drill training simulator for both VR and flat-screen modes.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23" name="Vermeer">
            <a:extLst>
              <a:ext uri="{FF2B5EF4-FFF2-40B4-BE49-F238E27FC236}">
                <a16:creationId xmlns:a16="http://schemas.microsoft.com/office/drawing/2014/main" id="{0FAA20E0-D7CE-4299-AFCA-6B4BC32A5A1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10649" y="4225430"/>
            <a:ext cx="1598775" cy="368663"/>
          </a:xfrm>
          <a:prstGeom prst="rect">
            <a:avLst/>
          </a:prstGeom>
        </p:spPr>
      </p:pic>
      <p:sp>
        <p:nvSpPr>
          <p:cNvPr id="161" name="OW text">
            <a:extLst>
              <a:ext uri="{FF2B5EF4-FFF2-40B4-BE49-F238E27FC236}">
                <a16:creationId xmlns:a16="http://schemas.microsoft.com/office/drawing/2014/main" id="{14428BCB-7F40-48F7-A27C-B372FC818298}"/>
              </a:ext>
            </a:extLst>
          </p:cNvPr>
          <p:cNvSpPr/>
          <p:nvPr/>
        </p:nvSpPr>
        <p:spPr>
          <a:xfrm>
            <a:off x="4581657" y="287491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OcuWeld welding instruction simulator for the Meta Quest 2 platform.</a:t>
            </a:r>
          </a:p>
        </p:txBody>
      </p:sp>
      <p:pic>
        <p:nvPicPr>
          <p:cNvPr id="11" name="OcuWeld">
            <a:extLst>
              <a:ext uri="{FF2B5EF4-FFF2-40B4-BE49-F238E27FC236}">
                <a16:creationId xmlns:a16="http://schemas.microsoft.com/office/drawing/2014/main" id="{2C87D8C4-7C99-4781-92AD-D957C8A5631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810874" y="2003325"/>
            <a:ext cx="1320946" cy="660473"/>
          </a:xfrm>
          <a:prstGeom prst="rect">
            <a:avLst/>
          </a:prstGeom>
        </p:spPr>
      </p:pic>
      <p:sp>
        <p:nvSpPr>
          <p:cNvPr id="116" name="jlg text"/>
          <p:cNvSpPr txBox="1"/>
          <p:nvPr/>
        </p:nvSpPr>
        <p:spPr>
          <a:xfrm>
            <a:off x="2556798" y="2875051"/>
            <a:ext cx="1790700" cy="661078"/>
          </a:xfrm>
          <a:prstGeom prst="rect">
            <a:avLst/>
          </a:prstGeom>
        </p:spPr>
        <p:txBody>
          <a:bodyPr wrap="square" anchor="t">
            <a:spAutoFit/>
          </a:bodyPr>
          <a:lstStyle>
            <a:defPPr>
              <a:defRPr lang="en-US"/>
            </a:defPPr>
            <a:lvl1pPr>
              <a:lnSpc>
                <a:spcPct val="120000"/>
              </a:lnSpc>
              <a:defRPr sz="1050">
                <a:solidFill>
                  <a:schemeClr val="tx1">
                    <a:lumMod val="85000"/>
                    <a:lumOff val="15000"/>
                  </a:schemeClr>
                </a:solidFill>
                <a:latin typeface="Calibri Light" panose="020F0302020204030204" pitchFamily="34" charset="0"/>
                <a:cs typeface="Calibri Light" panose="020F0302020204030204" pitchFamily="34" charset="0"/>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30" normalizeH="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AR, VR, PC, tablet &amp; real-world operator training simulators for access equipment.</a:t>
            </a:r>
          </a:p>
        </p:txBody>
      </p:sp>
      <p:pic>
        <p:nvPicPr>
          <p:cNvPr id="75" name="JLG">
            <a:extLst>
              <a:ext uri="{FF2B5EF4-FFF2-40B4-BE49-F238E27FC236}">
                <a16:creationId xmlns:a16="http://schemas.microsoft.com/office/drawing/2014/main" id="{D226E043-2758-46FD-8F29-973A7D53FA6A}"/>
              </a:ext>
            </a:extLst>
          </p:cNvPr>
          <p:cNvPicPr>
            <a:picLocks noChangeAspect="1"/>
          </p:cNvPicPr>
          <p:nvPr/>
        </p:nvPicPr>
        <p:blipFill rotWithShape="1">
          <a:blip r:embed="rId9">
            <a:extLst>
              <a:ext uri="{28A0092B-C50C-407E-A947-70E740481C1C}">
                <a14:useLocalDpi xmlns:a14="http://schemas.microsoft.com/office/drawing/2010/main" val="0"/>
              </a:ext>
            </a:extLst>
          </a:blip>
          <a:stretch/>
        </p:blipFill>
        <p:spPr>
          <a:xfrm>
            <a:off x="2774466" y="2110845"/>
            <a:ext cx="1349476" cy="445432"/>
          </a:xfrm>
          <a:prstGeom prst="rect">
            <a:avLst/>
          </a:prstGeom>
        </p:spPr>
      </p:pic>
      <p:sp>
        <p:nvSpPr>
          <p:cNvPr id="162" name="cat text">
            <a:extLst>
              <a:ext uri="{FF2B5EF4-FFF2-40B4-BE49-F238E27FC236}">
                <a16:creationId xmlns:a16="http://schemas.microsoft.com/office/drawing/2014/main" id="{82ED132C-BD38-4268-B3F2-1567A831F862}"/>
              </a:ext>
            </a:extLst>
          </p:cNvPr>
          <p:cNvSpPr/>
          <p:nvPr/>
        </p:nvSpPr>
        <p:spPr>
          <a:xfrm>
            <a:off x="535016" y="2875051"/>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Commercial training simulator for the 308 Mini Hydraulic Excavator.</a:t>
            </a:r>
          </a:p>
        </p:txBody>
      </p:sp>
      <p:pic>
        <p:nvPicPr>
          <p:cNvPr id="25" name="CAT">
            <a:extLst>
              <a:ext uri="{FF2B5EF4-FFF2-40B4-BE49-F238E27FC236}">
                <a16:creationId xmlns:a16="http://schemas.microsoft.com/office/drawing/2014/main" id="{B399FE79-4C36-42AE-A1DD-9515ED31EE1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93588" y="2023692"/>
            <a:ext cx="1032896" cy="619738"/>
          </a:xfrm>
          <a:prstGeom prst="rect">
            <a:avLst/>
          </a:prstGeom>
        </p:spPr>
      </p:pic>
      <p:sp>
        <p:nvSpPr>
          <p:cNvPr id="8" name="Title 7"/>
          <p:cNvSpPr>
            <a:spLocks noGrp="1"/>
          </p:cNvSpPr>
          <p:nvPr>
            <p:ph type="title"/>
          </p:nvPr>
        </p:nvSpPr>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Selected Clients</a:t>
            </a:r>
          </a:p>
        </p:txBody>
      </p:sp>
    </p:spTree>
    <p:extLst>
      <p:ext uri="{BB962C8B-B14F-4D97-AF65-F5344CB8AC3E}">
        <p14:creationId xmlns:p14="http://schemas.microsoft.com/office/powerpoint/2010/main" val="1491086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07CB-69F2-7E13-A7D7-8504B6F5A663}"/>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F4116A8-AF05-8DFD-A882-2E1DF836FEE7}"/>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a:extLst>
              <a:ext uri="{FF2B5EF4-FFF2-40B4-BE49-F238E27FC236}">
                <a16:creationId xmlns:a16="http://schemas.microsoft.com/office/drawing/2014/main" id="{A1439782-33A2-A7B5-50E5-D3952EC0939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rPr>
              <a:t>CASE STUDY: </a:t>
            </a:r>
            <a:r>
              <a:rPr lang="en-US" sz="1200" spc="300">
                <a:solidFill>
                  <a:srgbClr val="595959"/>
                </a:solidFill>
                <a:latin typeface="Lato" panose="020F0502020204030203" pitchFamily="34" charset="0"/>
                <a:cs typeface="Lato" panose="020F0502020204030203" pitchFamily="34" charset="0"/>
              </a:rPr>
              <a:t>SOMERO S-22EZ LASER SCREED</a:t>
            </a:r>
            <a:endParaRPr kumimoji="0" lang="id-ID"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EE236FB6-37C4-0AD0-40FF-1CA312FAA670}"/>
              </a:ext>
            </a:extLst>
          </p:cNvPr>
          <p:cNvSpPr/>
          <p:nvPr/>
        </p:nvSpPr>
        <p:spPr>
          <a:xfrm>
            <a:off x="2286001" y="5760720"/>
            <a:ext cx="419157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Concrete Screeding</a:t>
            </a: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excited to announce our recent development of the Meta Quest-based S-22EZ Laser Screed Simulator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Somero Enterprises,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provides a detailed and accurate digital replica of the S-22EZ Laser Screed cockpit with simulated physical controls, buttons, and mechanical and visual feedback solutions. The Meta Quest’s superior hand-tracking capabilities allows for a fully immersive experience without the need for physical hardware controls. The simulator incorporates a robust system for tracking trainee performance and presents them with a score card at the end of their session. This feature provides valuable insights into the progress of each trainee, enabling trainers to identify areas of strength and improvement.</a:t>
            </a:r>
            <a:endPar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9A213DFB-8391-01C0-4B78-1D5EDAEA8191}"/>
              </a:ext>
            </a:extLst>
          </p:cNvPr>
          <p:cNvPicPr>
            <a:picLocks noChangeAspect="1"/>
          </p:cNvPicPr>
          <p:nvPr/>
        </p:nvPicPr>
        <p:blipFill rotWithShape="1">
          <a:blip r:embed="rId5"/>
          <a:srcRect l="50077" r="2476" b="988"/>
          <a:stretch/>
        </p:blipFill>
        <p:spPr>
          <a:xfrm>
            <a:off x="4165602" y="0"/>
            <a:ext cx="2692398" cy="5253816"/>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hidden="1">
            <a:extLst>
              <a:ext uri="{FF2B5EF4-FFF2-40B4-BE49-F238E27FC236}">
                <a16:creationId xmlns:a16="http://schemas.microsoft.com/office/drawing/2014/main" id="{6B3F710F-C183-91C6-17D3-C4A1918790BC}"/>
              </a:ext>
            </a:extLst>
          </p:cNvPr>
          <p:cNvPicPr>
            <a:picLocks noChangeAspect="1"/>
          </p:cNvPicPr>
          <p:nvPr/>
        </p:nvPicPr>
        <p:blipFill>
          <a:blip r:embed="rId6"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94CF1DC6-028C-32C5-00DA-A8A4E767B9E5}"/>
              </a:ext>
            </a:extLst>
          </p:cNvPr>
          <p:cNvPicPr>
            <a:picLocks noGrp="1" noChangeAspect="1"/>
          </p:cNvPicPr>
          <p:nvPr>
            <p:ph type="pic" sz="quarter" idx="10"/>
          </p:nvPr>
        </p:nvPicPr>
        <p:blipFill rotWithShape="1">
          <a:blip r:embed="rId7"/>
          <a:srcRect l="46932" r="16938"/>
          <a:stretch/>
        </p:blipFill>
        <p:spPr>
          <a:xfrm>
            <a:off x="0" y="1"/>
            <a:ext cx="2647950" cy="5256264"/>
          </a:xfrm>
        </p:spPr>
      </p:pic>
      <p:pic>
        <p:nvPicPr>
          <p:cNvPr id="22" name="Picture Placeholder 02">
            <a:extLst>
              <a:ext uri="{FF2B5EF4-FFF2-40B4-BE49-F238E27FC236}">
                <a16:creationId xmlns:a16="http://schemas.microsoft.com/office/drawing/2014/main" id="{90905F6C-E23F-1673-0DAD-A9848FFF11F9}"/>
              </a:ext>
            </a:extLst>
          </p:cNvPr>
          <p:cNvPicPr>
            <a:picLocks noChangeAspect="1"/>
          </p:cNvPicPr>
          <p:nvPr/>
        </p:nvPicPr>
        <p:blipFill rotWithShape="1">
          <a:blip r:embed="rId8"/>
          <a:srcRect l="6834" r="19518"/>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3D229963-EFA9-282E-FA37-9C964FBA4701}"/>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Somero Enterprises</a:t>
            </a:r>
          </a:p>
        </p:txBody>
      </p:sp>
      <p:pic>
        <p:nvPicPr>
          <p:cNvPr id="7" name="Picture 6">
            <a:hlinkClick r:id="rId4"/>
            <a:extLst>
              <a:ext uri="{FF2B5EF4-FFF2-40B4-BE49-F238E27FC236}">
                <a16:creationId xmlns:a16="http://schemas.microsoft.com/office/drawing/2014/main" id="{D6612FE6-F191-D4FA-C02B-B69FB9AF1D18}"/>
              </a:ext>
            </a:extLst>
          </p:cNvPr>
          <p:cNvPicPr>
            <a:picLocks noChangeAspect="1"/>
          </p:cNvPicPr>
          <p:nvPr/>
        </p:nvPicPr>
        <p:blipFill>
          <a:blip r:embed="rId9"/>
          <a:srcRect/>
          <a:stretch/>
        </p:blipFill>
        <p:spPr>
          <a:xfrm>
            <a:off x="380430" y="5854038"/>
            <a:ext cx="1763528" cy="532585"/>
          </a:xfrm>
          <a:prstGeom prst="rect">
            <a:avLst/>
          </a:prstGeom>
        </p:spPr>
      </p:pic>
      <p:grpSp>
        <p:nvGrpSpPr>
          <p:cNvPr id="12" name="Read more button">
            <a:extLst>
              <a:ext uri="{FF2B5EF4-FFF2-40B4-BE49-F238E27FC236}">
                <a16:creationId xmlns:a16="http://schemas.microsoft.com/office/drawing/2014/main" id="{27B7AF02-3F66-9C37-FAAB-7C659060CED3}"/>
              </a:ext>
            </a:extLst>
          </p:cNvPr>
          <p:cNvGrpSpPr/>
          <p:nvPr/>
        </p:nvGrpSpPr>
        <p:grpSpPr>
          <a:xfrm>
            <a:off x="457200" y="8080611"/>
            <a:ext cx="1312460" cy="377589"/>
            <a:chOff x="457200" y="8080611"/>
            <a:chExt cx="1312460" cy="377589"/>
          </a:xfrm>
        </p:grpSpPr>
        <p:sp>
          <p:nvSpPr>
            <p:cNvPr id="17" name="Rectangle: Rounded Corners 16">
              <a:hlinkClick r:id="rId10"/>
              <a:extLst>
                <a:ext uri="{FF2B5EF4-FFF2-40B4-BE49-F238E27FC236}">
                  <a16:creationId xmlns:a16="http://schemas.microsoft.com/office/drawing/2014/main" id="{22929B80-EB3D-C594-34BF-5F2B64544262}"/>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0"/>
              <a:extLst>
                <a:ext uri="{FF2B5EF4-FFF2-40B4-BE49-F238E27FC236}">
                  <a16:creationId xmlns:a16="http://schemas.microsoft.com/office/drawing/2014/main" id="{6B6A6EBD-846D-F6CA-E056-9B8A125DE2E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0"/>
              <a:extLst>
                <a:ext uri="{FF2B5EF4-FFF2-40B4-BE49-F238E27FC236}">
                  <a16:creationId xmlns:a16="http://schemas.microsoft.com/office/drawing/2014/main" id="{86FC7D20-A7DA-46D6-2112-E8EBFE529757}"/>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4" name="EDIT tag" hidden="1">
            <a:extLst>
              <a:ext uri="{FF2B5EF4-FFF2-40B4-BE49-F238E27FC236}">
                <a16:creationId xmlns:a16="http://schemas.microsoft.com/office/drawing/2014/main" id="{B06F0AE9-DD0A-E281-CBB1-81B6CF0FA9E3}"/>
              </a:ext>
            </a:extLst>
          </p:cNvPr>
          <p:cNvSpPr txBox="1"/>
          <p:nvPr/>
        </p:nvSpPr>
        <p:spPr>
          <a:xfrm rot="20805525">
            <a:off x="2811986" y="6163189"/>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Rectangle 8">
            <a:extLst>
              <a:ext uri="{FF2B5EF4-FFF2-40B4-BE49-F238E27FC236}">
                <a16:creationId xmlns:a16="http://schemas.microsoft.com/office/drawing/2014/main" id="{759B7A7E-8B95-3200-33FF-A0F7BC2ABDA2}"/>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A9157D">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58671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1F8CB-7A2C-A18C-A0FD-A969655AD6AD}"/>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D5B58566-8057-41AE-05F7-E5DCA47E2534}"/>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9" name="Picture Placeholder 8" hidden="1">
            <a:extLst>
              <a:ext uri="{FF2B5EF4-FFF2-40B4-BE49-F238E27FC236}">
                <a16:creationId xmlns:a16="http://schemas.microsoft.com/office/drawing/2014/main" id="{626EA30E-D815-ECF9-9EE5-A77DFEE4FF9D}"/>
              </a:ext>
            </a:extLst>
          </p:cNvPr>
          <p:cNvSpPr>
            <a:spLocks noGrp="1"/>
          </p:cNvSpPr>
          <p:nvPr>
            <p:ph type="pic" sz="quarter" idx="10"/>
          </p:nvPr>
        </p:nvSpPr>
        <p:spPr/>
        <p:txBody>
          <a:bodyPr/>
          <a:lstStyle/>
          <a:p>
            <a:endParaRPr lang="en-US"/>
          </a:p>
        </p:txBody>
      </p:sp>
      <p:sp>
        <p:nvSpPr>
          <p:cNvPr id="42" name="TextBox 41">
            <a:extLst>
              <a:ext uri="{FF2B5EF4-FFF2-40B4-BE49-F238E27FC236}">
                <a16:creationId xmlns:a16="http://schemas.microsoft.com/office/drawing/2014/main" id="{BD051630-763A-F5A9-C36F-B863D679BC60}"/>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TRUMPF TRULASER 2030</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19A1C724-75EF-29C4-7DCE-F1FB67CA0711}"/>
              </a:ext>
            </a:extLst>
          </p:cNvPr>
          <p:cNvSpPr/>
          <p:nvPr/>
        </p:nvSpPr>
        <p:spPr>
          <a:xfrm>
            <a:off x="2286000" y="5760720"/>
            <a:ext cx="4191571" cy="2504404"/>
          </a:xfrm>
          <a:prstGeom prst="rect">
            <a:avLst/>
          </a:prstGeom>
        </p:spPr>
        <p:txBody>
          <a:bodyPr wrap="square" lIns="0" rIns="0">
            <a:spAutoFit/>
          </a:bodyPr>
          <a:lstStyle/>
          <a:p>
            <a:pPr>
              <a:lnSpc>
                <a:spcPct val="110000"/>
              </a:lnSpc>
              <a:spcAft>
                <a:spcPts val="600"/>
              </a:spcAft>
              <a:defRPr/>
            </a:pP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Meta Quest-Powered Training</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joined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Trumpf</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TruLaser 2030</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VR simulator that educates students in how to replace the protective glass of the TruLaser 2030 fiber machine.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chose the Meta Quest headset because it meets important criteria such as a comfortable design for long use, a wide field of view, adjustable PPD, good battery life, modest cost, comfortable fit, and ease of use.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Specific features that the application includes are the ability for a group to observe what’s going on in the headset, by wirelessly casting a live feed to any external display; and the ability to record, save, and share training session .mp4 videos.</a:t>
            </a:r>
            <a:endPar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79B30FEB-36D2-53D1-438A-148D5C760562}"/>
              </a:ext>
            </a:extLst>
          </p:cNvPr>
          <p:cNvPicPr>
            <a:picLocks noChangeAspect="1"/>
          </p:cNvPicPr>
          <p:nvPr/>
        </p:nvPicPr>
        <p:blipFill rotWithShape="1">
          <a:blip r:embed="rId5"/>
          <a:srcRect l="35159" r="36069"/>
          <a:stretch/>
        </p:blipFill>
        <p:spPr>
          <a:xfrm>
            <a:off x="4165602" y="-7346"/>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2" name="Picture Placeholder 02">
            <a:extLst>
              <a:ext uri="{FF2B5EF4-FFF2-40B4-BE49-F238E27FC236}">
                <a16:creationId xmlns:a16="http://schemas.microsoft.com/office/drawing/2014/main" id="{DED7104A-1616-B9FE-5CF1-6851599C1F70}"/>
              </a:ext>
            </a:extLst>
          </p:cNvPr>
          <p:cNvPicPr>
            <a:picLocks noChangeAspect="1"/>
          </p:cNvPicPr>
          <p:nvPr/>
        </p:nvPicPr>
        <p:blipFill rotWithShape="1">
          <a:blip r:embed="rId6"/>
          <a:srcRect l="20079" r="29477"/>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4" name="Picture Placeholder 01">
            <a:extLst>
              <a:ext uri="{FF2B5EF4-FFF2-40B4-BE49-F238E27FC236}">
                <a16:creationId xmlns:a16="http://schemas.microsoft.com/office/drawing/2014/main" id="{6BF1341D-C4F9-023D-BAC1-73E0CB2412E1}"/>
              </a:ext>
            </a:extLst>
          </p:cNvPr>
          <p:cNvPicPr>
            <a:picLocks noChangeAspect="1"/>
          </p:cNvPicPr>
          <p:nvPr/>
        </p:nvPicPr>
        <p:blipFill rotWithShape="1">
          <a:blip r:embed="rId6"/>
          <a:srcRect l="9129" r="62533"/>
          <a:stretch/>
        </p:blipFill>
        <p:spPr>
          <a:xfrm>
            <a:off x="0" y="0"/>
            <a:ext cx="2647950" cy="5256264"/>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3" name="Title 2" hidden="1">
            <a:extLst>
              <a:ext uri="{FF2B5EF4-FFF2-40B4-BE49-F238E27FC236}">
                <a16:creationId xmlns:a16="http://schemas.microsoft.com/office/drawing/2014/main" id="{0437972A-7E53-EC5F-7E90-88FD9855EB03}"/>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4"/>
            <a:extLst>
              <a:ext uri="{FF2B5EF4-FFF2-40B4-BE49-F238E27FC236}">
                <a16:creationId xmlns:a16="http://schemas.microsoft.com/office/drawing/2014/main" id="{B990AEED-34E4-8B36-F8CC-B774921191AF}"/>
              </a:ext>
            </a:extLst>
          </p:cNvPr>
          <p:cNvPicPr>
            <a:picLocks noChangeAspect="1"/>
          </p:cNvPicPr>
          <p:nvPr/>
        </p:nvPicPr>
        <p:blipFill>
          <a:blip r:embed="rId7"/>
          <a:srcRect/>
          <a:stretch/>
        </p:blipFill>
        <p:spPr>
          <a:xfrm>
            <a:off x="552894" y="5863625"/>
            <a:ext cx="1191018" cy="1189034"/>
          </a:xfrm>
          <a:prstGeom prst="rect">
            <a:avLst/>
          </a:prstGeom>
        </p:spPr>
      </p:pic>
      <p:grpSp>
        <p:nvGrpSpPr>
          <p:cNvPr id="12" name="Read more button">
            <a:extLst>
              <a:ext uri="{FF2B5EF4-FFF2-40B4-BE49-F238E27FC236}">
                <a16:creationId xmlns:a16="http://schemas.microsoft.com/office/drawing/2014/main" id="{9BD3500A-E0FB-C6AB-A6ED-CF79C58C19EB}"/>
              </a:ext>
            </a:extLst>
          </p:cNvPr>
          <p:cNvGrpSpPr/>
          <p:nvPr/>
        </p:nvGrpSpPr>
        <p:grpSpPr>
          <a:xfrm>
            <a:off x="457200" y="8080611"/>
            <a:ext cx="1312460" cy="377589"/>
            <a:chOff x="457200" y="8080611"/>
            <a:chExt cx="1312460" cy="377589"/>
          </a:xfrm>
        </p:grpSpPr>
        <p:sp>
          <p:nvSpPr>
            <p:cNvPr id="17" name="Rectangle: Rounded Corners 16">
              <a:hlinkClick r:id="rId8"/>
              <a:extLst>
                <a:ext uri="{FF2B5EF4-FFF2-40B4-BE49-F238E27FC236}">
                  <a16:creationId xmlns:a16="http://schemas.microsoft.com/office/drawing/2014/main" id="{C546AC0A-0E97-3A7B-0A9D-B1B707A90638}"/>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8"/>
              <a:extLst>
                <a:ext uri="{FF2B5EF4-FFF2-40B4-BE49-F238E27FC236}">
                  <a16:creationId xmlns:a16="http://schemas.microsoft.com/office/drawing/2014/main" id="{6DAD29B3-0014-D9B0-8F6C-31EE633C6FE5}"/>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8"/>
              <a:extLst>
                <a:ext uri="{FF2B5EF4-FFF2-40B4-BE49-F238E27FC236}">
                  <a16:creationId xmlns:a16="http://schemas.microsoft.com/office/drawing/2014/main" id="{155A9EED-E239-7900-ABAF-5FEEA0552497}"/>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1" name="EDIT tag" hidden="1">
            <a:extLst>
              <a:ext uri="{FF2B5EF4-FFF2-40B4-BE49-F238E27FC236}">
                <a16:creationId xmlns:a16="http://schemas.microsoft.com/office/drawing/2014/main" id="{49BAD1E8-4E47-EE92-A981-CB0DB3A9862E}"/>
              </a:ext>
            </a:extLst>
          </p:cNvPr>
          <p:cNvSpPr txBox="1"/>
          <p:nvPr/>
        </p:nvSpPr>
        <p:spPr>
          <a:xfrm rot="20805525">
            <a:off x="3304470" y="5712631"/>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6001575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2" name="TextBox 41"/>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MIXED REALITY TRAINER</a:t>
            </a:r>
            <a:endParaRPr lang="id-ID" sz="1200" spc="300">
              <a:solidFill>
                <a:schemeClr val="tx1">
                  <a:lumMod val="65000"/>
                  <a:lumOff val="35000"/>
                </a:schemeClr>
              </a:solidFill>
              <a:latin typeface="Lato" panose="020F0502020204030203" pitchFamily="34" charset="0"/>
            </a:endParaRPr>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Demonstrating AR Expertise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application is a demonstration of a typical familiarization tutorial in an Augmented Reality training simulation. Wearing a Meta Quest, users can follow tutorial steps that teach the components and use of a material sampling and analysis device. Similar to the ForgeFX Showcase, the </a:t>
            </a:r>
            <a:r>
              <a:rPr kumimoji="0" lang="en-US" sz="1200" b="0" i="1"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Mixed Reality Trainer</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 multi-user virtual environment in which participants can speak to and interact with each other and with the virtual objects.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is another example in which ForgeFX both demonstrates our proficiency with various Mixed Reality platforms and exemplifies the advantages of collaborative training. </a:t>
            </a:r>
            <a:endPar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59984" r="11175" b="-94"/>
          <a:stretch/>
        </p:blipFill>
        <p:spPr>
          <a:xfrm>
            <a:off x="4165602" y="0"/>
            <a:ext cx="2692398" cy="525626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3"/>
          <a:srcRect l="12035" r="56990"/>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3"/>
          <a:srcRect l="26846" t="52" r="22730" b="78"/>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Mixed Reality Trainer</a:t>
            </a:r>
          </a:p>
        </p:txBody>
      </p:sp>
      <p:pic>
        <p:nvPicPr>
          <p:cNvPr id="15" name="Picture 14">
            <a:extLst>
              <a:ext uri="{FF2B5EF4-FFF2-40B4-BE49-F238E27FC236}">
                <a16:creationId xmlns:a16="http://schemas.microsoft.com/office/drawing/2014/main" id="{A4A8AB25-3B99-4059-D2BA-C6DF0B0BE203}"/>
              </a:ext>
            </a:extLst>
          </p:cNvPr>
          <p:cNvPicPr>
            <a:picLocks noChangeAspect="1"/>
          </p:cNvPicPr>
          <p:nvPr/>
        </p:nvPicPr>
        <p:blipFill rotWithShape="1">
          <a:blip r:embed="rId4"/>
          <a:srcRect l="18811" t="24000" r="18967" b="24001"/>
          <a:stretch/>
        </p:blipFill>
        <p:spPr>
          <a:xfrm>
            <a:off x="386872" y="5786715"/>
            <a:ext cx="1775081" cy="988973"/>
          </a:xfrm>
          <a:prstGeom prst="rect">
            <a:avLst/>
          </a:prstGeom>
        </p:spPr>
      </p:pic>
      <p:grpSp>
        <p:nvGrpSpPr>
          <p:cNvPr id="20" name="Read more button">
            <a:extLst>
              <a:ext uri="{FF2B5EF4-FFF2-40B4-BE49-F238E27FC236}">
                <a16:creationId xmlns:a16="http://schemas.microsoft.com/office/drawing/2014/main" id="{CD12ADC5-DB9C-7A86-A531-5D9B60892AD6}"/>
              </a:ext>
            </a:extLst>
          </p:cNvPr>
          <p:cNvGrpSpPr/>
          <p:nvPr/>
        </p:nvGrpSpPr>
        <p:grpSpPr>
          <a:xfrm>
            <a:off x="457200" y="8080611"/>
            <a:ext cx="1312460" cy="377589"/>
            <a:chOff x="457200" y="8080611"/>
            <a:chExt cx="1312460" cy="377589"/>
          </a:xfrm>
        </p:grpSpPr>
        <p:sp>
          <p:nvSpPr>
            <p:cNvPr id="21" name="Rectangle: Rounded Corners 20">
              <a:hlinkClick r:id="rId5"/>
              <a:extLst>
                <a:ext uri="{FF2B5EF4-FFF2-40B4-BE49-F238E27FC236}">
                  <a16:creationId xmlns:a16="http://schemas.microsoft.com/office/drawing/2014/main" id="{8ACBCA55-D3B1-6979-65BF-2A2D2B0527B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23" name="TextBox 22">
              <a:hlinkClick r:id="rId5"/>
              <a:extLst>
                <a:ext uri="{FF2B5EF4-FFF2-40B4-BE49-F238E27FC236}">
                  <a16:creationId xmlns:a16="http://schemas.microsoft.com/office/drawing/2014/main" id="{EA45A413-5E0E-6DC9-D142-87F5F0D44D08}"/>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24" name="Picture 23">
              <a:hlinkClick r:id="rId5"/>
              <a:extLst>
                <a:ext uri="{FF2B5EF4-FFF2-40B4-BE49-F238E27FC236}">
                  <a16:creationId xmlns:a16="http://schemas.microsoft.com/office/drawing/2014/main" id="{81F8E2E5-A247-03C1-9C7C-8F0BFEEBDB6D}"/>
                </a:ext>
              </a:extLst>
            </p:cNvPr>
            <p:cNvPicPr>
              <a:picLocks noChangeAspect="1"/>
            </p:cNvPicPr>
            <p:nvPr/>
          </p:nvPicPr>
          <p:blipFill>
            <a:blip r:embed="rId6"/>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47297812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C6FB217-D1B4-7206-68E0-5F21D5321CBB}"/>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STRATATECH EDUCATION GROUP</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p:cNvSpPr/>
          <p:nvPr/>
        </p:nvSpPr>
        <p:spPr>
          <a:xfrm>
            <a:off x="2286000" y="5760720"/>
            <a:ext cx="4101893" cy="2741391"/>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OcuWeld</a:t>
            </a: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 Welding</a:t>
            </a:r>
            <a:r>
              <a:rPr kumimoji="0" lang="en-US" sz="1400" i="0" u="none" strike="noStrike" kern="1200" cap="none" spc="0"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worked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Tulsa Welding School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The</a:t>
            </a:r>
            <a:r>
              <a:rPr lang="en-US" sz="1200">
                <a:solidFill>
                  <a:srgbClr val="0563C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Refrigeration School,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OcuWeld</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virtual reality welding education simulator that teaches students how to prep, grind and join materials in a virtual environment that removes the safety and cost concerns.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Students are assigned a Meta Quest set on which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installed. Via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they log in to their Canvas learning management system accounts. ForgeFX worked closely with StrataTech to accurately reproduce the effects of welding with various types of torches and materials, mimicking as closely as possible the hands-on feel and physical effects of real-world tools. </a:t>
            </a:r>
          </a:p>
        </p:txBody>
      </p:sp>
      <p:pic>
        <p:nvPicPr>
          <p:cNvPr id="2" name="Picture Placeholder 03">
            <a:extLst>
              <a:ext uri="{FF2B5EF4-FFF2-40B4-BE49-F238E27FC236}">
                <a16:creationId xmlns:a16="http://schemas.microsoft.com/office/drawing/2014/main" id="{4701B080-3F75-8F15-5B6E-A83439EF6A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4897"/>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a:extLst>
              <a:ext uri="{FF2B5EF4-FFF2-40B4-BE49-F238E27FC236}">
                <a16:creationId xmlns:a16="http://schemas.microsoft.com/office/drawing/2014/main" id="{647AA663-126E-4BDD-804C-24A1843E4B51}"/>
              </a:ext>
            </a:extLst>
          </p:cNvPr>
          <p:cNvPicPr>
            <a:picLocks noChangeAspect="1"/>
          </p:cNvPicPr>
          <p:nvPr/>
        </p:nvPicPr>
        <p:blipFill>
          <a:blip r:embed="rId7"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8" cstate="email">
            <a:extLst>
              <a:ext uri="{28A0092B-C50C-407E-A947-70E740481C1C}">
                <a14:useLocalDpi xmlns:a14="http://schemas.microsoft.com/office/drawing/2010/main"/>
              </a:ext>
            </a:extLst>
          </a:blip>
          <a:srcRect/>
          <a:stretch/>
        </p:blipFill>
        <p:spPr>
          <a:xfrm>
            <a:off x="0" y="1"/>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D8BB5465-FE6C-D746-47C2-3E135ECEBDFD}"/>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10"/>
            <a:extLst>
              <a:ext uri="{FF2B5EF4-FFF2-40B4-BE49-F238E27FC236}">
                <a16:creationId xmlns:a16="http://schemas.microsoft.com/office/drawing/2014/main" id="{5CD8846A-1B51-89C0-CBF6-73B5331437F3}"/>
              </a:ext>
            </a:extLst>
          </p:cNvPr>
          <p:cNvPicPr>
            <a:picLocks noChangeAspect="1"/>
          </p:cNvPicPr>
          <p:nvPr/>
        </p:nvPicPr>
        <p:blipFill>
          <a:blip r:embed="rId11"/>
          <a:stretch>
            <a:fillRect/>
          </a:stretch>
        </p:blipFill>
        <p:spPr>
          <a:xfrm>
            <a:off x="380429" y="5723774"/>
            <a:ext cx="1816965" cy="908483"/>
          </a:xfrm>
          <a:prstGeom prst="rect">
            <a:avLst/>
          </a:prstGeom>
        </p:spPr>
      </p:pic>
      <p:grpSp>
        <p:nvGrpSpPr>
          <p:cNvPr id="12" name="Read more button">
            <a:extLst>
              <a:ext uri="{FF2B5EF4-FFF2-40B4-BE49-F238E27FC236}">
                <a16:creationId xmlns:a16="http://schemas.microsoft.com/office/drawing/2014/main" id="{FAEBE610-C0CA-D742-1A28-D1042E2FC58E}"/>
              </a:ext>
            </a:extLst>
          </p:cNvPr>
          <p:cNvGrpSpPr/>
          <p:nvPr/>
        </p:nvGrpSpPr>
        <p:grpSpPr>
          <a:xfrm>
            <a:off x="457200" y="8080611"/>
            <a:ext cx="1312460" cy="377589"/>
            <a:chOff x="457200" y="8080611"/>
            <a:chExt cx="1312460" cy="377589"/>
          </a:xfrm>
        </p:grpSpPr>
        <p:sp>
          <p:nvSpPr>
            <p:cNvPr id="17" name="Rectangle: Rounded Corners 16">
              <a:hlinkClick r:id="rId12"/>
              <a:extLst>
                <a:ext uri="{FF2B5EF4-FFF2-40B4-BE49-F238E27FC236}">
                  <a16:creationId xmlns:a16="http://schemas.microsoft.com/office/drawing/2014/main" id="{B4BC0D9F-7D56-9A97-0044-27478C383D9E}"/>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2"/>
              <a:extLst>
                <a:ext uri="{FF2B5EF4-FFF2-40B4-BE49-F238E27FC236}">
                  <a16:creationId xmlns:a16="http://schemas.microsoft.com/office/drawing/2014/main" id="{B7E36A45-FA67-BBB0-282E-8D6805450AA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2"/>
              <a:extLst>
                <a:ext uri="{FF2B5EF4-FFF2-40B4-BE49-F238E27FC236}">
                  <a16:creationId xmlns:a16="http://schemas.microsoft.com/office/drawing/2014/main" id="{ACEE1206-7375-59F2-ADAE-28FFF3876340}"/>
                </a:ext>
              </a:extLst>
            </p:cNvPr>
            <p:cNvPicPr>
              <a:picLocks noChangeAspect="1"/>
            </p:cNvPicPr>
            <p:nvPr/>
          </p:nvPicPr>
          <p:blipFill>
            <a:blip r:embed="rId13"/>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14633529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CBRND HoloTrainer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collaborated with </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develop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 augmented reality device training simulator built for the Microsoft HoloLens 2.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instructs trainees in the familiarization, operation, and maintenance of chemical, biological, radiological, and nuclear detection devices by providing holographically-projected interactive 3D virtual versions of the equipment they need to learn to use.</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Trainees follow interactive narrated tutorial steps that teach the components and use of the devices and can learn collaboratively in a shared multi-user environment. </a:t>
            </a:r>
            <a:endPar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JPEO-CBRND: HoloTrainer</a:t>
            </a:r>
          </a:p>
        </p:txBody>
      </p:sp>
      <p:sp>
        <p:nvSpPr>
          <p:cNvPr id="6" name="TextBox 5">
            <a:extLst>
              <a:ext uri="{FF2B5EF4-FFF2-40B4-BE49-F238E27FC236}">
                <a16:creationId xmlns:a16="http://schemas.microsoft.com/office/drawing/2014/main" id="{8875C43F-4C86-F7FF-AFC4-7DB201231A06}"/>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10" name="Picture 9">
            <a:hlinkClick r:id="rId7"/>
            <a:extLst>
              <a:ext uri="{FF2B5EF4-FFF2-40B4-BE49-F238E27FC236}">
                <a16:creationId xmlns:a16="http://schemas.microsoft.com/office/drawing/2014/main" id="{4B7CA26E-0BDE-444E-B1A5-426B5326B8A5}"/>
              </a:ext>
            </a:extLst>
          </p:cNvPr>
          <p:cNvPicPr>
            <a:picLocks noChangeAspect="1"/>
          </p:cNvPicPr>
          <p:nvPr/>
        </p:nvPicPr>
        <p:blipFill>
          <a:blip r:embed="rId8"/>
          <a:srcRect/>
          <a:stretch/>
        </p:blipFill>
        <p:spPr>
          <a:xfrm>
            <a:off x="457200" y="5829300"/>
            <a:ext cx="1638300" cy="1638300"/>
          </a:xfrm>
          <a:prstGeom prst="rect">
            <a:avLst/>
          </a:prstGeom>
        </p:spPr>
      </p:pic>
      <p:grpSp>
        <p:nvGrpSpPr>
          <p:cNvPr id="12" name="Read more button">
            <a:extLst>
              <a:ext uri="{FF2B5EF4-FFF2-40B4-BE49-F238E27FC236}">
                <a16:creationId xmlns:a16="http://schemas.microsoft.com/office/drawing/2014/main" id="{B9A1E73D-AD7D-E586-4384-2A9D8AC34A68}"/>
              </a:ext>
            </a:extLst>
          </p:cNvPr>
          <p:cNvGrpSpPr/>
          <p:nvPr/>
        </p:nvGrpSpPr>
        <p:grpSpPr>
          <a:xfrm>
            <a:off x="457200" y="8080611"/>
            <a:ext cx="1312460" cy="377589"/>
            <a:chOff x="457200" y="8080611"/>
            <a:chExt cx="1312460" cy="377589"/>
          </a:xfrm>
        </p:grpSpPr>
        <p:sp>
          <p:nvSpPr>
            <p:cNvPr id="13" name="Rectangle: Rounded Corners 12">
              <a:hlinkClick r:id="rId9"/>
              <a:extLst>
                <a:ext uri="{FF2B5EF4-FFF2-40B4-BE49-F238E27FC236}">
                  <a16:creationId xmlns:a16="http://schemas.microsoft.com/office/drawing/2014/main" id="{7D13B931-0459-40EB-EFF5-CB420BEA1C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4" name="TextBox 13">
              <a:hlinkClick r:id="rId9"/>
              <a:extLst>
                <a:ext uri="{FF2B5EF4-FFF2-40B4-BE49-F238E27FC236}">
                  <a16:creationId xmlns:a16="http://schemas.microsoft.com/office/drawing/2014/main" id="{89EA5775-5F1A-04DC-8859-910640C8E5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5" name="Picture 14">
              <a:hlinkClick r:id="rId9"/>
              <a:extLst>
                <a:ext uri="{FF2B5EF4-FFF2-40B4-BE49-F238E27FC236}">
                  <a16:creationId xmlns:a16="http://schemas.microsoft.com/office/drawing/2014/main" id="{9DDC037D-587D-0316-9BCB-65A600332F48}"/>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24" name="EDIT tag" hidden="1">
            <a:extLst>
              <a:ext uri="{FF2B5EF4-FFF2-40B4-BE49-F238E27FC236}">
                <a16:creationId xmlns:a16="http://schemas.microsoft.com/office/drawing/2014/main" id="{C05DA101-ACB9-42F7-AABC-3E775BCA2669}"/>
              </a:ext>
            </a:extLst>
          </p:cNvPr>
          <p:cNvSpPr txBox="1"/>
          <p:nvPr/>
        </p:nvSpPr>
        <p:spPr>
          <a:xfrm rot="20805525">
            <a:off x="3353176" y="5367634"/>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spTree>
    <p:extLst>
      <p:ext uri="{BB962C8B-B14F-4D97-AF65-F5344CB8AC3E}">
        <p14:creationId xmlns:p14="http://schemas.microsoft.com/office/powerpoint/2010/main" val="27766527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hidden="1">
            <a:extLst>
              <a:ext uri="{FF2B5EF4-FFF2-40B4-BE49-F238E27FC236}">
                <a16:creationId xmlns:a16="http://schemas.microsoft.com/office/drawing/2014/main" id="{1F37508D-AA55-0096-17FE-4AF101CD9AE5}"/>
              </a:ext>
            </a:extLst>
          </p:cNvPr>
          <p:cNvSpPr>
            <a:spLocks noGrp="1"/>
          </p:cNvSpPr>
          <p:nvPr>
            <p:ph type="pic" sz="quarter" idx="11"/>
          </p:nvPr>
        </p:nvSpPr>
        <p:spPr/>
        <p:txBody>
          <a:bodyPr/>
          <a:lstStyle/>
          <a:p>
            <a:endParaRPr lang="en-US"/>
          </a:p>
        </p:txBody>
      </p:sp>
      <p:sp>
        <p:nvSpPr>
          <p:cNvPr id="43" name="Rectangle 42"/>
          <p:cNvSpPr/>
          <p:nvPr/>
        </p:nvSpPr>
        <p:spPr>
          <a:xfrm>
            <a:off x="2286001" y="5760720"/>
            <a:ext cx="4114800" cy="2910669"/>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rPr>
              <a:t>HDD Fundamentals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infrastructure development and underground utility installations rising around the world, the need for skilled horizontal directional drill (HDD) operators is skyrocketing. To meet this growing demand, market leader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Vermeer</a:t>
            </a:r>
            <a:r>
              <a:rPr lang="en-US" sz="1200" spc="-20">
                <a:solidFill>
                  <a:srgbClr val="0563C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Corporation</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partnered with ForgeFX Simulations to develop the </a:t>
            </a:r>
            <a:r>
              <a:rPr lang="en-US" sz="1200" i="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HDD Fundamentals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training tool for real-world simulators combined with virtual reality via the HTC Vive platform.</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features tutorials in many aspects of drill preparation including checking underground utilities, lessons in soil types and bits, and operation of the mixing machine; and substantive interactive walk-throughs of bore planning, pipe feeding, and drill operation.</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extLst>
              <a:ext uri="{28A0092B-C50C-407E-A947-70E740481C1C}">
                <a14:useLocalDpi xmlns:a14="http://schemas.microsoft.com/office/drawing/2010/main"/>
              </a:ext>
            </a:extLst>
          </a:blip>
          <a:srcRect/>
          <a:stretch/>
        </p:blipFill>
        <p:spPr>
          <a:xfrm>
            <a:off x="0" y="0"/>
            <a:ext cx="2647950" cy="525626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3" name="Picture Placeholder 03">
            <a:extLst>
              <a:ext uri="{FF2B5EF4-FFF2-40B4-BE49-F238E27FC236}">
                <a16:creationId xmlns:a16="http://schemas.microsoft.com/office/drawing/2014/main" id="{338BB29F-BFAB-25E6-18EA-7C01B778903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sp>
        <p:nvSpPr>
          <p:cNvPr id="2" name="TextBox 1">
            <a:extLst>
              <a:ext uri="{FF2B5EF4-FFF2-40B4-BE49-F238E27FC236}">
                <a16:creationId xmlns:a16="http://schemas.microsoft.com/office/drawing/2014/main" id="{E1F295C3-3FF8-4F32-05DB-1475BB8C0BD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VERMEER CORPORATION</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6" name="Picture 5">
            <a:hlinkClick r:id="rId3"/>
            <a:extLst>
              <a:ext uri="{FF2B5EF4-FFF2-40B4-BE49-F238E27FC236}">
                <a16:creationId xmlns:a16="http://schemas.microsoft.com/office/drawing/2014/main" id="{9A8A2F70-B7C4-3F6A-0BEE-6490C887AD53}"/>
              </a:ext>
            </a:extLst>
          </p:cNvPr>
          <p:cNvPicPr>
            <a:picLocks noChangeAspect="1"/>
          </p:cNvPicPr>
          <p:nvPr/>
        </p:nvPicPr>
        <p:blipFill>
          <a:blip r:embed="rId7"/>
          <a:srcRect/>
          <a:stretch/>
        </p:blipFill>
        <p:spPr>
          <a:xfrm>
            <a:off x="457200" y="5858483"/>
            <a:ext cx="1638300" cy="377777"/>
          </a:xfrm>
          <a:prstGeom prst="rect">
            <a:avLst/>
          </a:prstGeom>
        </p:spPr>
      </p:pic>
      <p:grpSp>
        <p:nvGrpSpPr>
          <p:cNvPr id="7" name="Read more button">
            <a:extLst>
              <a:ext uri="{FF2B5EF4-FFF2-40B4-BE49-F238E27FC236}">
                <a16:creationId xmlns:a16="http://schemas.microsoft.com/office/drawing/2014/main" id="{4E053EE9-5926-D9CC-9DE4-9A434974A1BC}"/>
              </a:ext>
            </a:extLst>
          </p:cNvPr>
          <p:cNvGrpSpPr/>
          <p:nvPr/>
        </p:nvGrpSpPr>
        <p:grpSpPr>
          <a:xfrm>
            <a:off x="457200" y="8080611"/>
            <a:ext cx="1312460" cy="377589"/>
            <a:chOff x="457200" y="8080611"/>
            <a:chExt cx="1312460" cy="377589"/>
          </a:xfrm>
        </p:grpSpPr>
        <p:sp>
          <p:nvSpPr>
            <p:cNvPr id="9" name="Rectangle: Rounded Corners 8">
              <a:hlinkClick r:id="rId8"/>
              <a:extLst>
                <a:ext uri="{FF2B5EF4-FFF2-40B4-BE49-F238E27FC236}">
                  <a16:creationId xmlns:a16="http://schemas.microsoft.com/office/drawing/2014/main" id="{B0CF3ED3-860F-0F88-2A41-678605DA713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0" name="TextBox 9">
              <a:hlinkClick r:id="rId8"/>
              <a:extLst>
                <a:ext uri="{FF2B5EF4-FFF2-40B4-BE49-F238E27FC236}">
                  <a16:creationId xmlns:a16="http://schemas.microsoft.com/office/drawing/2014/main" id="{71B8B642-5547-24DA-AEF9-618C291745B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43C54656-482D-D399-2E9E-28096F764C99}"/>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4" name="Title 3" hidden="1">
            <a:extLst>
              <a:ext uri="{FF2B5EF4-FFF2-40B4-BE49-F238E27FC236}">
                <a16:creationId xmlns:a16="http://schemas.microsoft.com/office/drawing/2014/main" id="{9F08F1EC-15D1-6886-BF19-E70F59FF0CFC}"/>
              </a:ext>
            </a:extLst>
          </p:cNvPr>
          <p:cNvSpPr>
            <a:spLocks noGrp="1"/>
          </p:cNvSpPr>
          <p:nvPr>
            <p:ph type="title" idx="4294967295"/>
          </p:nvPr>
        </p:nvSpPr>
        <p:spPr>
          <a:xfrm>
            <a:off x="471488" y="487363"/>
            <a:ext cx="5915025" cy="1766887"/>
          </a:xfrm>
          <a:prstGeom prst="rect">
            <a:avLst/>
          </a:prstGeom>
        </p:spPr>
        <p:txBody>
          <a:bodyPr/>
          <a:lstStyle/>
          <a:p>
            <a:r>
              <a:rPr lang="en-US"/>
              <a:t>Vermeer Corporation</a:t>
            </a:r>
          </a:p>
        </p:txBody>
      </p:sp>
    </p:spTree>
    <p:extLst>
      <p:ext uri="{BB962C8B-B14F-4D97-AF65-F5344CB8AC3E}">
        <p14:creationId xmlns:p14="http://schemas.microsoft.com/office/powerpoint/2010/main" val="148433415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hidden="1">
            <a:extLst>
              <a:ext uri="{FF2B5EF4-FFF2-40B4-BE49-F238E27FC236}">
                <a16:creationId xmlns:a16="http://schemas.microsoft.com/office/drawing/2014/main" id="{01B4151C-E39D-C00A-8C5B-9811224F9117}"/>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 Long-Standing Partnership</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Since 2014, ForgeFX has developed several simulator solutions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JLG Industries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world’s leading manufacturer of aerial work platforms, telehandlers, and other access equipment. Not only has ForgeFX developed simulators that provide training on various types of equipment; we also designed a Scenario Builder for JLG in which trainers can create and edit their own custom training scenarios.</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JLG training simulators run on multiple platforms including iPad, laptop, and VR-enabled real-world simulators. Recently ForgeFX upgraded the VR simulators from the HTC Vive to the Meta Quest platform, which provided enormous benefits in the form of non-tethered hand tracking and improved responsiveness between the operator and the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756"/>
            <a:ext cx="2647950" cy="5257021"/>
          </a:xfrm>
        </p:spPr>
      </p:pic>
      <p:pic>
        <p:nvPicPr>
          <p:cNvPr id="12" name="Picture Placeholder 03">
            <a:extLst>
              <a:ext uri="{FF2B5EF4-FFF2-40B4-BE49-F238E27FC236}">
                <a16:creationId xmlns:a16="http://schemas.microsoft.com/office/drawing/2014/main" id="{3BB5733E-91E1-8C53-12DB-4DCDE5732B1B}"/>
              </a:ext>
            </a:extLst>
          </p:cNvPr>
          <p:cNvPicPr>
            <a:picLocks noGrp="1" noChangeAspect="1"/>
          </p:cNvPicPr>
          <p:nvPr>
            <p:ph type="pic" sz="quarter" idx="12"/>
          </p:nvPr>
        </p:nvPicPr>
        <p:blipFill rotWithShape="1">
          <a:blip r:embed="rId5"/>
          <a:srcRect l="15962" r="43038"/>
          <a:stretch/>
        </p:blipFill>
        <p:spPr>
          <a:xfrm>
            <a:off x="4165602" y="0"/>
            <a:ext cx="2692398" cy="5257021"/>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a:srcRect l="-62" r="11964" b="7282"/>
          <a:stretch/>
        </p:blipFill>
        <p:spPr>
          <a:xfrm>
            <a:off x="1044602" y="-2447"/>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243580BC-4C38-6ECC-BDC8-12346009D3F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JLG INDUSTRIES</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68F86D2F-AEDB-F563-67B7-8E7ECAEA5CEB}"/>
              </a:ext>
            </a:extLst>
          </p:cNvPr>
          <p:cNvPicPr>
            <a:picLocks noChangeAspect="1"/>
          </p:cNvPicPr>
          <p:nvPr/>
        </p:nvPicPr>
        <p:blipFill>
          <a:blip r:embed="rId7"/>
          <a:srcRect/>
          <a:stretch/>
        </p:blipFill>
        <p:spPr>
          <a:xfrm>
            <a:off x="465569" y="5858483"/>
            <a:ext cx="1638420" cy="542317"/>
          </a:xfrm>
          <a:prstGeom prst="rect">
            <a:avLst/>
          </a:prstGeom>
        </p:spPr>
      </p:pic>
      <p:grpSp>
        <p:nvGrpSpPr>
          <p:cNvPr id="5" name="Read more button">
            <a:extLst>
              <a:ext uri="{FF2B5EF4-FFF2-40B4-BE49-F238E27FC236}">
                <a16:creationId xmlns:a16="http://schemas.microsoft.com/office/drawing/2014/main" id="{416E2D7E-9C95-B21F-EF45-F59C5FD9B827}"/>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A76ECD70-E102-443F-C9AD-E34B42173BA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8C546B0C-01BC-5C0F-6EF4-2DE4FE55ABD3}"/>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0" name="Picture 9">
              <a:hlinkClick r:id="rId8"/>
              <a:extLst>
                <a:ext uri="{FF2B5EF4-FFF2-40B4-BE49-F238E27FC236}">
                  <a16:creationId xmlns:a16="http://schemas.microsoft.com/office/drawing/2014/main" id="{897D0153-F645-9ADE-F192-9D6862BF9918}"/>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4" name="EDIT tag" hidden="1">
            <a:extLst>
              <a:ext uri="{FF2B5EF4-FFF2-40B4-BE49-F238E27FC236}">
                <a16:creationId xmlns:a16="http://schemas.microsoft.com/office/drawing/2014/main" id="{0C3FC4B0-E124-9600-5CC6-69AD1C6BD285}"/>
              </a:ext>
            </a:extLst>
          </p:cNvPr>
          <p:cNvSpPr txBox="1"/>
          <p:nvPr/>
        </p:nvSpPr>
        <p:spPr>
          <a:xfrm rot="20805525">
            <a:off x="3452772" y="6112608"/>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grpSp>
        <p:nvGrpSpPr>
          <p:cNvPr id="20" name="Group 19">
            <a:extLst>
              <a:ext uri="{FF2B5EF4-FFF2-40B4-BE49-F238E27FC236}">
                <a16:creationId xmlns:a16="http://schemas.microsoft.com/office/drawing/2014/main" id="{12F45589-5A12-80F4-C942-205BDD049EFF}"/>
              </a:ext>
            </a:extLst>
          </p:cNvPr>
          <p:cNvGrpSpPr/>
          <p:nvPr/>
        </p:nvGrpSpPr>
        <p:grpSpPr>
          <a:xfrm>
            <a:off x="465569" y="6472361"/>
            <a:ext cx="1502179" cy="1306520"/>
            <a:chOff x="572885" y="6464914"/>
            <a:chExt cx="1502179" cy="1306520"/>
          </a:xfrm>
        </p:grpSpPr>
        <p:pic>
          <p:nvPicPr>
            <p:cNvPr id="18" name="Graphic 17" descr="Wreath with solid fill">
              <a:extLst>
                <a:ext uri="{FF2B5EF4-FFF2-40B4-BE49-F238E27FC236}">
                  <a16:creationId xmlns:a16="http://schemas.microsoft.com/office/drawing/2014/main" id="{753BF751-DBD8-CF1C-3BAD-FBC0B70F49E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70714" y="6464914"/>
              <a:ext cx="1306520" cy="1306520"/>
            </a:xfrm>
            <a:prstGeom prst="rect">
              <a:avLst/>
            </a:prstGeom>
          </p:spPr>
        </p:pic>
        <p:sp>
          <p:nvSpPr>
            <p:cNvPr id="19" name="TextBox 18">
              <a:extLst>
                <a:ext uri="{FF2B5EF4-FFF2-40B4-BE49-F238E27FC236}">
                  <a16:creationId xmlns:a16="http://schemas.microsoft.com/office/drawing/2014/main" id="{1E3AE62C-7E19-8870-EDD3-E5ED4DF9059E}"/>
                </a:ext>
              </a:extLst>
            </p:cNvPr>
            <p:cNvSpPr txBox="1"/>
            <p:nvPr/>
          </p:nvSpPr>
          <p:spPr>
            <a:xfrm>
              <a:off x="572885" y="6905435"/>
              <a:ext cx="1502179" cy="553998"/>
            </a:xfrm>
            <a:prstGeom prst="rect">
              <a:avLst/>
            </a:prstGeom>
            <a:noFill/>
          </p:spPr>
          <p:txBody>
            <a:bodyPr wrap="square" rtlCol="0">
              <a:spAutoFit/>
            </a:bodyPr>
            <a:lstStyle/>
            <a:p>
              <a:pPr algn="ctr">
                <a:lnSpc>
                  <a:spcPts val="1800"/>
                </a:lnSpc>
              </a:pPr>
              <a:r>
                <a:rPr lang="en-US" b="1">
                  <a:solidFill>
                    <a:schemeClr val="accent2">
                      <a:lumMod val="50000"/>
                    </a:schemeClr>
                  </a:solidFill>
                </a:rPr>
                <a:t>10 Year</a:t>
              </a:r>
            </a:p>
            <a:p>
              <a:pPr algn="ctr">
                <a:lnSpc>
                  <a:spcPts val="1800"/>
                </a:lnSpc>
              </a:pPr>
              <a:r>
                <a:rPr lang="en-US" sz="1600" b="1">
                  <a:solidFill>
                    <a:schemeClr val="accent2">
                      <a:lumMod val="50000"/>
                    </a:schemeClr>
                  </a:solidFill>
                </a:rPr>
                <a:t>Partnership</a:t>
              </a:r>
            </a:p>
          </p:txBody>
        </p:sp>
      </p:grpSp>
      <p:pic>
        <p:nvPicPr>
          <p:cNvPr id="2" name="Picture Placeholder 01">
            <a:extLst>
              <a:ext uri="{FF2B5EF4-FFF2-40B4-BE49-F238E27FC236}">
                <a16:creationId xmlns:a16="http://schemas.microsoft.com/office/drawing/2014/main" id="{C5E047F0-92AE-8F49-A990-314C420F918A}"/>
              </a:ext>
            </a:extLst>
          </p:cNvPr>
          <p:cNvPicPr>
            <a:picLocks noChangeAspect="1"/>
          </p:cNvPicPr>
          <p:nvPr/>
        </p:nvPicPr>
        <p:blipFill rotWithShape="1">
          <a:blip r:embed="rId11">
            <a:alphaModFix amt="31000"/>
          </a:blip>
          <a:srcRect l="25604" t="1898" r="25796" b="1629"/>
          <a:stretch/>
        </p:blipFill>
        <p:spPr>
          <a:xfrm>
            <a:off x="0" y="0"/>
            <a:ext cx="2647950" cy="525626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7" name="Title 6" hidden="1">
            <a:extLst>
              <a:ext uri="{FF2B5EF4-FFF2-40B4-BE49-F238E27FC236}">
                <a16:creationId xmlns:a16="http://schemas.microsoft.com/office/drawing/2014/main" id="{82F94117-940B-B82B-3523-D999C80C8451}"/>
              </a:ext>
            </a:extLst>
          </p:cNvPr>
          <p:cNvSpPr>
            <a:spLocks noGrp="1"/>
          </p:cNvSpPr>
          <p:nvPr>
            <p:ph type="title" idx="4294967295"/>
          </p:nvPr>
        </p:nvSpPr>
        <p:spPr>
          <a:xfrm>
            <a:off x="471488" y="487363"/>
            <a:ext cx="5915025" cy="1766887"/>
          </a:xfrm>
          <a:prstGeom prst="rect">
            <a:avLst/>
          </a:prstGeom>
        </p:spPr>
        <p:txBody>
          <a:bodyPr/>
          <a:lstStyle/>
          <a:p>
            <a:r>
              <a:rPr lang="en-US"/>
              <a:t>JLG Industries</a:t>
            </a:r>
          </a:p>
        </p:txBody>
      </p:sp>
    </p:spTree>
    <p:extLst>
      <p:ext uri="{BB962C8B-B14F-4D97-AF65-F5344CB8AC3E}">
        <p14:creationId xmlns:p14="http://schemas.microsoft.com/office/powerpoint/2010/main" val="38034269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33797" cy="291066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Leveraging Meta Quest Development Tools</a:t>
            </a:r>
          </a:p>
          <a:p>
            <a:pPr>
              <a:lnSpc>
                <a:spcPct val="110000"/>
              </a:lnSpc>
              <a:spcAft>
                <a:spcPts val="600"/>
              </a:spcAf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made ample use of the Meta Quest Developer Hub and other support offered by Meta to create this VR showcase application. Because the demonstration is most effective as a multi-user experience, ForgeFX used the Meta Avatars SDK to allow users to easily project their presence into the simulation. </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application melds technology and education to deliver an immersive experience that transcends conventional sales methods. Inside the application, users take command of an excavator and perform pre-inspection steps and place pipes into a dumpster. This multi-user VR environment provides a real-time virtual meeting space where ForgeFX not only shows off our expertise but also demonstrates the benefits of multi-user training for both education and sales opportunities. </a:t>
            </a: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13161" t="6317" r="28224" b="5157"/>
          <a:stretch/>
        </p:blipFill>
        <p:spPr>
          <a:xfrm>
            <a:off x="4165602" y="0"/>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4"/>
          <a:srcRect l="24850" t="12409" r="35180" b="2409"/>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a:srcRect l="6236" t="3508" r="5762" b="4175"/>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ForgeFX Showcase</a:t>
            </a:r>
          </a:p>
        </p:txBody>
      </p:sp>
      <p:pic>
        <p:nvPicPr>
          <p:cNvPr id="6" name="Picture 5">
            <a:extLst>
              <a:ext uri="{FF2B5EF4-FFF2-40B4-BE49-F238E27FC236}">
                <a16:creationId xmlns:a16="http://schemas.microsoft.com/office/drawing/2014/main" id="{C698EAED-BBB8-1B1C-35C4-60795C882137}"/>
              </a:ext>
            </a:extLst>
          </p:cNvPr>
          <p:cNvPicPr>
            <a:picLocks noChangeAspect="1"/>
          </p:cNvPicPr>
          <p:nvPr/>
        </p:nvPicPr>
        <p:blipFill rotWithShape="1">
          <a:blip r:embed="rId6"/>
          <a:srcRect l="18811" t="24000" r="18967" b="24001"/>
          <a:stretch/>
        </p:blipFill>
        <p:spPr>
          <a:xfrm>
            <a:off x="386872" y="5786715"/>
            <a:ext cx="1775081" cy="988973"/>
          </a:xfrm>
          <a:prstGeom prst="rect">
            <a:avLst/>
          </a:prstGeom>
        </p:spPr>
      </p:pic>
      <p:sp>
        <p:nvSpPr>
          <p:cNvPr id="10" name="TextBox 9">
            <a:extLst>
              <a:ext uri="{FF2B5EF4-FFF2-40B4-BE49-F238E27FC236}">
                <a16:creationId xmlns:a16="http://schemas.microsoft.com/office/drawing/2014/main" id="{80A7EFA2-99D3-4DB6-EF20-507ECBFFA017}"/>
              </a:ext>
            </a:extLst>
          </p:cNvPr>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FORGEFX SHOWCASE</a:t>
            </a:r>
            <a:endParaRPr lang="id-ID" sz="1200" spc="300">
              <a:solidFill>
                <a:schemeClr val="tx1">
                  <a:lumMod val="65000"/>
                  <a:lumOff val="35000"/>
                </a:schemeClr>
              </a:solidFill>
              <a:latin typeface="Lato" panose="020F0502020204030203" pitchFamily="34" charset="0"/>
            </a:endParaRPr>
          </a:p>
        </p:txBody>
      </p:sp>
      <p:grpSp>
        <p:nvGrpSpPr>
          <p:cNvPr id="16" name="Read more button">
            <a:extLst>
              <a:ext uri="{FF2B5EF4-FFF2-40B4-BE49-F238E27FC236}">
                <a16:creationId xmlns:a16="http://schemas.microsoft.com/office/drawing/2014/main" id="{BC367E5D-7DE5-AD8E-B6A9-7D16CEAC15A6}"/>
              </a:ext>
            </a:extLst>
          </p:cNvPr>
          <p:cNvGrpSpPr/>
          <p:nvPr/>
        </p:nvGrpSpPr>
        <p:grpSpPr>
          <a:xfrm>
            <a:off x="457200" y="8080611"/>
            <a:ext cx="1312460" cy="377589"/>
            <a:chOff x="457200" y="8080611"/>
            <a:chExt cx="1312460" cy="377589"/>
          </a:xfrm>
        </p:grpSpPr>
        <p:sp>
          <p:nvSpPr>
            <p:cNvPr id="17" name="Rectangle: Rounded Corners 16">
              <a:hlinkClick r:id="rId7"/>
              <a:extLst>
                <a:ext uri="{FF2B5EF4-FFF2-40B4-BE49-F238E27FC236}">
                  <a16:creationId xmlns:a16="http://schemas.microsoft.com/office/drawing/2014/main" id="{848F074B-80EF-2873-9FB8-B447C9C4C72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7"/>
              <a:extLst>
                <a:ext uri="{FF2B5EF4-FFF2-40B4-BE49-F238E27FC236}">
                  <a16:creationId xmlns:a16="http://schemas.microsoft.com/office/drawing/2014/main" id="{43BE8FA9-3232-6D4B-A630-1D36182B29C7}"/>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9" name="Picture 18">
              <a:hlinkClick r:id="rId7"/>
              <a:extLst>
                <a:ext uri="{FF2B5EF4-FFF2-40B4-BE49-F238E27FC236}">
                  <a16:creationId xmlns:a16="http://schemas.microsoft.com/office/drawing/2014/main" id="{B1C575B5-2BF7-F8FC-9ED8-C512E6BE0B03}"/>
                </a:ext>
              </a:extLst>
            </p:cNvPr>
            <p:cNvPicPr>
              <a:picLocks noChangeAspect="1"/>
            </p:cNvPicPr>
            <p:nvPr/>
          </p:nvPicPr>
          <p:blipFill>
            <a:blip r:embed="rId8"/>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52317967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2286000" y="5760720"/>
            <a:ext cx="4114800" cy="2833724"/>
          </a:xfrm>
          <a:prstGeom prst="rect">
            <a:avLst/>
          </a:prstGeom>
        </p:spPr>
        <p:txBody>
          <a:bodyPr wrap="square" lIns="0" rIns="0">
            <a:spAutoFit/>
          </a:bodyPr>
          <a:lstStyle/>
          <a:p>
            <a:pPr marR="0" lvl="0" indent="0" fontAlgn="auto">
              <a:lnSpc>
                <a:spcPct val="110000"/>
              </a:lnSpc>
              <a:spcBef>
                <a:spcPts val="0"/>
              </a:spcBef>
              <a:spcAft>
                <a:spcPts val="600"/>
              </a:spcAft>
              <a:buClrTx/>
              <a:buSzTx/>
              <a:buFontTx/>
              <a:buNone/>
              <a:tabLs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Heavy-Duty Sales Tool</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Simulations is honored to be a simulation development partner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Pierce Manufacturing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largest fire apparatus producers in the world. ForgeFX worked with Pierce to develop 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Pierce Ascendant® 100 Heavy Duty Aerial Tower Fire Truck Simulator</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 real-world simulators combined with virtual reality via the HTC Vive platform</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Pierce is an Appleton, Wisconsin-based manufacturer of custom fire and rescue apparatus and a wholly owned subsidiary of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Oshkosh Corporation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is proud to be a simulation development partner with Oshkosh for more than five years, currently supporting their Pierce Manufacturing and JLG Industry brands, by providing simulation development services for a wide array of equipment and trucks across industry sectors.</a:t>
            </a:r>
          </a:p>
        </p:txBody>
      </p:sp>
      <p:pic>
        <p:nvPicPr>
          <p:cNvPr id="6" name="Picture Placeholder 03">
            <a:extLst>
              <a:ext uri="{FF2B5EF4-FFF2-40B4-BE49-F238E27FC236}">
                <a16:creationId xmlns:a16="http://schemas.microsoft.com/office/drawing/2014/main" id="{C3880F77-A5F6-4C01-85B8-EFC535953D78}"/>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4165602" y="0"/>
            <a:ext cx="2692398" cy="5256264"/>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7"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t="1500" b="4412"/>
          <a:stretch/>
        </p:blipFill>
        <p:spPr>
          <a:xfrm>
            <a:off x="1044602" y="0"/>
            <a:ext cx="4718047"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4111F90C-7F19-C449-2B75-25D7B8A926A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PIERCE MANUFACTURING</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9"/>
            <a:extLst>
              <a:ext uri="{FF2B5EF4-FFF2-40B4-BE49-F238E27FC236}">
                <a16:creationId xmlns:a16="http://schemas.microsoft.com/office/drawing/2014/main" id="{F2396FCD-854A-7D9F-9966-C369C42F93C9}"/>
              </a:ext>
            </a:extLst>
          </p:cNvPr>
          <p:cNvPicPr>
            <a:picLocks noChangeAspect="1"/>
          </p:cNvPicPr>
          <p:nvPr/>
        </p:nvPicPr>
        <p:blipFill>
          <a:blip r:embed="rId10"/>
          <a:srcRect/>
          <a:stretch/>
        </p:blipFill>
        <p:spPr>
          <a:xfrm>
            <a:off x="465569" y="5871254"/>
            <a:ext cx="1638420" cy="403367"/>
          </a:xfrm>
          <a:prstGeom prst="rect">
            <a:avLst/>
          </a:prstGeom>
        </p:spPr>
      </p:pic>
      <p:grpSp>
        <p:nvGrpSpPr>
          <p:cNvPr id="10" name="Read more button">
            <a:extLst>
              <a:ext uri="{FF2B5EF4-FFF2-40B4-BE49-F238E27FC236}">
                <a16:creationId xmlns:a16="http://schemas.microsoft.com/office/drawing/2014/main" id="{C4A493D4-A277-BD07-E70E-342643420EE4}"/>
              </a:ext>
            </a:extLst>
          </p:cNvPr>
          <p:cNvGrpSpPr/>
          <p:nvPr/>
        </p:nvGrpSpPr>
        <p:grpSpPr>
          <a:xfrm>
            <a:off x="457200" y="8080611"/>
            <a:ext cx="1312460" cy="377589"/>
            <a:chOff x="457200" y="8080611"/>
            <a:chExt cx="1312460" cy="377589"/>
          </a:xfrm>
        </p:grpSpPr>
        <p:sp>
          <p:nvSpPr>
            <p:cNvPr id="11" name="Rectangle: Rounded Corners 10">
              <a:hlinkClick r:id="rId11"/>
              <a:extLst>
                <a:ext uri="{FF2B5EF4-FFF2-40B4-BE49-F238E27FC236}">
                  <a16:creationId xmlns:a16="http://schemas.microsoft.com/office/drawing/2014/main" id="{39223D74-706D-D370-2CF8-573BCBD8506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2" name="TextBox 11">
              <a:hlinkClick r:id="rId11"/>
              <a:extLst>
                <a:ext uri="{FF2B5EF4-FFF2-40B4-BE49-F238E27FC236}">
                  <a16:creationId xmlns:a16="http://schemas.microsoft.com/office/drawing/2014/main" id="{5499B2CF-A324-F5B2-F51D-3E2F0E40062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3" name="Picture 12">
              <a:hlinkClick r:id="rId11"/>
              <a:extLst>
                <a:ext uri="{FF2B5EF4-FFF2-40B4-BE49-F238E27FC236}">
                  <a16:creationId xmlns:a16="http://schemas.microsoft.com/office/drawing/2014/main" id="{8538C35D-8194-1ADB-52A0-CBF4DA79407F}"/>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551D1265-E157-4DBE-C794-7D0DBF9C0124}"/>
              </a:ext>
            </a:extLst>
          </p:cNvPr>
          <p:cNvSpPr>
            <a:spLocks noGrp="1"/>
          </p:cNvSpPr>
          <p:nvPr>
            <p:ph type="title" idx="4294967295"/>
          </p:nvPr>
        </p:nvSpPr>
        <p:spPr>
          <a:xfrm>
            <a:off x="471488" y="487363"/>
            <a:ext cx="5915025" cy="1766887"/>
          </a:xfrm>
          <a:prstGeom prst="rect">
            <a:avLst/>
          </a:prstGeom>
        </p:spPr>
        <p:txBody>
          <a:bodyPr/>
          <a:lstStyle/>
          <a:p>
            <a:r>
              <a:rPr lang="en-US"/>
              <a:t>Pierce Manufacturing</a:t>
            </a:r>
          </a:p>
        </p:txBody>
      </p:sp>
    </p:spTree>
    <p:extLst>
      <p:ext uri="{BB962C8B-B14F-4D97-AF65-F5344CB8AC3E}">
        <p14:creationId xmlns:p14="http://schemas.microsoft.com/office/powerpoint/2010/main" val="13514586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02119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Airport Ramp Safety Training</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FedEx</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ForgeFX developed a productivity- and safety-focused simulator geared towards training freight handlers. There are various scenarios in which the trainee must indicate the safest procedure in a particular situation. After the trainee has made their choice, they watch an animated cut scene which illustrates the results. Proper choices result in efficient, effective, safe, and successful completion of the operation. A visceral demonstration of unsafe practices is the result of incorrect choices.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4895"/>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FEDEX</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0590795C-B0D3-5724-271A-779AB5273EE4}"/>
              </a:ext>
            </a:extLst>
          </p:cNvPr>
          <p:cNvPicPr>
            <a:picLocks noChangeAspect="1"/>
          </p:cNvPicPr>
          <p:nvPr/>
        </p:nvPicPr>
        <p:blipFill>
          <a:blip r:embed="rId7"/>
          <a:srcRect/>
          <a:stretch/>
        </p:blipFill>
        <p:spPr>
          <a:xfrm>
            <a:off x="457200" y="5835437"/>
            <a:ext cx="1638300" cy="510037"/>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8"/>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C9910823-A2FD-0E00-557E-575770E2BA6D}"/>
              </a:ext>
            </a:extLst>
          </p:cNvPr>
          <p:cNvSpPr>
            <a:spLocks noGrp="1"/>
          </p:cNvSpPr>
          <p:nvPr>
            <p:ph type="title" idx="4294967295"/>
          </p:nvPr>
        </p:nvSpPr>
        <p:spPr>
          <a:xfrm>
            <a:off x="471488" y="487363"/>
            <a:ext cx="5915025" cy="1766887"/>
          </a:xfrm>
          <a:prstGeom prst="rect">
            <a:avLst/>
          </a:prstGeom>
        </p:spPr>
        <p:txBody>
          <a:bodyPr/>
          <a:lstStyle/>
          <a:p>
            <a:r>
              <a:rPr lang="en-US"/>
              <a:t>FedEx</a:t>
            </a:r>
          </a:p>
        </p:txBody>
      </p:sp>
    </p:spTree>
    <p:extLst>
      <p:ext uri="{BB962C8B-B14F-4D97-AF65-F5344CB8AC3E}">
        <p14:creationId xmlns:p14="http://schemas.microsoft.com/office/powerpoint/2010/main" val="318814740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0DCE1AF-DDC4-68D2-A547-619102140F3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Excavator Operation and Maintenance Training</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All Access Pass Experience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simulator is a robust training and sales tool for the 308 model Mini Excavator. It is intended to be used by both showroom sales teams and the end consumer who wants to practice operation of the machine. Inside either American or Mexican environments, the user can choose from a wide menu of activities including control familiarization, hammer and basket tutorials, and even a game of skill in the arena.</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 importantly, the simulator includes both machine inspection and maintenance walk-throughs. The user is guided step-by-step through these crucial and complicated tasks on a highly detailed virtual model of the excavator to ensure comprehension of the many elements required.</a:t>
            </a:r>
          </a:p>
        </p:txBody>
      </p:sp>
      <p:pic>
        <p:nvPicPr>
          <p:cNvPr id="7" name="Picture Placeholder 03">
            <a:extLst>
              <a:ext uri="{FF2B5EF4-FFF2-40B4-BE49-F238E27FC236}">
                <a16:creationId xmlns:a16="http://schemas.microsoft.com/office/drawing/2014/main" id="{DEC6F7EE-D4DE-C5FE-2BA1-F5BFE90A8D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1680"/>
            <a:ext cx="2647950" cy="525290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681"/>
            <a:ext cx="4718047" cy="525290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DE2DA196-F98F-EEC6-B19B-6BDB0CCD8E08}"/>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CATERPILLAR</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6"/>
            <a:extLst>
              <a:ext uri="{FF2B5EF4-FFF2-40B4-BE49-F238E27FC236}">
                <a16:creationId xmlns:a16="http://schemas.microsoft.com/office/drawing/2014/main" id="{507D4283-9343-28A1-8C09-E7C88FDEC7CE}"/>
              </a:ext>
            </a:extLst>
          </p:cNvPr>
          <p:cNvPicPr>
            <a:picLocks noChangeAspect="1"/>
          </p:cNvPicPr>
          <p:nvPr/>
        </p:nvPicPr>
        <p:blipFill>
          <a:blip r:embed="rId7"/>
          <a:srcRect/>
          <a:stretch/>
        </p:blipFill>
        <p:spPr>
          <a:xfrm>
            <a:off x="457200" y="5785821"/>
            <a:ext cx="1638299" cy="982981"/>
          </a:xfrm>
          <a:prstGeom prst="rect">
            <a:avLst/>
          </a:prstGeom>
        </p:spPr>
      </p:pic>
      <p:grpSp>
        <p:nvGrpSpPr>
          <p:cNvPr id="5" name="Read more button">
            <a:extLst>
              <a:ext uri="{FF2B5EF4-FFF2-40B4-BE49-F238E27FC236}">
                <a16:creationId xmlns:a16="http://schemas.microsoft.com/office/drawing/2014/main" id="{335C4457-EF9F-0AB2-BDE7-F81C6EF9C445}"/>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464096E4-7F21-C005-8669-4ADC1F6A5D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0A21CCD7-37DC-CE67-1685-CF712B64198F}"/>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DB6E708B-E30F-2CF6-EDFC-9C35FB300DBB}"/>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31588460-C585-E0E6-7C94-44B2C2DDD6A3}"/>
              </a:ext>
            </a:extLst>
          </p:cNvPr>
          <p:cNvSpPr>
            <a:spLocks noGrp="1"/>
          </p:cNvSpPr>
          <p:nvPr>
            <p:ph type="title" idx="4294967295"/>
          </p:nvPr>
        </p:nvSpPr>
        <p:spPr>
          <a:xfrm>
            <a:off x="471488" y="487363"/>
            <a:ext cx="5915025" cy="1766887"/>
          </a:xfrm>
          <a:prstGeom prst="rect">
            <a:avLst/>
          </a:prstGeom>
        </p:spPr>
        <p:txBody>
          <a:bodyPr/>
          <a:lstStyle/>
          <a:p>
            <a:r>
              <a:rPr lang="en-US"/>
              <a:t>Caterpillar</a:t>
            </a:r>
          </a:p>
        </p:txBody>
      </p:sp>
    </p:spTree>
    <p:extLst>
      <p:ext uri="{BB962C8B-B14F-4D97-AF65-F5344CB8AC3E}">
        <p14:creationId xmlns:p14="http://schemas.microsoft.com/office/powerpoint/2010/main" val="296479501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C1858DB-45E1-E90A-D767-528846F23690}"/>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E5639F4D-E429-4184-A8D7-707B406652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RENDR Tele-Op Simulator</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unmanned vehicle teleoperation training simulator was developed by ForgeFX Simulations and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 the Joint Program Executive Office for Chemical, Biological, Radiological and Nuclear Defense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JPEO-CBRND</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 JPEO-CBRND is responsible for the development, acquisition, fielding and life-cycle support of chemical, biological, radiological and nuclear defense equipment and medical countermeasures. The training simulator allows soldiers to learn how to operate the unmanned vehicle, along with the suite of sensors it contains.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1"/>
            <a:ext cx="2647950" cy="5254582"/>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44602" y="1679"/>
            <a:ext cx="4718047" cy="525290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26CF5EB2-3727-B4AB-8575-707E316C3779}"/>
              </a:ext>
            </a:extLst>
          </p:cNvPr>
          <p:cNvPicPr>
            <a:picLocks noGrp="1" noChangeAspect="1"/>
          </p:cNvPicPr>
          <p:nvPr>
            <p:ph type="pic" sz="quarter" idx="12"/>
          </p:nvPr>
        </p:nvPicPr>
        <p:blipFill rotWithShape="1">
          <a:blip r:embed="rId8" cstate="email">
            <a:extLst>
              <a:ext uri="{28A0092B-C50C-407E-A947-70E740481C1C}">
                <a14:useLocalDpi xmlns:a14="http://schemas.microsoft.com/office/drawing/2010/main"/>
              </a:ext>
            </a:extLst>
          </a:blip>
          <a:srcRect/>
          <a:stretch/>
        </p:blipFill>
        <p:spPr>
          <a:xfrm>
            <a:off x="4169664" y="0"/>
            <a:ext cx="2692398" cy="5254582"/>
          </a:xfrm>
        </p:spPr>
      </p:pic>
      <p:sp>
        <p:nvSpPr>
          <p:cNvPr id="2" name="Title 1" hidden="1">
            <a:extLst>
              <a:ext uri="{FF2B5EF4-FFF2-40B4-BE49-F238E27FC236}">
                <a16:creationId xmlns:a16="http://schemas.microsoft.com/office/drawing/2014/main" id="{E7E465AE-DFBD-11BB-CC50-1015721CAC7D}"/>
              </a:ext>
            </a:extLst>
          </p:cNvPr>
          <p:cNvSpPr>
            <a:spLocks noGrp="1"/>
          </p:cNvSpPr>
          <p:nvPr>
            <p:ph type="title" idx="4294967295"/>
          </p:nvPr>
        </p:nvSpPr>
        <p:spPr>
          <a:xfrm>
            <a:off x="471488" y="487363"/>
            <a:ext cx="5915025" cy="1766887"/>
          </a:xfrm>
          <a:prstGeom prst="rect">
            <a:avLst/>
          </a:prstGeom>
        </p:spPr>
        <p:txBody>
          <a:bodyPr/>
          <a:lstStyle/>
          <a:p>
            <a:r>
              <a:rPr lang="en-US"/>
              <a:t>JPEO-CBRND: RENDR Tele-Op</a:t>
            </a:r>
          </a:p>
        </p:txBody>
      </p:sp>
      <p:sp>
        <p:nvSpPr>
          <p:cNvPr id="3" name="TextBox 2">
            <a:extLst>
              <a:ext uri="{FF2B5EF4-FFF2-40B4-BE49-F238E27FC236}">
                <a16:creationId xmlns:a16="http://schemas.microsoft.com/office/drawing/2014/main" id="{A48C3B66-FDD8-6C2C-BAA2-CBA0702ED94F}"/>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4"/>
            <a:extLst>
              <a:ext uri="{FF2B5EF4-FFF2-40B4-BE49-F238E27FC236}">
                <a16:creationId xmlns:a16="http://schemas.microsoft.com/office/drawing/2014/main" id="{001AD5D9-61D0-F480-73F4-B4529683E1B9}"/>
              </a:ext>
            </a:extLst>
          </p:cNvPr>
          <p:cNvPicPr>
            <a:picLocks noChangeAspect="1"/>
          </p:cNvPicPr>
          <p:nvPr/>
        </p:nvPicPr>
        <p:blipFill>
          <a:blip r:embed="rId9"/>
          <a:srcRect/>
          <a:stretch/>
        </p:blipFill>
        <p:spPr>
          <a:xfrm>
            <a:off x="457200" y="5829300"/>
            <a:ext cx="1638300" cy="1638300"/>
          </a:xfrm>
          <a:prstGeom prst="rect">
            <a:avLst/>
          </a:prstGeom>
        </p:spPr>
      </p:pic>
      <p:grpSp>
        <p:nvGrpSpPr>
          <p:cNvPr id="6" name="Read more button">
            <a:extLst>
              <a:ext uri="{FF2B5EF4-FFF2-40B4-BE49-F238E27FC236}">
                <a16:creationId xmlns:a16="http://schemas.microsoft.com/office/drawing/2014/main" id="{8463D774-47F3-C288-1FF7-8386466CC691}"/>
              </a:ext>
            </a:extLst>
          </p:cNvPr>
          <p:cNvGrpSpPr/>
          <p:nvPr/>
        </p:nvGrpSpPr>
        <p:grpSpPr>
          <a:xfrm>
            <a:off x="457200" y="8080611"/>
            <a:ext cx="1312460" cy="377589"/>
            <a:chOff x="457200" y="8080611"/>
            <a:chExt cx="1312460" cy="377589"/>
          </a:xfrm>
        </p:grpSpPr>
        <p:sp>
          <p:nvSpPr>
            <p:cNvPr id="9" name="Rectangle: Rounded Corners 8">
              <a:hlinkClick r:id="rId10"/>
              <a:extLst>
                <a:ext uri="{FF2B5EF4-FFF2-40B4-BE49-F238E27FC236}">
                  <a16:creationId xmlns:a16="http://schemas.microsoft.com/office/drawing/2014/main" id="{1B329FFA-FE57-367E-DCD4-01D2F6DBDA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10"/>
              <a:extLst>
                <a:ext uri="{FF2B5EF4-FFF2-40B4-BE49-F238E27FC236}">
                  <a16:creationId xmlns:a16="http://schemas.microsoft.com/office/drawing/2014/main" id="{B0ED4F7A-1578-7DC4-70EB-78F31AA57FF1}"/>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10"/>
              <a:extLst>
                <a:ext uri="{FF2B5EF4-FFF2-40B4-BE49-F238E27FC236}">
                  <a16:creationId xmlns:a16="http://schemas.microsoft.com/office/drawing/2014/main" id="{93832531-6D9E-4917-ACAE-CD2C42B253ED}"/>
                </a:ext>
              </a:extLst>
            </p:cNvPr>
            <p:cNvPicPr>
              <a:picLocks noChangeAspect="1"/>
            </p:cNvPicPr>
            <p:nvPr/>
          </p:nvPicPr>
          <p:blipFill>
            <a:blip r:embed="rId11"/>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96336396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hidden="1">
            <a:extLst>
              <a:ext uri="{FF2B5EF4-FFF2-40B4-BE49-F238E27FC236}">
                <a16:creationId xmlns:a16="http://schemas.microsoft.com/office/drawing/2014/main" id="{02774989-8249-F4C1-0C40-22F670049D92}"/>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AR-Based Training</a:t>
            </a:r>
          </a:p>
          <a:p>
            <a:pPr>
              <a:lnSpc>
                <a:spcPct val="110000"/>
              </a:lnSpc>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developed several virtual training simulators products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GE HealthCare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including applications for MR, CT and Vascular services field engineers. These training simulators allow GE Healthcare technicians to train for the technical maintenance of diagnostic imaging apparatus on a standard computer, without the need for access to the real-world equipment. Trainees use the simulator to learn how to conduct the corrective and planned maintenance procedures and practice these tasks associated with each piece of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6" name="Picture Placeholder 01">
            <a:extLst>
              <a:ext uri="{FF2B5EF4-FFF2-40B4-BE49-F238E27FC236}">
                <a16:creationId xmlns:a16="http://schemas.microsoft.com/office/drawing/2014/main" id="{62DB1890-96C9-F199-1B7D-8A037A308AF8}"/>
              </a:ext>
            </a:extLst>
          </p:cNvPr>
          <p:cNvPicPr>
            <a:picLocks noChangeAspect="1"/>
          </p:cNvPicPr>
          <p:nvPr/>
        </p:nvPicPr>
        <p:blipFill rotWithShape="1">
          <a:blip r:embed="rId5"/>
          <a:srcRect l="37705" t="8804" r="32573" b="1814"/>
          <a:stretch/>
        </p:blipFill>
        <p:spPr>
          <a:xfrm>
            <a:off x="0" y="-2"/>
            <a:ext cx="2647950" cy="5256263"/>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5" name="Picture Placeholder 03">
            <a:extLst>
              <a:ext uri="{FF2B5EF4-FFF2-40B4-BE49-F238E27FC236}">
                <a16:creationId xmlns:a16="http://schemas.microsoft.com/office/drawing/2014/main" id="{90C950A9-53EA-87E6-B5A9-C33F62F47184}"/>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pic>
        <p:nvPicPr>
          <p:cNvPr id="15" name="Picture Placeholder 03">
            <a:extLst>
              <a:ext uri="{FF2B5EF4-FFF2-40B4-BE49-F238E27FC236}">
                <a16:creationId xmlns:a16="http://schemas.microsoft.com/office/drawing/2014/main" id="{187ADE3D-610A-4825-358E-D5FDD7923B16}"/>
              </a:ext>
            </a:extLst>
          </p:cNvPr>
          <p:cNvPicPr>
            <a:picLocks noChangeAspect="1"/>
          </p:cNvPicPr>
          <p:nvPr/>
        </p:nvPicPr>
        <p:blipFill rotWithShape="1">
          <a:blip r:embed="rId8"/>
          <a:srcRect l="37255" t="3151" r="36028" b="6123"/>
          <a:stretch/>
        </p:blipFill>
        <p:spPr>
          <a:xfrm>
            <a:off x="4165602" y="-3"/>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7" name="Picture 6">
            <a:hlinkClick r:id="rId3"/>
            <a:extLst>
              <a:ext uri="{FF2B5EF4-FFF2-40B4-BE49-F238E27FC236}">
                <a16:creationId xmlns:a16="http://schemas.microsoft.com/office/drawing/2014/main" id="{24958EE5-8C28-8092-FF68-AF298DC00AF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57200" y="5850553"/>
            <a:ext cx="1638300" cy="875028"/>
          </a:xfrm>
          <a:prstGeom prst="rect">
            <a:avLst/>
          </a:prstGeom>
        </p:spPr>
      </p:pic>
      <p:sp>
        <p:nvSpPr>
          <p:cNvPr id="10" name="TextBox 9">
            <a:extLst>
              <a:ext uri="{FF2B5EF4-FFF2-40B4-BE49-F238E27FC236}">
                <a16:creationId xmlns:a16="http://schemas.microsoft.com/office/drawing/2014/main" id="{016EB0B6-80A4-746E-C580-97C8CF10B50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GE HEALTHCARE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11" name="Read more button">
            <a:extLst>
              <a:ext uri="{FF2B5EF4-FFF2-40B4-BE49-F238E27FC236}">
                <a16:creationId xmlns:a16="http://schemas.microsoft.com/office/drawing/2014/main" id="{2AE14E1B-5293-E413-9F9E-AD66A6407B7A}"/>
              </a:ext>
            </a:extLst>
          </p:cNvPr>
          <p:cNvGrpSpPr/>
          <p:nvPr/>
        </p:nvGrpSpPr>
        <p:grpSpPr>
          <a:xfrm>
            <a:off x="457200" y="8080611"/>
            <a:ext cx="1312460" cy="377589"/>
            <a:chOff x="457200" y="8080611"/>
            <a:chExt cx="1312460" cy="377589"/>
          </a:xfrm>
        </p:grpSpPr>
        <p:sp>
          <p:nvSpPr>
            <p:cNvPr id="12" name="Rectangle: Rounded Corners 11">
              <a:hlinkClick r:id="rId10"/>
              <a:extLst>
                <a:ext uri="{FF2B5EF4-FFF2-40B4-BE49-F238E27FC236}">
                  <a16:creationId xmlns:a16="http://schemas.microsoft.com/office/drawing/2014/main" id="{826B1B5E-A072-F56E-E5A4-4BBC3F9D8C4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3" name="TextBox 12">
              <a:hlinkClick r:id="rId10"/>
              <a:extLst>
                <a:ext uri="{FF2B5EF4-FFF2-40B4-BE49-F238E27FC236}">
                  <a16:creationId xmlns:a16="http://schemas.microsoft.com/office/drawing/2014/main" id="{41C9733C-C61A-D330-236F-C13C6347763C}"/>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4" name="Picture 13">
              <a:hlinkClick r:id="rId10"/>
              <a:extLst>
                <a:ext uri="{FF2B5EF4-FFF2-40B4-BE49-F238E27FC236}">
                  <a16:creationId xmlns:a16="http://schemas.microsoft.com/office/drawing/2014/main" id="{D01176EA-75AF-CB7E-9CF6-1EA7541160A9}"/>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16" name="Rectangle 8">
            <a:extLst>
              <a:ext uri="{FF2B5EF4-FFF2-40B4-BE49-F238E27FC236}">
                <a16:creationId xmlns:a16="http://schemas.microsoft.com/office/drawing/2014/main" id="{7ED5411C-9D3B-B00C-E3FF-2F09A6EEE5C1}"/>
              </a:ext>
            </a:extLst>
          </p:cNvPr>
          <p:cNvSpPr/>
          <p:nvPr/>
        </p:nvSpPr>
        <p:spPr>
          <a:xfrm flipH="1" flipV="1">
            <a:off x="4161574" y="0"/>
            <a:ext cx="2692398" cy="5256261"/>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6400A0">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hidden="1">
            <a:extLst>
              <a:ext uri="{FF2B5EF4-FFF2-40B4-BE49-F238E27FC236}">
                <a16:creationId xmlns:a16="http://schemas.microsoft.com/office/drawing/2014/main" id="{31344F64-6B2D-A68B-5F2E-78A7064BCEF3}"/>
              </a:ext>
            </a:extLst>
          </p:cNvPr>
          <p:cNvSpPr>
            <a:spLocks noGrp="1"/>
          </p:cNvSpPr>
          <p:nvPr>
            <p:ph type="title" idx="4294967295"/>
          </p:nvPr>
        </p:nvSpPr>
        <p:spPr>
          <a:xfrm>
            <a:off x="471488" y="487363"/>
            <a:ext cx="5915025" cy="1766887"/>
          </a:xfrm>
          <a:prstGeom prst="rect">
            <a:avLst/>
          </a:prstGeom>
        </p:spPr>
        <p:txBody>
          <a:bodyPr/>
          <a:lstStyle/>
          <a:p>
            <a:r>
              <a:rPr lang="en-US"/>
              <a:t>GE Healthcare</a:t>
            </a:r>
          </a:p>
        </p:txBody>
      </p:sp>
    </p:spTree>
    <p:extLst>
      <p:ext uri="{BB962C8B-B14F-4D97-AF65-F5344CB8AC3E}">
        <p14:creationId xmlns:p14="http://schemas.microsoft.com/office/powerpoint/2010/main" val="139224946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hidden="1">
            <a:extLst>
              <a:ext uri="{FF2B5EF4-FFF2-40B4-BE49-F238E27FC236}">
                <a16:creationId xmlns:a16="http://schemas.microsoft.com/office/drawing/2014/main" id="{D6E991A4-10CF-120F-0763-B97DEB03BA05}"/>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5EBEA059-3CAC-44F1-BF75-494B0C45CB4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VR-Based Training</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Recently upgraded from the Oculus Rift to the Meta Quest platform, </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Global Ground Support</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 VR </a:t>
            </a:r>
            <a:r>
              <a:rPr kumimoji="0" lang="en-US" sz="1200" b="0" i="1"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Deicer Simulator</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available to customers worldwide. This networked multiplayer VR training simulator allows for safe, effective and cost-cutting training. Trainers have the ability to generate more than a million different situations for their trainees, choosing aircraft model and detailed environmental conditions: temperature, wind speed and direction, precipitation level and type. The simulation teaches equipment operators year-round to use GGS deicers quickly, with more flexibility and at a lower cost than traditional training. No real-world equipment is taken off the line and no expensive consumables, such as fuel, oil and deicing fluids, are required.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 name="Picture Placeholder 03">
            <a:extLst>
              <a:ext uri="{FF2B5EF4-FFF2-40B4-BE49-F238E27FC236}">
                <a16:creationId xmlns:a16="http://schemas.microsoft.com/office/drawing/2014/main" id="{A060A2C3-8249-BD82-26B2-B4326A056569}"/>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sp>
        <p:nvSpPr>
          <p:cNvPr id="6" name="TextBox 5">
            <a:extLst>
              <a:ext uri="{FF2B5EF4-FFF2-40B4-BE49-F238E27FC236}">
                <a16:creationId xmlns:a16="http://schemas.microsoft.com/office/drawing/2014/main" id="{B18B043F-EF23-A0D0-2C00-BC26BBC1DEC9}"/>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GLOBAL GROUND SUPPORT</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3"/>
            <a:extLst>
              <a:ext uri="{FF2B5EF4-FFF2-40B4-BE49-F238E27FC236}">
                <a16:creationId xmlns:a16="http://schemas.microsoft.com/office/drawing/2014/main" id="{C7008CA7-7908-0D30-759B-5381B26CF869}"/>
              </a:ext>
            </a:extLst>
          </p:cNvPr>
          <p:cNvPicPr>
            <a:picLocks noChangeAspect="1"/>
          </p:cNvPicPr>
          <p:nvPr/>
        </p:nvPicPr>
        <p:blipFill>
          <a:blip r:embed="rId8"/>
          <a:srcRect/>
          <a:stretch/>
        </p:blipFill>
        <p:spPr>
          <a:xfrm>
            <a:off x="457200" y="5829300"/>
            <a:ext cx="1638300" cy="516553"/>
          </a:xfrm>
          <a:prstGeom prst="rect">
            <a:avLst/>
          </a:prstGeom>
        </p:spPr>
      </p:pic>
      <p:grpSp>
        <p:nvGrpSpPr>
          <p:cNvPr id="9" name="Read more button">
            <a:extLst>
              <a:ext uri="{FF2B5EF4-FFF2-40B4-BE49-F238E27FC236}">
                <a16:creationId xmlns:a16="http://schemas.microsoft.com/office/drawing/2014/main" id="{3ABEE120-343B-B70F-B62C-F449B8E7B68A}"/>
              </a:ext>
            </a:extLst>
          </p:cNvPr>
          <p:cNvGrpSpPr/>
          <p:nvPr/>
        </p:nvGrpSpPr>
        <p:grpSpPr>
          <a:xfrm>
            <a:off x="457200" y="8080611"/>
            <a:ext cx="1312460" cy="377589"/>
            <a:chOff x="457200" y="8080611"/>
            <a:chExt cx="1312460" cy="377589"/>
          </a:xfrm>
        </p:grpSpPr>
        <p:sp>
          <p:nvSpPr>
            <p:cNvPr id="10" name="Rectangle: Rounded Corners 9">
              <a:hlinkClick r:id="rId9"/>
              <a:extLst>
                <a:ext uri="{FF2B5EF4-FFF2-40B4-BE49-F238E27FC236}">
                  <a16:creationId xmlns:a16="http://schemas.microsoft.com/office/drawing/2014/main" id="{4BA81415-6539-32DD-DFEC-A988BD30548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9"/>
              <a:extLst>
                <a:ext uri="{FF2B5EF4-FFF2-40B4-BE49-F238E27FC236}">
                  <a16:creationId xmlns:a16="http://schemas.microsoft.com/office/drawing/2014/main" id="{C5A750CB-ED77-FFC6-C7A7-7C3FC2206CF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9"/>
              <a:extLst>
                <a:ext uri="{FF2B5EF4-FFF2-40B4-BE49-F238E27FC236}">
                  <a16:creationId xmlns:a16="http://schemas.microsoft.com/office/drawing/2014/main" id="{777457C0-A1F2-5967-F940-DC11908EC9B5}"/>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3" name="Title 2" hidden="1">
            <a:extLst>
              <a:ext uri="{FF2B5EF4-FFF2-40B4-BE49-F238E27FC236}">
                <a16:creationId xmlns:a16="http://schemas.microsoft.com/office/drawing/2014/main" id="{8D9F2E72-8648-A513-3E24-AD41AF623E58}"/>
              </a:ext>
            </a:extLst>
          </p:cNvPr>
          <p:cNvSpPr>
            <a:spLocks noGrp="1"/>
          </p:cNvSpPr>
          <p:nvPr>
            <p:ph type="title" idx="4294967295"/>
          </p:nvPr>
        </p:nvSpPr>
        <p:spPr>
          <a:xfrm>
            <a:off x="471488" y="487363"/>
            <a:ext cx="5915025" cy="1766887"/>
          </a:xfrm>
          <a:prstGeom prst="rect">
            <a:avLst/>
          </a:prstGeom>
        </p:spPr>
        <p:txBody>
          <a:bodyPr/>
          <a:lstStyle/>
          <a:p>
            <a:r>
              <a:rPr lang="en-US"/>
              <a:t>Global Ground Support</a:t>
            </a:r>
          </a:p>
        </p:txBody>
      </p:sp>
    </p:spTree>
    <p:extLst>
      <p:ext uri="{BB962C8B-B14F-4D97-AF65-F5344CB8AC3E}">
        <p14:creationId xmlns:p14="http://schemas.microsoft.com/office/powerpoint/2010/main" val="255271805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D7DFF374-E8F9-6A9A-A331-E30DC10B822C}"/>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14037" cy="250440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Mining Equipment Simulations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is a proud partner of P&amp;H Mining Equipment, a subsidiary of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Komatsu</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P&amp;H Mining builds and supports a line of drilling and material-handling machinery for surface mining operations worldwide.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By providing a range of training simulators for underground longwall systems, surface mining equipment, and heavy earth movers, ForgeFX has established expertise in the creation of virtual training environments for complex machinery. Each of these custom simulators run on both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desktop computers and real-world physical control stations.</a:t>
            </a:r>
            <a:endPar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C7767AD4-CE51-7CA1-2982-A1335ED477C9}"/>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9664" y="0"/>
            <a:ext cx="2692398" cy="5256264"/>
          </a:xfrm>
        </p:spPr>
      </p:pic>
      <p:sp>
        <p:nvSpPr>
          <p:cNvPr id="3" name="TextBox 2">
            <a:extLst>
              <a:ext uri="{FF2B5EF4-FFF2-40B4-BE49-F238E27FC236}">
                <a16:creationId xmlns:a16="http://schemas.microsoft.com/office/drawing/2014/main" id="{E5258364-3FB2-11AE-8987-E3519C9F6467}"/>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KOMATSU</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D4250367-7DDD-A23B-8183-447FBCF3101C}"/>
              </a:ext>
            </a:extLst>
          </p:cNvPr>
          <p:cNvPicPr>
            <a:picLocks noChangeAspect="1"/>
          </p:cNvPicPr>
          <p:nvPr/>
        </p:nvPicPr>
        <p:blipFill rotWithShape="1">
          <a:blip r:embed="rId7"/>
          <a:srcRect t="26326" b="22931"/>
          <a:stretch/>
        </p:blipFill>
        <p:spPr>
          <a:xfrm>
            <a:off x="457200" y="5760720"/>
            <a:ext cx="1638300" cy="519578"/>
          </a:xfrm>
          <a:prstGeom prst="rect">
            <a:avLst/>
          </a:prstGeom>
        </p:spPr>
      </p:pic>
      <p:grpSp>
        <p:nvGrpSpPr>
          <p:cNvPr id="5" name="Read more button">
            <a:extLst>
              <a:ext uri="{FF2B5EF4-FFF2-40B4-BE49-F238E27FC236}">
                <a16:creationId xmlns:a16="http://schemas.microsoft.com/office/drawing/2014/main" id="{4BD4EEE9-0D73-00DB-4275-44616680CD02}"/>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50E9FBCA-5B83-6256-6404-CCDA08B0D71F}"/>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5520D3AA-AF79-A2CF-6A5A-0170E64E1D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AC222E15-3C83-543C-3A49-E7D8C708D494}"/>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25212BF9-C273-B025-CD7F-4147517113A3}"/>
              </a:ext>
            </a:extLst>
          </p:cNvPr>
          <p:cNvSpPr>
            <a:spLocks noGrp="1"/>
          </p:cNvSpPr>
          <p:nvPr>
            <p:ph type="title" idx="4294967295"/>
          </p:nvPr>
        </p:nvSpPr>
        <p:spPr>
          <a:xfrm>
            <a:off x="471488" y="487363"/>
            <a:ext cx="5915025" cy="1766887"/>
          </a:xfrm>
          <a:prstGeom prst="rect">
            <a:avLst/>
          </a:prstGeom>
        </p:spPr>
        <p:txBody>
          <a:bodyPr/>
          <a:lstStyle/>
          <a:p>
            <a:r>
              <a:rPr lang="en-US"/>
              <a:t>Komatsu</a:t>
            </a:r>
          </a:p>
        </p:txBody>
      </p:sp>
    </p:spTree>
    <p:extLst>
      <p:ext uri="{BB962C8B-B14F-4D97-AF65-F5344CB8AC3E}">
        <p14:creationId xmlns:p14="http://schemas.microsoft.com/office/powerpoint/2010/main" val="223412994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25312"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our dedication to providing the most effective and affordable training experiences, we have outlined the cost structure for our services. This breakdown allows you to gain an understanding of how your investment translates into the highest-quality simulation training for your organization. </a:t>
            </a:r>
            <a:endParaRPr kumimoji="0" lang="en-US" sz="1200" b="0" i="0" u="none" strike="noStrike" kern="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5" name="Table">
            <a:extLst>
              <a:ext uri="{FF2B5EF4-FFF2-40B4-BE49-F238E27FC236}">
                <a16:creationId xmlns:a16="http://schemas.microsoft.com/office/drawing/2014/main" id="{E6E6005F-0946-0C7B-9B99-BF39D2D5F644}"/>
              </a:ext>
            </a:extLst>
          </p:cNvPr>
          <p:cNvGraphicFramePr>
            <a:graphicFrameLocks noGrp="1"/>
          </p:cNvGraphicFramePr>
          <p:nvPr>
            <p:extLst>
              <p:ext uri="{D42A27DB-BD31-4B8C-83A1-F6EECF244321}">
                <p14:modId xmlns:p14="http://schemas.microsoft.com/office/powerpoint/2010/main" val="589562381"/>
              </p:ext>
            </p:extLst>
          </p:nvPr>
        </p:nvGraphicFramePr>
        <p:xfrm>
          <a:off x="457200" y="2599395"/>
          <a:ext cx="5925312" cy="3352544"/>
        </p:xfrm>
        <a:graphic>
          <a:graphicData uri="http://schemas.openxmlformats.org/drawingml/2006/table">
            <a:tbl>
              <a:tblPr firstRow="1" firstCol="1" bandRow="1">
                <a:tableStyleId>{5C22544A-7EE6-4342-B048-85BDC9FD1C3A}</a:tableStyleId>
              </a:tblPr>
              <a:tblGrid>
                <a:gridCol w="3440838">
                  <a:extLst>
                    <a:ext uri="{9D8B030D-6E8A-4147-A177-3AD203B41FA5}">
                      <a16:colId xmlns:a16="http://schemas.microsoft.com/office/drawing/2014/main" val="2441452081"/>
                    </a:ext>
                  </a:extLst>
                </a:gridCol>
                <a:gridCol w="802862">
                  <a:extLst>
                    <a:ext uri="{9D8B030D-6E8A-4147-A177-3AD203B41FA5}">
                      <a16:colId xmlns:a16="http://schemas.microsoft.com/office/drawing/2014/main" val="2984948775"/>
                    </a:ext>
                  </a:extLst>
                </a:gridCol>
                <a:gridCol w="802862">
                  <a:extLst>
                    <a:ext uri="{9D8B030D-6E8A-4147-A177-3AD203B41FA5}">
                      <a16:colId xmlns:a16="http://schemas.microsoft.com/office/drawing/2014/main" val="671255942"/>
                    </a:ext>
                  </a:extLst>
                </a:gridCol>
                <a:gridCol w="878750">
                  <a:extLst>
                    <a:ext uri="{9D8B030D-6E8A-4147-A177-3AD203B41FA5}">
                      <a16:colId xmlns:a16="http://schemas.microsoft.com/office/drawing/2014/main" val="632268245"/>
                    </a:ext>
                  </a:extLst>
                </a:gridCol>
              </a:tblGrid>
              <a:tr h="204588">
                <a:tc>
                  <a:txBody>
                    <a:bodyPr/>
                    <a:lstStyle/>
                    <a:p>
                      <a:pPr algn="l"/>
                      <a:r>
                        <a:rPr lang="en-US" sz="1000" b="1">
                          <a:latin typeface="+mn-lt"/>
                          <a:ea typeface="Calibri" panose="020F0502020204030204" pitchFamily="34" charset="0"/>
                          <a:cs typeface="Calibri" panose="020F0502020204030204" pitchFamily="34" charset="0"/>
                        </a:rPr>
                        <a:t>Development Activity</a:t>
                      </a:r>
                    </a:p>
                  </a:txBody>
                  <a:tcPr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Effort %</a:t>
                      </a:r>
                    </a:p>
                  </a:txBody>
                  <a:tcPr marR="182880"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Hours</a:t>
                      </a:r>
                    </a:p>
                  </a:txBody>
                  <a:tcPr marR="182880" anchor="ctr">
                    <a:solidFill>
                      <a:srgbClr val="F6B104"/>
                    </a:solidFill>
                  </a:tcPr>
                </a:tc>
                <a:tc>
                  <a:txBody>
                    <a:bodyPr/>
                    <a:lstStyle/>
                    <a:p>
                      <a:pPr marL="0" algn="r" defTabSz="685800" rtl="0" eaLnBrk="1" latinLnBrk="0" hangingPunct="1"/>
                      <a:r>
                        <a:rPr lang="en-US" sz="1000" b="1" kern="1200">
                          <a:solidFill>
                            <a:schemeClr val="lt1"/>
                          </a:solidFill>
                          <a:latin typeface="+mn-lt"/>
                          <a:ea typeface="Calibri" panose="020F0502020204030204" pitchFamily="34" charset="0"/>
                          <a:cs typeface="Calibri" panose="020F0502020204030204" pitchFamily="34" charset="0"/>
                        </a:rPr>
                        <a:t>Cost</a:t>
                      </a:r>
                    </a:p>
                  </a:txBody>
                  <a:tcPr marR="182880"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Project Management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$28,625</a:t>
                      </a:r>
                    </a:p>
                  </a:txBody>
                  <a:tcPr marL="0" marR="182880" marT="6350" marB="0"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Travel</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9740942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Equipment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808866552"/>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Subscriptions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806965228"/>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Requirements Gathering</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3D Model Development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27%</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442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$77,288</a:t>
                      </a:r>
                    </a:p>
                  </a:txBody>
                  <a:tcPr marL="0" marR="182880" marT="6350" marB="0"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Application Programming &amp; User Interface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40%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654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$114,500</a:t>
                      </a:r>
                    </a:p>
                  </a:txBody>
                  <a:tcPr marL="0" marR="182880" marT="6350" marB="0"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Documentation</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$2,863</a:t>
                      </a:r>
                    </a:p>
                  </a:txBody>
                  <a:tcPr marL="0" marR="182880" marT="6350" marB="0" anchor="ctr">
                    <a:solidFill>
                      <a:srgbClr val="FEF2DB"/>
                    </a:solidFill>
                  </a:tcPr>
                </a:tc>
                <a:extLst>
                  <a:ext uri="{0D108BD9-81ED-4DB2-BD59-A6C34878D82A}">
                    <a16:rowId xmlns:a16="http://schemas.microsoft.com/office/drawing/2014/main" val="180561476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Reviews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6%</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98</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$17,175</a:t>
                      </a:r>
                    </a:p>
                  </a:txBody>
                  <a:tcPr marL="0" marR="182880" marT="6350" marB="0" anchor="ctr">
                    <a:solidFill>
                      <a:srgbClr val="FEF2DB"/>
                    </a:solidFill>
                  </a:tcPr>
                </a:tc>
                <a:extLst>
                  <a:ext uri="{0D108BD9-81ED-4DB2-BD59-A6C34878D82A}">
                    <a16:rowId xmlns:a16="http://schemas.microsoft.com/office/drawing/2014/main" val="2784545483"/>
                  </a:ext>
                </a:extLst>
              </a:tr>
              <a:tr h="28320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Quality Assurance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3560298297"/>
                  </a:ext>
                </a:extLst>
              </a:tr>
              <a:tr h="253283">
                <a:tc>
                  <a:txBody>
                    <a:bodyPr/>
                    <a:lstStyle/>
                    <a:p>
                      <a:pPr marL="0" algn="r" defTabSz="685800" rtl="0" eaLnBrk="1" latinLnBrk="0" hangingPunct="1"/>
                      <a:r>
                        <a:rPr lang="en-US" sz="1200" b="1" kern="1200">
                          <a:solidFill>
                            <a:schemeClr val="lt1"/>
                          </a:solidFill>
                          <a:latin typeface="+mn-lt"/>
                          <a:ea typeface="Calibri" panose="020F0502020204030204" pitchFamily="34" charset="0"/>
                          <a:cs typeface="Calibri" panose="020F0502020204030204" pitchFamily="34" charset="0"/>
                        </a:rPr>
                        <a:t>Total</a:t>
                      </a:r>
                    </a:p>
                  </a:txBody>
                  <a:tcPr anchor="ctr">
                    <a:solidFill>
                      <a:schemeClr val="tx2">
                        <a:lumMod val="60000"/>
                        <a:lumOff val="40000"/>
                      </a:schemeClr>
                    </a:solidFill>
                  </a:tcPr>
                </a:tc>
                <a:tc>
                  <a:txBody>
                    <a:bodyPr/>
                    <a:lstStyle/>
                    <a:p>
                      <a:pPr algn="r" rtl="0"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100%</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1636</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marL="0" marR="182880" marT="0" marB="0"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Breakdown</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943600"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pic>
        <p:nvPicPr>
          <p:cNvPr id="4" name="Picture 3">
            <a:extLst>
              <a:ext uri="{FF2B5EF4-FFF2-40B4-BE49-F238E27FC236}">
                <a16:creationId xmlns:a16="http://schemas.microsoft.com/office/drawing/2014/main" id="{F3ABC5E4-4725-29D5-C969-1B79E57E3377}"/>
              </a:ext>
            </a:extLst>
          </p:cNvPr>
          <p:cNvPicPr>
            <a:picLocks noChangeAspect="1"/>
          </p:cNvPicPr>
          <p:nvPr/>
        </p:nvPicPr>
        <p:blipFill>
          <a:blip r:embed="rId2"/>
          <a:stretch>
            <a:fillRect/>
          </a:stretch>
        </p:blipFill>
        <p:spPr>
          <a:xfrm>
            <a:off x="7058180" y="2308683"/>
            <a:ext cx="6858000" cy="3706146"/>
          </a:xfrm>
          <a:prstGeom prst="rect">
            <a:avLst/>
          </a:prstGeom>
        </p:spPr>
      </p:pic>
    </p:spTree>
    <p:extLst>
      <p:ext uri="{BB962C8B-B14F-4D97-AF65-F5344CB8AC3E}">
        <p14:creationId xmlns:p14="http://schemas.microsoft.com/office/powerpoint/2010/main" val="319219518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ForgeFX will submit an invoice for 20% of the total budget at Project Kickoff, and subsequently submit invoices at the end of each month of development in equal amounts, totaling the remaining 80% of the budget. Payments for approved invoices will be due net 30 upon receipt of invoice.</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Invoice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a:extLst>
              <a:ext uri="{FF2B5EF4-FFF2-40B4-BE49-F238E27FC236}">
                <a16:creationId xmlns:a16="http://schemas.microsoft.com/office/drawing/2014/main" id="{2FC408AC-38FB-A1C3-0743-6257ADF5F327}"/>
              </a:ext>
            </a:extLst>
          </p:cNvPr>
          <p:cNvGraphicFramePr>
            <a:graphicFrameLocks noGrp="1"/>
          </p:cNvGraphicFramePr>
          <p:nvPr>
            <p:extLst>
              <p:ext uri="{D42A27DB-BD31-4B8C-83A1-F6EECF244321}">
                <p14:modId xmlns:p14="http://schemas.microsoft.com/office/powerpoint/2010/main" val="3979209916"/>
              </p:ext>
            </p:extLst>
          </p:nvPr>
        </p:nvGraphicFramePr>
        <p:xfrm>
          <a:off x="457200" y="2596896"/>
          <a:ext cx="5968313" cy="1935480"/>
        </p:xfrm>
        <a:graphic>
          <a:graphicData uri="http://schemas.openxmlformats.org/drawingml/2006/table">
            <a:tbl>
              <a:tblPr firstRow="1" firstCol="1" bandRow="1">
                <a:tableStyleId>{5C22544A-7EE6-4342-B048-85BDC9FD1C3A}</a:tableStyleId>
              </a:tblPr>
              <a:tblGrid>
                <a:gridCol w="3356743">
                  <a:extLst>
                    <a:ext uri="{9D8B030D-6E8A-4147-A177-3AD203B41FA5}">
                      <a16:colId xmlns:a16="http://schemas.microsoft.com/office/drawing/2014/main" val="2441452081"/>
                    </a:ext>
                  </a:extLst>
                </a:gridCol>
                <a:gridCol w="1305785">
                  <a:extLst>
                    <a:ext uri="{9D8B030D-6E8A-4147-A177-3AD203B41FA5}">
                      <a16:colId xmlns:a16="http://schemas.microsoft.com/office/drawing/2014/main" val="632268245"/>
                    </a:ext>
                  </a:extLst>
                </a:gridCol>
                <a:gridCol w="1305785">
                  <a:extLst>
                    <a:ext uri="{9D8B030D-6E8A-4147-A177-3AD203B41FA5}">
                      <a16:colId xmlns:a16="http://schemas.microsoft.com/office/drawing/2014/main" val="1009537200"/>
                    </a:ext>
                  </a:extLst>
                </a:gridCol>
              </a:tblGrid>
              <a:tr h="204588">
                <a:tc>
                  <a:txBody>
                    <a:bodyPr/>
                    <a:lstStyle/>
                    <a:p>
                      <a:pPr algn="l"/>
                      <a:r>
                        <a:rPr lang="en-US" sz="1000"/>
                        <a:t>Invoice Milestone</a:t>
                      </a:r>
                    </a:p>
                  </a:txBody>
                  <a:tcPr anchor="ctr">
                    <a:solidFill>
                      <a:srgbClr val="F6B104"/>
                    </a:solidFill>
                  </a:tcPr>
                </a:tc>
                <a:tc>
                  <a:txBody>
                    <a:bodyPr/>
                    <a:lstStyle/>
                    <a:p>
                      <a:pPr marL="0" algn="ctr" defTabSz="685800" rtl="0" eaLnBrk="1" latinLnBrk="0" hangingPunct="1"/>
                      <a:r>
                        <a:rPr lang="en-US" sz="1000" b="1" kern="1200">
                          <a:solidFill>
                            <a:schemeClr val="lt1"/>
                          </a:solidFill>
                          <a:latin typeface="+mn-lt"/>
                          <a:ea typeface="+mn-ea"/>
                          <a:cs typeface="+mn-cs"/>
                        </a:rPr>
                        <a:t>Percentage</a:t>
                      </a:r>
                    </a:p>
                  </a:txBody>
                  <a:tcPr anchor="ctr"/>
                </a:tc>
                <a:tc>
                  <a:txBody>
                    <a:bodyPr/>
                    <a:lstStyle/>
                    <a:p>
                      <a:pPr marL="0" algn="ctr" defTabSz="685800" rtl="0" eaLnBrk="1" latinLnBrk="0" hangingPunct="1"/>
                      <a:r>
                        <a:rPr lang="en-US" sz="1000" b="1" kern="1200">
                          <a:solidFill>
                            <a:schemeClr val="lt1"/>
                          </a:solidFill>
                          <a:latin typeface="+mn-lt"/>
                          <a:ea typeface="+mn-ea"/>
                          <a:cs typeface="+mn-cs"/>
                        </a:rPr>
                        <a:t>Cost</a:t>
                      </a:r>
                    </a:p>
                  </a:txBody>
                  <a:tcPr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Project Kickoff</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 of total</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1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2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3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4 Development/Final Delivery</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1805614760"/>
                  </a:ext>
                </a:extLst>
              </a:tr>
              <a:tr h="253283">
                <a:tc>
                  <a:txBody>
                    <a:bodyPr/>
                    <a:lstStyle/>
                    <a:p>
                      <a:pPr marL="0" algn="r" defTabSz="685800" rtl="0" eaLnBrk="1" latinLnBrk="0" hangingPunct="1"/>
                      <a:r>
                        <a:rPr lang="en-US" sz="1200" b="1" kern="1200">
                          <a:solidFill>
                            <a:schemeClr val="lt1"/>
                          </a:solidFill>
                          <a:latin typeface="+mn-lt"/>
                          <a:ea typeface="+mn-ea"/>
                          <a:cs typeface="+mn-cs"/>
                        </a:rPr>
                        <a:t>Total</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a:solidFill>
                            <a:schemeClr val="bg1"/>
                          </a:solidFill>
                          <a:latin typeface="+mn-lt"/>
                          <a:ea typeface="+mn-ea"/>
                          <a:cs typeface="+mn-cs"/>
                        </a:rPr>
                        <a:t>100%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Tree>
    <p:extLst>
      <p:ext uri="{BB962C8B-B14F-4D97-AF65-F5344CB8AC3E}">
        <p14:creationId xmlns:p14="http://schemas.microsoft.com/office/powerpoint/2010/main" val="246293787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t="6000" b="6000"/>
          <a:stretch/>
        </p:blipFill>
        <p:spPr>
          <a:xfrm>
            <a:off x="0" y="0"/>
            <a:ext cx="6858000" cy="2011680"/>
          </a:xfrm>
        </p:spPr>
      </p:pic>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579493"/>
          </a:xfrm>
        </p:spPr>
        <p:txBody>
          <a:bodyPr/>
          <a:lstStyle/>
          <a:p>
            <a:pPr>
              <a:spcBef>
                <a:spcPts val="0"/>
              </a:spcBef>
            </a:pPr>
            <a:r>
              <a:rPr lang="en-US" spc="-20"/>
              <a:t>Meta Quest for Business is a subscription bundle for Meta Quest Pro and Meta Quest 2 devices that provides administrative features such as user, device, and application management; and support services. </a:t>
            </a:r>
          </a:p>
          <a:p>
            <a:pPr>
              <a:spcBef>
                <a:spcPts val="0"/>
              </a:spcBef>
            </a:pPr>
            <a:r>
              <a:rPr lang="en-US" spc="-20"/>
              <a:t>The subscription includes: </a:t>
            </a:r>
          </a:p>
          <a:p>
            <a:pPr lvl="1">
              <a:spcBef>
                <a:spcPts val="0"/>
              </a:spcBef>
            </a:pPr>
            <a:r>
              <a:rPr lang="en-US" spc="-20"/>
              <a:t>A dedicated account manager to help you get started</a:t>
            </a:r>
          </a:p>
          <a:p>
            <a:pPr lvl="1">
              <a:spcBef>
                <a:spcPts val="0"/>
              </a:spcBef>
            </a:pPr>
            <a:r>
              <a:rPr lang="en-US" spc="-20"/>
              <a:t>Access to a library of business-ready VR apps and experiences</a:t>
            </a:r>
          </a:p>
          <a:p>
            <a:pPr lvl="1">
              <a:spcBef>
                <a:spcPts val="0"/>
              </a:spcBef>
            </a:pPr>
            <a:r>
              <a:rPr lang="en-US" spc="-20"/>
              <a:t>Device management tools to track and manage your headsets</a:t>
            </a:r>
          </a:p>
          <a:p>
            <a:pPr lvl="1">
              <a:spcBef>
                <a:spcPts val="0"/>
              </a:spcBef>
            </a:pPr>
            <a:r>
              <a:rPr lang="en-US" spc="-20"/>
              <a:t>User management tools to create and manage user accounts</a:t>
            </a:r>
          </a:p>
          <a:p>
            <a:pPr lvl="1">
              <a:spcBef>
                <a:spcPts val="0"/>
              </a:spcBef>
            </a:pPr>
            <a:r>
              <a:rPr lang="en-US" spc="-20"/>
              <a:t>Application management tools to deploy and manage VR apps</a:t>
            </a:r>
          </a:p>
          <a:p>
            <a:pPr lvl="1">
              <a:spcBef>
                <a:spcPts val="0"/>
              </a:spcBef>
            </a:pPr>
            <a:r>
              <a:rPr lang="en-US" spc="-20"/>
              <a:t>Support from Meta experts</a:t>
            </a:r>
          </a:p>
          <a:p>
            <a:pPr>
              <a:spcBef>
                <a:spcPts val="0"/>
              </a:spcBef>
            </a:pPr>
            <a:r>
              <a:rPr lang="en-US" spc="-20"/>
              <a:t>Meta Quest for Business is designed for businesses of all sizes that want to use VR for training, collaboration, customer service, and other applications. It is a good option for businesses that need the flexibility and control of a subscription-based solution.</a:t>
            </a:r>
          </a:p>
          <a:p>
            <a:pPr>
              <a:spcBef>
                <a:spcPts val="0"/>
              </a:spcBef>
            </a:pPr>
            <a:r>
              <a:rPr lang="en-US" spc="-20"/>
              <a:t>Benefits of using Meta Quest for Business include:</a:t>
            </a:r>
          </a:p>
          <a:p>
            <a:pPr lvl="1">
              <a:spcBef>
                <a:spcPts val="0"/>
              </a:spcBef>
            </a:pPr>
            <a:r>
              <a:rPr lang="en-US" spc="-20"/>
              <a:t>Increased productivity: VR can be used to train employees more effectively, collaborate with colleagues remotely, and provide better customer service.</a:t>
            </a:r>
          </a:p>
          <a:p>
            <a:pPr lvl="1">
              <a:spcBef>
                <a:spcPts val="0"/>
              </a:spcBef>
            </a:pPr>
            <a:r>
              <a:rPr lang="en-US" spc="-20"/>
              <a:t>Reduced costs: VR can help businesses save money on travel, training, and equipment.</a:t>
            </a:r>
          </a:p>
          <a:p>
            <a:pPr lvl="1">
              <a:spcBef>
                <a:spcPts val="0"/>
              </a:spcBef>
            </a:pPr>
            <a:r>
              <a:rPr lang="en-US" spc="-20"/>
              <a:t>Increased innovation: VR can be used to develop new products and services, and to improve the customer experience.</a:t>
            </a:r>
          </a:p>
          <a:p>
            <a:pPr>
              <a:spcBef>
                <a:spcPts val="0"/>
              </a:spcBef>
            </a:pPr>
            <a:r>
              <a:rPr lang="en-US" spc="-20"/>
              <a:t>ForgeFX Simulations is excited to harness the power of Meta Quest for Business to offer our clients a comprehensive and streamlined VR experience. The following page summarizes the Meta Quest for Business offerings and prices. </a:t>
            </a:r>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Meta Quest</a:t>
            </a:r>
            <a:r>
              <a:rPr lang="en-US"/>
              <a:t> For Business</a:t>
            </a:r>
          </a:p>
        </p:txBody>
      </p:sp>
      <p:sp>
        <p:nvSpPr>
          <p:cNvPr id="2" name="Text Placeholder 10">
            <a:extLst>
              <a:ext uri="{FF2B5EF4-FFF2-40B4-BE49-F238E27FC236}">
                <a16:creationId xmlns:a16="http://schemas.microsoft.com/office/drawing/2014/main" id="{9660C4A2-EFA0-ED06-12A7-03EEA8EC3156}"/>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5" name="Text Placeholder 4" hidden="1">
            <a:extLst>
              <a:ext uri="{FF2B5EF4-FFF2-40B4-BE49-F238E27FC236}">
                <a16:creationId xmlns:a16="http://schemas.microsoft.com/office/drawing/2014/main" id="{B9B41277-CD3F-257D-D15F-72602C318C58}"/>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83196400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7B903-BBD4-EF41-B673-48EBB161C37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DC12A415-C1ED-8F74-555F-EF27DE88C34F}"/>
              </a:ext>
            </a:extLst>
          </p:cNvPr>
          <p:cNvPicPr>
            <a:picLocks noGrp="1" noChangeAspect="1"/>
          </p:cNvPicPr>
          <p:nvPr>
            <p:ph type="pic" sz="quarter" idx="10"/>
          </p:nvPr>
        </p:nvPicPr>
        <p:blipFill rotWithShape="1">
          <a:blip r:embed="rId2"/>
          <a:srcRect t="6007" b="6007"/>
          <a:stretch/>
        </p:blipFill>
        <p:spPr/>
      </p:pic>
      <p:sp>
        <p:nvSpPr>
          <p:cNvPr id="4" name="Text Placeholder 3" hidden="1">
            <a:extLst>
              <a:ext uri="{FF2B5EF4-FFF2-40B4-BE49-F238E27FC236}">
                <a16:creationId xmlns:a16="http://schemas.microsoft.com/office/drawing/2014/main" id="{14700DBA-0A91-4F94-CC5B-B7980A0D4F79}"/>
              </a:ext>
            </a:extLst>
          </p:cNvPr>
          <p:cNvSpPr>
            <a:spLocks noGrp="1"/>
          </p:cNvSpPr>
          <p:nvPr>
            <p:ph type="body" sz="quarter" idx="15"/>
          </p:nvPr>
        </p:nvSpPr>
        <p:spPr/>
        <p:txBody>
          <a:bodyPr/>
          <a:lstStyle/>
          <a:p>
            <a:endParaRPr lang="en-US"/>
          </a:p>
        </p:txBody>
      </p:sp>
      <p:sp>
        <p:nvSpPr>
          <p:cNvPr id="12" name="Text Placeholder 11">
            <a:extLst>
              <a:ext uri="{FF2B5EF4-FFF2-40B4-BE49-F238E27FC236}">
                <a16:creationId xmlns:a16="http://schemas.microsoft.com/office/drawing/2014/main" id="{16822CDC-6825-DF92-8739-7C428E57F28B}"/>
              </a:ext>
            </a:extLst>
          </p:cNvPr>
          <p:cNvSpPr>
            <a:spLocks noGrp="1"/>
          </p:cNvSpPr>
          <p:nvPr>
            <p:ph type="body" sz="quarter" idx="16"/>
          </p:nvPr>
        </p:nvSpPr>
        <p:spPr/>
        <p:txBody>
          <a:bodyPr/>
          <a:lstStyle/>
          <a:p>
            <a:pPr>
              <a:spcBef>
                <a:spcPts val="0"/>
              </a:spcBef>
            </a:pPr>
            <a:r>
              <a:rPr lang="en-US" sz="1100"/>
              <a:t>Modern Device Management (MDM) programs, such as </a:t>
            </a:r>
            <a:r>
              <a:rPr lang="en-US" sz="1100" err="1"/>
              <a:t>ArborXR</a:t>
            </a:r>
            <a:r>
              <a:rPr lang="en-US" sz="1100"/>
              <a:t> and Meta Quest for Business, provide comprehensive solutions for managing VR devices at an enterprise level. These subscription services offer user, device, application management, and security tools, enabling organizations to deploy and control their VR infrastructure efficiently</a:t>
            </a:r>
            <a:r>
              <a:rPr lang="en-US" sz="1100" spc="-20"/>
              <a:t>. </a:t>
            </a:r>
          </a:p>
          <a:p>
            <a:pPr>
              <a:spcBef>
                <a:spcPts val="0"/>
              </a:spcBef>
            </a:pPr>
            <a:r>
              <a:rPr lang="en-US" sz="1100" spc="-20"/>
              <a:t>The </a:t>
            </a:r>
            <a:r>
              <a:rPr lang="en-US" sz="1100"/>
              <a:t>Key features and benefits of MDM subscription solutions include</a:t>
            </a:r>
            <a:r>
              <a:rPr lang="en-US" sz="1100" spc="-20"/>
              <a:t>: </a:t>
            </a:r>
          </a:p>
          <a:p>
            <a:pPr lvl="1">
              <a:spcBef>
                <a:spcPts val="0"/>
              </a:spcBef>
            </a:pPr>
            <a:r>
              <a:rPr lang="en-US" sz="1100" b="1" spc="-20"/>
              <a:t>Device Management: </a:t>
            </a:r>
            <a:r>
              <a:rPr lang="en-US" sz="1100" spc="-20"/>
              <a:t>Provision, track, and manage devices to ensure efficient use across the organization, leading to increased productivity and streamlined operation</a:t>
            </a:r>
          </a:p>
          <a:p>
            <a:pPr lvl="1">
              <a:spcBef>
                <a:spcPts val="0"/>
              </a:spcBef>
            </a:pPr>
            <a:r>
              <a:rPr lang="en-US" sz="1100" b="1" spc="-20"/>
              <a:t>User Management: </a:t>
            </a:r>
            <a:r>
              <a:rPr lang="en-US" sz="1100" spc="-20"/>
              <a:t>Create and manage user accounts with secure access, enhancing data protection while providing a smooth user experience</a:t>
            </a:r>
          </a:p>
          <a:p>
            <a:pPr lvl="1">
              <a:spcBef>
                <a:spcPts val="0"/>
              </a:spcBef>
            </a:pPr>
            <a:r>
              <a:rPr lang="en-US" sz="1100" b="1" spc="-20"/>
              <a:t>Application Management: </a:t>
            </a:r>
            <a:r>
              <a:rPr lang="en-US" sz="1100" spc="-20"/>
              <a:t>Deploy and manage VR applications to ensure employees have access to the right tools, improving training effectiveness and operational efficiency</a:t>
            </a:r>
          </a:p>
          <a:p>
            <a:pPr lvl="1">
              <a:spcBef>
                <a:spcPts val="0"/>
              </a:spcBef>
            </a:pPr>
            <a:r>
              <a:rPr lang="en-US" sz="1100" b="1" spc="-20"/>
              <a:t>Security Features: </a:t>
            </a:r>
            <a:r>
              <a:rPr lang="en-US" sz="1100" spc="-20"/>
              <a:t>Enterprise-grade security with data encryption, user authentication, and access control to protect sensitive information, ensure compliance, and provide secure access to VR resources.</a:t>
            </a:r>
          </a:p>
          <a:p>
            <a:pPr lvl="1">
              <a:spcBef>
                <a:spcPts val="0"/>
              </a:spcBef>
            </a:pPr>
            <a:r>
              <a:rPr lang="en-US" sz="1100" b="1" spc="-20"/>
              <a:t>Support Services: </a:t>
            </a:r>
            <a:r>
              <a:rPr lang="en-US" sz="1100" spc="-20"/>
              <a:t>Access to support resources to help organizations maximize their VR deployments, reducing downtime and enhancing overall productivity.</a:t>
            </a:r>
          </a:p>
          <a:p>
            <a:r>
              <a:rPr lang="en-US" sz="1100"/>
              <a:t>ForgeFX Simulations harnesses the capabilities of MDM platforms like </a:t>
            </a:r>
            <a:r>
              <a:rPr lang="en-US" sz="1100" err="1"/>
              <a:t>ArborXR</a:t>
            </a:r>
            <a:r>
              <a:rPr lang="en-US" sz="1100"/>
              <a:t> and Meta Quest for Business to deliver scalable, secure, and effective VR solutions tailored to your project needs. With a deep understanding of device compatibility and product integration, ForgeFX will ensure that clients receive the best MDM solution for their specific requirements.</a:t>
            </a:r>
            <a:r>
              <a:rPr lang="en-US" spc="-20"/>
              <a:t> </a:t>
            </a:r>
          </a:p>
          <a:p>
            <a:pPr marL="0" lvl="1" indent="0">
              <a:spcBef>
                <a:spcPts val="0"/>
              </a:spcBef>
              <a:buNone/>
            </a:pPr>
            <a:endParaRPr lang="en-US" spc="-20"/>
          </a:p>
          <a:p>
            <a:pPr>
              <a:spcBef>
                <a:spcPts val="0"/>
              </a:spcBef>
            </a:pPr>
            <a:endParaRPr lang="en-US" spc="-20"/>
          </a:p>
        </p:txBody>
      </p:sp>
      <p:sp>
        <p:nvSpPr>
          <p:cNvPr id="15" name="HeaderGradient">
            <a:extLst>
              <a:ext uri="{FF2B5EF4-FFF2-40B4-BE49-F238E27FC236}">
                <a16:creationId xmlns:a16="http://schemas.microsoft.com/office/drawing/2014/main" id="{D4743D22-912B-C3C0-AEC7-E34343141F22}"/>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124A4EB0-9E49-FD99-442E-1882E8BBEB21}"/>
              </a:ext>
            </a:extLst>
          </p:cNvPr>
          <p:cNvSpPr>
            <a:spLocks noGrp="1"/>
          </p:cNvSpPr>
          <p:nvPr>
            <p:ph type="title"/>
          </p:nvPr>
        </p:nvSpPr>
        <p:spPr>
          <a:xfrm>
            <a:off x="457200" y="1600201"/>
            <a:ext cx="6194738" cy="411480"/>
          </a:xfrm>
        </p:spPr>
        <p:txBody>
          <a:bodyPr/>
          <a:lstStyle/>
          <a:p>
            <a:r>
              <a:rPr lang="en-US" sz="2000">
                <a:solidFill>
                  <a:schemeClr val="bg1"/>
                </a:solidFill>
              </a:rPr>
              <a:t>Modern Device Management</a:t>
            </a:r>
            <a:r>
              <a:rPr lang="en-US" sz="2000"/>
              <a:t> For Business</a:t>
            </a:r>
          </a:p>
        </p:txBody>
      </p:sp>
      <p:sp>
        <p:nvSpPr>
          <p:cNvPr id="2" name="Text Placeholder 10">
            <a:extLst>
              <a:ext uri="{FF2B5EF4-FFF2-40B4-BE49-F238E27FC236}">
                <a16:creationId xmlns:a16="http://schemas.microsoft.com/office/drawing/2014/main" id="{91670C54-C015-6EC6-4606-4F6DD73EECFD}"/>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3" name="EDIT tag">
            <a:extLst>
              <a:ext uri="{FF2B5EF4-FFF2-40B4-BE49-F238E27FC236}">
                <a16:creationId xmlns:a16="http://schemas.microsoft.com/office/drawing/2014/main" id="{C6142F1F-261A-42B1-2B91-153478671F72}"/>
              </a:ext>
            </a:extLst>
          </p:cNvPr>
          <p:cNvSpPr txBox="1"/>
          <p:nvPr/>
        </p:nvSpPr>
        <p:spPr>
          <a:xfrm rot="20805525">
            <a:off x="113712" y="4340263"/>
            <a:ext cx="2058577"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Draft</a:t>
            </a:r>
          </a:p>
        </p:txBody>
      </p:sp>
    </p:spTree>
    <p:extLst>
      <p:ext uri="{BB962C8B-B14F-4D97-AF65-F5344CB8AC3E}">
        <p14:creationId xmlns:p14="http://schemas.microsoft.com/office/powerpoint/2010/main" val="269269543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E37F-C6D6-98A8-4E3F-FD1889933EB1}"/>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D02BC02-86C9-9EC7-746B-1CC402E66B96}"/>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171659367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icture Placeholder 18" hidden="1">
            <a:extLst>
              <a:ext uri="{FF2B5EF4-FFF2-40B4-BE49-F238E27FC236}">
                <a16:creationId xmlns:a16="http://schemas.microsoft.com/office/drawing/2014/main" id="{B946792F-26C8-3012-042C-5762CAFA8397}"/>
              </a:ext>
            </a:extLst>
          </p:cNvPr>
          <p:cNvSpPr>
            <a:spLocks noGrp="1"/>
          </p:cNvSpPr>
          <p:nvPr>
            <p:ph type="pic" sz="quarter" idx="10"/>
          </p:nvPr>
        </p:nvSpPr>
        <p:spPr/>
        <p:txBody>
          <a:bodyPr/>
          <a:lstStyle/>
          <a:p>
            <a:endParaRPr lang="en-US"/>
          </a:p>
        </p:txBody>
      </p:sp>
      <p:cxnSp>
        <p:nvCxnSpPr>
          <p:cNvPr id="6" name="Straight Connector 5">
            <a:extLst>
              <a:ext uri="{FF2B5EF4-FFF2-40B4-BE49-F238E27FC236}">
                <a16:creationId xmlns:a16="http://schemas.microsoft.com/office/drawing/2014/main" id="{F8402228-F8BE-1481-39A5-290E671C64A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2C59395F-5E9D-4054-8D3B-EACA8204A2F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5" name="Picture Placeholder 3" hidden="1">
            <a:extLst>
              <a:ext uri="{FF2B5EF4-FFF2-40B4-BE49-F238E27FC236}">
                <a16:creationId xmlns:a16="http://schemas.microsoft.com/office/drawing/2014/main" id="{C753493D-F535-4442-ACE7-CB9E4C7D2F4B}"/>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l="32312" t="4098" r="14485" b="7357"/>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7" name="Picture Placeholder 3">
            <a:extLst>
              <a:ext uri="{FF2B5EF4-FFF2-40B4-BE49-F238E27FC236}">
                <a16:creationId xmlns:a16="http://schemas.microsoft.com/office/drawing/2014/main" id="{7144FCEE-D23F-D8E1-E27A-82FD164736EB}"/>
              </a:ext>
            </a:extLst>
          </p:cNvPr>
          <p:cNvPicPr>
            <a:picLocks noChangeAspect="1"/>
          </p:cNvPicPr>
          <p:nvPr/>
        </p:nvPicPr>
        <p:blipFill rotWithShape="1">
          <a:blip r:embed="rId3">
            <a:duotone>
              <a:schemeClr val="accent1">
                <a:shade val="45000"/>
                <a:satMod val="135000"/>
              </a:schemeClr>
              <a:prstClr val="white"/>
            </a:duotone>
            <a:alphaModFix/>
            <a:extLst>
              <a:ext uri="{28A0092B-C50C-407E-A947-70E740481C1C}">
                <a14:useLocalDpi xmlns:a14="http://schemas.microsoft.com/office/drawing/2010/main" val="0"/>
              </a:ext>
            </a:extLst>
          </a:blip>
          <a:srcRect l="14861" t="2960" r="24805" b="2960"/>
          <a:stretch/>
        </p:blipFill>
        <p:spPr>
          <a:xfrm>
            <a:off x="0"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676925"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9" name="Group 8" hidden="1"/>
          <p:cNvGrpSpPr/>
          <p:nvPr/>
        </p:nvGrpSpPr>
        <p:grpSpPr>
          <a:xfrm>
            <a:off x="822779" y="3895996"/>
            <a:ext cx="4391438" cy="1371782"/>
            <a:chOff x="854734" y="1758701"/>
            <a:chExt cx="4391438" cy="1371782"/>
          </a:xfrm>
        </p:grpSpPr>
        <p:sp>
          <p:nvSpPr>
            <p:cNvPr id="10" name="TextBox 9"/>
            <p:cNvSpPr txBox="1"/>
            <p:nvPr/>
          </p:nvSpPr>
          <p:spPr>
            <a:xfrm>
              <a:off x="854734" y="1758701"/>
              <a:ext cx="4391438" cy="830997"/>
            </a:xfrm>
            <a:prstGeom prst="rect">
              <a:avLst/>
            </a:prstGeom>
            <a:noFill/>
          </p:spPr>
          <p:txBody>
            <a:bodyPr wrap="square" rtlCol="0">
              <a:spAutoFit/>
            </a:bodyPr>
            <a:lstStyle/>
            <a:p>
              <a:r>
                <a:rPr lang="en-US" sz="4800" b="1">
                  <a:solidFill>
                    <a:schemeClr val="bg1"/>
                  </a:solidFill>
                  <a:latin typeface="Lato Black" panose="020F0A02020204030203" pitchFamily="34" charset="0"/>
                  <a:cs typeface="Lato Black" panose="020F0A02020204030203" pitchFamily="34" charset="0"/>
                </a:rPr>
                <a:t>Appendix A:</a:t>
              </a:r>
              <a:endParaRPr lang="id-ID" sz="4800" b="1">
                <a:solidFill>
                  <a:schemeClr val="bg1"/>
                </a:solidFill>
                <a:latin typeface="Lato Black" panose="020F0A02020204030203" pitchFamily="34" charset="0"/>
                <a:cs typeface="Lato Black" panose="020F0A02020204030203" pitchFamily="34" charset="0"/>
              </a:endParaRPr>
            </a:p>
          </p:txBody>
        </p:sp>
        <p:sp>
          <p:nvSpPr>
            <p:cNvPr id="11" name="TextBox 10"/>
            <p:cNvSpPr txBox="1"/>
            <p:nvPr/>
          </p:nvSpPr>
          <p:spPr>
            <a:xfrm>
              <a:off x="854734" y="2361042"/>
              <a:ext cx="4206002" cy="769441"/>
            </a:xfrm>
            <a:prstGeom prst="rect">
              <a:avLst/>
            </a:prstGeom>
            <a:noFill/>
          </p:spPr>
          <p:txBody>
            <a:bodyPr wrap="square" rtlCol="0">
              <a:spAutoFit/>
            </a:bodyPr>
            <a:lstStyle/>
            <a:p>
              <a:r>
                <a:rPr lang="en-US"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CONCLUSION</a:t>
              </a:r>
              <a:endPar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grpSp>
      <p:sp>
        <p:nvSpPr>
          <p:cNvPr id="12" name="Rectangle 11" hidden="1"/>
          <p:cNvSpPr/>
          <p:nvPr/>
        </p:nvSpPr>
        <p:spPr>
          <a:xfrm>
            <a:off x="822969" y="5378875"/>
            <a:ext cx="3863331" cy="520784"/>
          </a:xfrm>
          <a:prstGeom prst="rect">
            <a:avLst/>
          </a:prstGeom>
        </p:spPr>
        <p:txBody>
          <a:bodyPr wrap="square">
            <a:spAutoFit/>
          </a:bodyPr>
          <a:lstStyle/>
          <a:p>
            <a:pPr algn="just">
              <a:lnSpc>
                <a:spcPct val="120000"/>
              </a:lnSpc>
            </a:pPr>
            <a:r>
              <a:rPr lang="en-US" sz="1200">
                <a:solidFill>
                  <a:schemeClr val="bg1">
                    <a:lumMod val="95000"/>
                  </a:schemeClr>
                </a:solidFill>
                <a:latin typeface="Calibri"/>
                <a:cs typeface="Calibri"/>
              </a:rPr>
              <a:t>Some final thoughts about this project and ForgeFX’s hope for a successful cooperative venture with John Deere. </a:t>
            </a:r>
          </a:p>
        </p:txBody>
      </p:sp>
      <p:sp>
        <p:nvSpPr>
          <p:cNvPr id="13" name="Rectangle 12" hidden="1"/>
          <p:cNvSpPr/>
          <p:nvPr/>
        </p:nvSpPr>
        <p:spPr>
          <a:xfrm>
            <a:off x="950745" y="5420177"/>
            <a:ext cx="1512148" cy="313932"/>
          </a:xfrm>
          <a:prstGeom prst="rect">
            <a:avLst/>
          </a:prstGeom>
          <a:gradFill>
            <a:gsLst>
              <a:gs pos="34000">
                <a:schemeClr val="accent1"/>
              </a:gs>
              <a:gs pos="100000">
                <a:schemeClr val="accent1">
                  <a:lumMod val="75000"/>
                </a:schemeClr>
              </a:gs>
            </a:gsLst>
            <a:lin ang="2700000" scaled="1"/>
          </a:gradFill>
        </p:spPr>
        <p:txBody>
          <a:bodyPr wrap="square">
            <a:spAutoFit/>
          </a:bodyPr>
          <a:lstStyle/>
          <a:p>
            <a:pPr algn="ctr">
              <a:lnSpc>
                <a:spcPct val="120000"/>
              </a:lnSpc>
            </a:pPr>
            <a:r>
              <a:rPr lang="id-ID" sz="1200" b="1">
                <a:solidFill>
                  <a:schemeClr val="bg1"/>
                </a:solidFill>
                <a:latin typeface="Lato" panose="020F0502020204030203" pitchFamily="34" charset="0"/>
                <a:cs typeface="Lato" panose="020F0502020204030203" pitchFamily="34" charset="0"/>
              </a:rPr>
              <a:t>LEARN MORE</a:t>
            </a:r>
            <a:endParaRPr lang="en-US" sz="1200" b="1">
              <a:solidFill>
                <a:schemeClr val="bg1"/>
              </a:solidFill>
              <a:latin typeface="Lato" panose="020F0502020204030203" pitchFamily="34" charset="0"/>
              <a:cs typeface="Lato" panose="020F0502020204030203" pitchFamily="34" charset="0"/>
            </a:endParaRPr>
          </a:p>
        </p:txBody>
      </p:sp>
      <p:sp>
        <p:nvSpPr>
          <p:cNvPr id="14" name="Freeform: Shape 18" hidden="1"/>
          <p:cNvSpPr/>
          <p:nvPr/>
        </p:nvSpPr>
        <p:spPr>
          <a:xfrm>
            <a:off x="950745" y="3460670"/>
            <a:ext cx="673268" cy="331609"/>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A826192D-247E-44A7-A939-DEDB19897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00" y="3381600"/>
            <a:ext cx="880664" cy="410680"/>
          </a:xfrm>
          <a:prstGeom prst="rect">
            <a:avLst/>
          </a:prstGeom>
        </p:spPr>
      </p:pic>
      <p:pic>
        <p:nvPicPr>
          <p:cNvPr id="3" name="Graphic 2" descr="Calligraphy Pen with solid fill" hidden="1">
            <a:extLst>
              <a:ext uri="{FF2B5EF4-FFF2-40B4-BE49-F238E27FC236}">
                <a16:creationId xmlns:a16="http://schemas.microsoft.com/office/drawing/2014/main" id="{24B99AD3-D16F-4AEE-BE0F-4D2A16D55D4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25097" y="5163831"/>
            <a:ext cx="1263921" cy="1263921"/>
          </a:xfrm>
          <a:prstGeom prst="rect">
            <a:avLst/>
          </a:prstGeom>
        </p:spPr>
      </p:pic>
      <p:sp>
        <p:nvSpPr>
          <p:cNvPr id="17" name="Page Number--Hide Me" hidden="1">
            <a:extLst>
              <a:ext uri="{FF2B5EF4-FFF2-40B4-BE49-F238E27FC236}">
                <a16:creationId xmlns:a16="http://schemas.microsoft.com/office/drawing/2014/main" id="{9183CB2A-D793-4660-9409-BA8FB2E044E3}"/>
              </a:ext>
            </a:extLst>
          </p:cNvPr>
          <p:cNvSpPr/>
          <p:nvPr/>
        </p:nvSpPr>
        <p:spPr>
          <a:xfrm>
            <a:off x="6035221" y="482599"/>
            <a:ext cx="711200" cy="7112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latin typeface="+mj-lt"/>
              </a:rPr>
              <a:t>22</a:t>
            </a:r>
          </a:p>
        </p:txBody>
      </p:sp>
      <p:sp>
        <p:nvSpPr>
          <p:cNvPr id="5" name="EDIT tag" hidden="1">
            <a:extLst>
              <a:ext uri="{FF2B5EF4-FFF2-40B4-BE49-F238E27FC236}">
                <a16:creationId xmlns:a16="http://schemas.microsoft.com/office/drawing/2014/main" id="{15C3D45E-4E74-B5A0-4775-9B19C29AE702}"/>
              </a:ext>
            </a:extLst>
          </p:cNvPr>
          <p:cNvSpPr txBox="1"/>
          <p:nvPr/>
        </p:nvSpPr>
        <p:spPr>
          <a:xfrm rot="20805525">
            <a:off x="1767832" y="5391827"/>
            <a:ext cx="1973602"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4" name="Title 6">
            <a:extLst>
              <a:ext uri="{FF2B5EF4-FFF2-40B4-BE49-F238E27FC236}">
                <a16:creationId xmlns:a16="http://schemas.microsoft.com/office/drawing/2014/main" id="{8E2ED90E-4BCB-C180-3C4F-DD93799BBAAF}"/>
              </a:ext>
            </a:extLst>
          </p:cNvPr>
          <p:cNvSpPr txBox="1">
            <a:spLocks/>
          </p:cNvSpPr>
          <p:nvPr/>
        </p:nvSpPr>
        <p:spPr>
          <a:xfrm>
            <a:off x="914399" y="3968496"/>
            <a:ext cx="3887861" cy="1314847"/>
          </a:xfrm>
          <a:prstGeom prst="rect">
            <a:avLst/>
          </a:prstGeom>
        </p:spPr>
        <p:txBody>
          <a:bodyPr lIns="0" r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C:</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Development Agreement</a:t>
            </a:r>
          </a:p>
        </p:txBody>
      </p:sp>
      <p:sp>
        <p:nvSpPr>
          <p:cNvPr id="18" name="Title 17" hidden="1">
            <a:extLst>
              <a:ext uri="{FF2B5EF4-FFF2-40B4-BE49-F238E27FC236}">
                <a16:creationId xmlns:a16="http://schemas.microsoft.com/office/drawing/2014/main" id="{A8F326A3-C85B-3D45-1F8A-DD579D7E6C9F}"/>
              </a:ext>
            </a:extLst>
          </p:cNvPr>
          <p:cNvSpPr>
            <a:spLocks noGrp="1"/>
          </p:cNvSpPr>
          <p:nvPr>
            <p:ph type="title" idx="4294967295"/>
          </p:nvPr>
        </p:nvSpPr>
        <p:spPr>
          <a:xfrm>
            <a:off x="471488" y="487363"/>
            <a:ext cx="5915025" cy="1766887"/>
          </a:xfrm>
          <a:prstGeom prst="rect">
            <a:avLst/>
          </a:prstGeom>
        </p:spPr>
        <p:txBody>
          <a:bodyPr/>
          <a:lstStyle/>
          <a:p>
            <a:r>
              <a:rPr lang="en-US"/>
              <a:t>Appendix</a:t>
            </a:r>
            <a:r>
              <a:rPr lang="en-US" baseline="0"/>
              <a:t> A: Development Agreement</a:t>
            </a:r>
            <a:endParaRPr lang="en-US"/>
          </a:p>
        </p:txBody>
      </p:sp>
    </p:spTree>
    <p:extLst>
      <p:ext uri="{BB962C8B-B14F-4D97-AF65-F5344CB8AC3E}">
        <p14:creationId xmlns:p14="http://schemas.microsoft.com/office/powerpoint/2010/main" val="372574983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b="1">
                <a:solidFill>
                  <a:srgbClr val="FF0000"/>
                </a:solidFill>
              </a:rPr>
              <a:t>Month Day, Year</a:t>
            </a:r>
            <a:r>
              <a:rPr lang="en-US" b="1">
                <a:solidFill>
                  <a:schemeClr val="tx1">
                    <a:lumMod val="65000"/>
                    <a:lumOff val="35000"/>
                  </a:schemeClr>
                </a:solidFill>
              </a:rPr>
              <a:t>,</a:t>
            </a:r>
            <a:r>
              <a:rPr lang="en-US">
                <a:solidFill>
                  <a:schemeClr val="tx1">
                    <a:lumMod val="65000"/>
                    <a:lumOff val="35000"/>
                  </a:schemeClr>
                </a:solidFill>
              </a:rPr>
              <a:t> between </a:t>
            </a:r>
            <a:r>
              <a:rPr lang="en-US" b="1">
                <a:solidFill>
                  <a:srgbClr val="FF0000"/>
                </a:solidFill>
              </a:rPr>
              <a:t>Company Name</a:t>
            </a:r>
            <a:r>
              <a:rPr lang="en-US" b="1">
                <a:solidFill>
                  <a:schemeClr val="tx1">
                    <a:lumMod val="65000"/>
                    <a:lumOff val="35000"/>
                  </a:schemeClr>
                </a:solidFill>
              </a:rPr>
              <a:t> </a:t>
            </a:r>
            <a:r>
              <a:rPr lang="en-US">
                <a:solidFill>
                  <a:schemeClr val="tx1">
                    <a:lumMod val="65000"/>
                    <a:lumOff val="35000"/>
                  </a:schemeClr>
                </a:solidFill>
              </a:rPr>
              <a:t>located at </a:t>
            </a:r>
            <a:r>
              <a:rPr lang="en-US" b="1">
                <a:solidFill>
                  <a:srgbClr val="FF0000"/>
                </a:solidFill>
              </a:rPr>
              <a:t>Company Address</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8224053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32078"/>
          </a:xfrm>
        </p:spPr>
        <p:txBody>
          <a:bodyPr>
            <a:noAutofit/>
          </a:bodyPr>
          <a:lstStyle/>
          <a:p>
            <a:pPr>
              <a:lnSpc>
                <a:spcPct val="110000"/>
              </a:lnSpc>
              <a:spcBef>
                <a:spcPts val="600"/>
              </a:spcBef>
              <a:buFont typeface="+mj-lt"/>
              <a:buAutoNum type="arabicPeriod" startAt="7"/>
            </a:pPr>
            <a:r>
              <a:rPr lang="en-US"/>
              <a:t>Termination. </a:t>
            </a:r>
          </a:p>
          <a:p>
            <a:pPr lvl="1">
              <a:spcBef>
                <a:spcPts val="0"/>
              </a:spcBef>
            </a:pPr>
            <a:r>
              <a:rPr lang="en-US">
                <a:solidFill>
                  <a:srgbClr val="FF0000"/>
                </a:solidFill>
              </a:rPr>
              <a:t>Company Name</a:t>
            </a:r>
            <a:r>
              <a:rPr lang="en-US">
                <a:solidFill>
                  <a:schemeClr val="tx1">
                    <a:lumMod val="65000"/>
                    <a:lumOff val="35000"/>
                  </a:schemeClr>
                </a:solidFill>
              </a:rPr>
              <a:t> may terminate this Agreement at any time by providing 14 working days written notice to ForgeFX.  In addition, if ForgeFX fails or refuses to comply with the reasonable directive of </a:t>
            </a:r>
            <a:r>
              <a:rPr lang="en-US">
                <a:solidFill>
                  <a:srgbClr val="FF0000"/>
                </a:solidFill>
              </a:rPr>
              <a:t>Company Name</a:t>
            </a:r>
            <a:r>
              <a:rPr lang="en-US">
                <a:solidFill>
                  <a:schemeClr val="tx1">
                    <a:lumMod val="65000"/>
                    <a:lumOff val="35000"/>
                  </a:schemeClr>
                </a:solidFill>
              </a:rPr>
              <a:t>, engages in misconduct in connection with performance hereunder, or breaches any provision of this Agreement,</a:t>
            </a:r>
            <a:r>
              <a:rPr lang="en-US">
                <a:solidFill>
                  <a:srgbClr val="FF0000"/>
                </a:solidFill>
              </a:rPr>
              <a:t> Company Name</a:t>
            </a:r>
            <a:r>
              <a:rPr lang="en-US">
                <a:solidFill>
                  <a:schemeClr val="tx1">
                    <a:lumMod val="65000"/>
                    <a:lumOff val="35000"/>
                  </a:schemeClr>
                </a:solidFill>
              </a:rPr>
              <a:t> at any time may terminate the engagement of ForgeFX immediately and without prior written notice to ForgeFX. </a:t>
            </a:r>
          </a:p>
          <a:p>
            <a:pPr>
              <a:lnSpc>
                <a:spcPct val="110000"/>
              </a:lnSpc>
              <a:spcBef>
                <a:spcPts val="600"/>
              </a:spcBef>
              <a:buAutoNum type="arabicPeriod" startAt="7"/>
            </a:pPr>
            <a:r>
              <a:rPr lang="en-US"/>
              <a:t>Duties upon Termination.  </a:t>
            </a:r>
          </a:p>
          <a:p>
            <a:pPr lvl="1">
              <a:spcBef>
                <a:spcPts val="0"/>
              </a:spcBef>
            </a:pPr>
            <a:r>
              <a:rPr lang="en-US">
                <a:solidFill>
                  <a:schemeClr val="tx1">
                    <a:lumMod val="65000"/>
                    <a:lumOff val="35000"/>
                  </a:schemeClr>
                </a:solidFill>
              </a:rPr>
              <a:t>Upon termination of this Agreement for any reason, ForgeFX must return to </a:t>
            </a:r>
            <a:r>
              <a:rPr lang="en-US">
                <a:solidFill>
                  <a:srgbClr val="FF0000"/>
                </a:solidFill>
              </a:rPr>
              <a:t>Company Name</a:t>
            </a:r>
            <a:r>
              <a:rPr lang="en-US">
                <a:solidFill>
                  <a:schemeClr val="tx1">
                    <a:lumMod val="65000"/>
                    <a:lumOff val="35000"/>
                  </a:schemeClr>
                </a:solidFill>
              </a:rPr>
              <a:t> all equipment, access, Confidential Information, and/or </a:t>
            </a:r>
            <a:r>
              <a:rPr lang="en-US">
                <a:solidFill>
                  <a:srgbClr val="FF0000"/>
                </a:solidFill>
              </a:rPr>
              <a:t>Company Name</a:t>
            </a:r>
            <a:r>
              <a:rPr lang="en-US">
                <a:solidFill>
                  <a:schemeClr val="tx1">
                    <a:lumMod val="65000"/>
                    <a:lumOff val="35000"/>
                  </a:schemeClr>
                </a:solidFill>
              </a:rPr>
              <a:t> Property whether in tangible or electronic form, that ForgeFX was provided to perform the duties under this Agreement. </a:t>
            </a:r>
          </a:p>
          <a:p>
            <a:pPr>
              <a:lnSpc>
                <a:spcPct val="110000"/>
              </a:lnSpc>
              <a:spcBef>
                <a:spcPts val="600"/>
              </a:spcBef>
              <a:buAutoNum type="arabicPeriod" startAt="7"/>
            </a:pPr>
            <a:r>
              <a:rPr lang="en-US"/>
              <a:t>Independent Contractor.</a:t>
            </a:r>
          </a:p>
          <a:p>
            <a:pPr lvl="1">
              <a:spcBef>
                <a:spcPts val="0"/>
              </a:spcBef>
            </a:pPr>
            <a:r>
              <a:rPr lang="en-US">
                <a:solidFill>
                  <a:schemeClr val="tx1">
                    <a:lumMod val="65000"/>
                    <a:lumOff val="35000"/>
                  </a:schemeClr>
                </a:solidFill>
              </a:rPr>
              <a:t>This Agreement shall not render ForgeFX an employee, partner, agent of, or joint venture with </a:t>
            </a:r>
            <a:r>
              <a:rPr lang="en-US">
                <a:solidFill>
                  <a:srgbClr val="FF0000"/>
                </a:solidFill>
              </a:rPr>
              <a:t>Company Name</a:t>
            </a:r>
            <a:r>
              <a:rPr lang="en-US">
                <a:solidFill>
                  <a:schemeClr val="tx1">
                    <a:lumMod val="65000"/>
                    <a:lumOff val="35000"/>
                  </a:schemeClr>
                </a:solidFill>
              </a:rPr>
              <a:t> for any purpose.  ForgeFX is and will remain an Independent Contractor in ForgeFX’s relationship to </a:t>
            </a:r>
            <a:r>
              <a:rPr lang="en-US">
                <a:solidFill>
                  <a:srgbClr val="FF0000"/>
                </a:solidFill>
              </a:rPr>
              <a:t>Company Name</a:t>
            </a:r>
            <a:r>
              <a:rPr lang="en-US">
                <a:solidFill>
                  <a:schemeClr val="tx1">
                    <a:lumMod val="65000"/>
                    <a:lumOff val="35000"/>
                  </a:schemeClr>
                </a:solidFill>
              </a:rPr>
              <a:t>. </a:t>
            </a:r>
            <a:r>
              <a:rPr lang="en-US">
                <a:solidFill>
                  <a:srgbClr val="FF0000"/>
                </a:solidFill>
              </a:rPr>
              <a:t>Company Name</a:t>
            </a:r>
            <a:r>
              <a:rPr lang="en-US">
                <a:solidFill>
                  <a:schemeClr val="tx1">
                    <a:lumMod val="65000"/>
                    <a:lumOff val="35000"/>
                  </a:schemeClr>
                </a:solidFill>
              </a:rPr>
              <a:t> shall not be responsible for withholding taxes with respect to ForgeFX’s compensation hereunder.  ForgeFX shall have no claim against </a:t>
            </a:r>
            <a:r>
              <a:rPr lang="en-US">
                <a:solidFill>
                  <a:srgbClr val="FF0000"/>
                </a:solidFill>
              </a:rPr>
              <a:t>Company Name</a:t>
            </a:r>
            <a:r>
              <a:rPr lang="en-US">
                <a:solidFill>
                  <a:schemeClr val="tx1">
                    <a:lumMod val="65000"/>
                    <a:lumOff val="35000"/>
                  </a:schemeClr>
                </a:solidFill>
              </a:rPr>
              <a:t> hereunder or otherwise for vacation pay, sick leave, retirement benefits, social security, worker’s compensation, health or disability benefits, unemployment insurance benefits, or employee benefits of any kind.  Unless otherwise specified, ForgeFX shall be solely responsible for, and shall pay, all expenses incurred by ForgeFX in performing its duties under this Agreement.  ForgeFX shall be solely responsible for, and shall pay its own workers’ compensation and general liability insurance and waives any claim to eligibility under any</a:t>
            </a:r>
            <a:r>
              <a:rPr lang="en-US">
                <a:solidFill>
                  <a:srgbClr val="FF0000"/>
                </a:solidFill>
              </a:rPr>
              <a:t> Company Name</a:t>
            </a:r>
            <a:r>
              <a:rPr lang="en-US">
                <a:solidFill>
                  <a:schemeClr val="tx1">
                    <a:lumMod val="65000"/>
                    <a:lumOff val="35000"/>
                  </a:schemeClr>
                </a:solidFill>
              </a:rPr>
              <a:t> health, welfare, defined benefit or defined contribution retirement plan, or any other benefit provided by </a:t>
            </a:r>
            <a:r>
              <a:rPr lang="en-US">
                <a:solidFill>
                  <a:srgbClr val="FF0000"/>
                </a:solidFill>
              </a:rPr>
              <a:t>Company Name</a:t>
            </a:r>
            <a:r>
              <a:rPr lang="en-US">
                <a:solidFill>
                  <a:schemeClr val="tx1">
                    <a:lumMod val="65000"/>
                    <a:lumOff val="35000"/>
                  </a:schemeClr>
                </a:solidFill>
              </a:rPr>
              <a:t> to its respective employees; and ForgeFX shall be solely responsible for all employment, income and other taxes with respect to the ForgeFX commissions paid to ForgeFX pursuant to this Agreement. ForgeFX shall defend, indemnify and hold harmless</a:t>
            </a:r>
            <a:r>
              <a:rPr lang="en-US">
                <a:solidFill>
                  <a:srgbClr val="FF0000"/>
                </a:solidFill>
              </a:rPr>
              <a:t> Company Name</a:t>
            </a:r>
            <a:r>
              <a:rPr lang="en-US">
                <a:solidFill>
                  <a:schemeClr val="tx1">
                    <a:lumMod val="65000"/>
                    <a:lumOff val="35000"/>
                  </a:schemeClr>
                </a:solidFill>
              </a:rPr>
              <a:t> from and against any liability arising out of a breach of this Section or ForgeFX’s failure to comply with all tax laws applicable to its receipt of service provider commissions.  Unless otherwise provided herein, ForgeFX shall not, and shall have no authority to, enter into any contract or commitment or incur any other obligation in the name or on behalf of </a:t>
            </a:r>
            <a:r>
              <a:rPr lang="en-US">
                <a:solidFill>
                  <a:srgbClr val="FF0000"/>
                </a:solidFill>
              </a:rPr>
              <a:t>Company Name</a:t>
            </a:r>
            <a:r>
              <a:rPr lang="en-US">
                <a:solidFill>
                  <a:schemeClr val="tx1">
                    <a:lumMod val="65000"/>
                    <a:lumOff val="35000"/>
                  </a:schemeClr>
                </a:solidFill>
              </a:rPr>
              <a:t>.  ForgeFX shall determine the best manner in which to perform ForgeFX’s duties once assigned by </a:t>
            </a:r>
            <a:r>
              <a:rPr lang="en-US">
                <a:solidFill>
                  <a:srgbClr val="FF0000"/>
                </a:solidFill>
              </a:rPr>
              <a:t>Company Name</a:t>
            </a:r>
            <a:r>
              <a:rPr lang="en-US">
                <a:solidFill>
                  <a:schemeClr val="tx1">
                    <a:lumMod val="65000"/>
                    <a:lumOff val="35000"/>
                  </a:schemeClr>
                </a:solidFill>
              </a:rPr>
              <a:t>.</a:t>
            </a:r>
          </a:p>
          <a:p>
            <a:pPr>
              <a:lnSpc>
                <a:spcPct val="120000"/>
              </a:lnSpc>
              <a:spcBef>
                <a:spcPts val="600"/>
              </a:spcBef>
              <a:buFont typeface="+mj-lt"/>
              <a:buAutoNum type="arabicPeriod" startAt="10"/>
            </a:pPr>
            <a:r>
              <a:rPr lang="en-US"/>
              <a:t>Liability.</a:t>
            </a:r>
          </a:p>
          <a:p>
            <a:pPr lvl="1">
              <a:lnSpc>
                <a:spcPct val="120000"/>
              </a:lnSpc>
              <a:spcBef>
                <a:spcPts val="0"/>
              </a:spcBef>
            </a:pPr>
            <a:r>
              <a:rPr lang="en-US">
                <a:solidFill>
                  <a:schemeClr val="tx1">
                    <a:lumMod val="65000"/>
                    <a:lumOff val="35000"/>
                  </a:schemeClr>
                </a:solidFill>
              </a:rPr>
              <a:t>The work to be performed under this Agreement will be performed entirely at ForgeFX’s risk.  ForgeFX assumes all responsibility for the condition of tools, equipment, software and other items used in the performance of this Agreement. Up to, but not exceeding, the total Contractor compensation, ForgeFX agrees to indemnify, defend and hold </a:t>
            </a:r>
            <a:r>
              <a:rPr lang="en-US">
                <a:solidFill>
                  <a:srgbClr val="FF0000"/>
                </a:solidFill>
              </a:rPr>
              <a:t>Company Name</a:t>
            </a:r>
            <a:r>
              <a:rPr lang="en-US">
                <a:solidFill>
                  <a:schemeClr val="tx1">
                    <a:lumMod val="65000"/>
                    <a:lumOff val="35000"/>
                  </a:schemeClr>
                </a:solidFill>
              </a:rPr>
              <a:t> harmless from any and all claims, judgments, damages, liabilities and costs (including – but not limited to – attorneys’ fees and expert costs) caused by, arising out of, or in connection with The Products failure to provide the services rendered under this Agreement, including – but not limited to – any and all claims for infringement of patent(s) or other intellectual property in providing the Product or other services to</a:t>
            </a:r>
            <a:r>
              <a:rPr lang="en-US">
                <a:solidFill>
                  <a:srgbClr val="FF0000"/>
                </a:solidFill>
              </a:rPr>
              <a:t> Company Name</a:t>
            </a:r>
            <a:r>
              <a:rPr lang="en-US">
                <a:solidFill>
                  <a:schemeClr val="tx1">
                    <a:lumMod val="65000"/>
                    <a:lumOff val="35000"/>
                  </a:schemeClr>
                </a:solidFill>
              </a:rPr>
              <a: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1070869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11754"/>
          </a:xfrm>
        </p:spPr>
        <p:txBody>
          <a:bodyPr>
            <a:noAutofit/>
          </a:bodyPr>
          <a:lstStyle/>
          <a:p>
            <a:pPr>
              <a:lnSpc>
                <a:spcPct val="110000"/>
              </a:lnSpc>
              <a:spcBef>
                <a:spcPts val="600"/>
              </a:spcBef>
              <a:buFont typeface="+mj-lt"/>
              <a:buAutoNum type="arabicPeriod" startAt="11"/>
            </a:pPr>
            <a:r>
              <a:rPr lang="en-US"/>
              <a:t>Warranty.</a:t>
            </a:r>
          </a:p>
          <a:p>
            <a:pPr lvl="1">
              <a:spcBef>
                <a:spcPts val="0"/>
              </a:spcBef>
            </a:pPr>
            <a:r>
              <a:rPr lang="en-US">
                <a:solidFill>
                  <a:schemeClr val="tx1">
                    <a:lumMod val="65000"/>
                    <a:lumOff val="35000"/>
                  </a:schemeClr>
                </a:solidFill>
              </a:rPr>
              <a:t>ForgeFX warrants to </a:t>
            </a:r>
            <a:r>
              <a:rPr lang="en-US">
                <a:solidFill>
                  <a:srgbClr val="FF0000"/>
                </a:solidFill>
              </a:rPr>
              <a:t>Company Name</a:t>
            </a:r>
            <a:r>
              <a:rPr lang="en-US">
                <a:solidFill>
                  <a:schemeClr val="tx1">
                    <a:lumMod val="65000"/>
                    <a:lumOff val="35000"/>
                  </a:schemeClr>
                </a:solidFill>
              </a:rPr>
              <a:t> that for a period of ninety (90) days from the Final Delivery Date (the “Warranty Period”), the software shall operate in substantial conformity with the provided documentation. ForgeFX’s sole liability for any breach of this warranty shall be to use commercially reasonable efforts to provide </a:t>
            </a:r>
            <a:r>
              <a:rPr lang="en-US">
                <a:solidFill>
                  <a:srgbClr val="FF0000"/>
                </a:solidFill>
              </a:rPr>
              <a:t>Company Name</a:t>
            </a:r>
            <a:r>
              <a:rPr lang="en-US">
                <a:solidFill>
                  <a:schemeClr val="tx1">
                    <a:lumMod val="65000"/>
                    <a:lumOff val="35000"/>
                  </a:schemeClr>
                </a:solidFill>
              </a:rPr>
              <a:t> with an error-correction or work-around that corrects the reported non-conformity, to replace the non-conforming software with conforming software. </a:t>
            </a:r>
          </a:p>
          <a:p>
            <a:pPr>
              <a:lnSpc>
                <a:spcPct val="110000"/>
              </a:lnSpc>
              <a:spcBef>
                <a:spcPts val="600"/>
              </a:spcBef>
              <a:buAutoNum type="arabicPeriod" startAt="11"/>
            </a:pPr>
            <a:r>
              <a:rPr lang="en-US"/>
              <a:t>Choice of Law.</a:t>
            </a:r>
          </a:p>
          <a:p>
            <a:pPr lvl="1">
              <a:spcBef>
                <a:spcPts val="0"/>
              </a:spcBef>
            </a:pPr>
            <a:r>
              <a:rPr lang="en-US">
                <a:solidFill>
                  <a:schemeClr val="tx1">
                    <a:lumMod val="65000"/>
                    <a:lumOff val="35000"/>
                  </a:schemeClr>
                </a:solidFill>
              </a:rPr>
              <a:t>The laws of the state of California, without regard to its conflicts of </a:t>
            </a:r>
            <a:r>
              <a:rPr lang="en-US" err="1">
                <a:solidFill>
                  <a:schemeClr val="tx1">
                    <a:lumMod val="65000"/>
                    <a:lumOff val="35000"/>
                  </a:schemeClr>
                </a:solidFill>
              </a:rPr>
              <a:t>laws</a:t>
            </a:r>
            <a:r>
              <a:rPr lang="en-US">
                <a:solidFill>
                  <a:schemeClr val="tx1">
                    <a:lumMod val="65000"/>
                    <a:lumOff val="35000"/>
                  </a:schemeClr>
                </a:solidFill>
              </a:rPr>
              <a:t> provisions, shall govern the validity of this Agreement, the construction of its terms and the interpretation of the rights and duties of the parties hereto. Disputes will be settled through arbitration in a neutral location, according to the rules of the American Arbitration Association.</a:t>
            </a:r>
          </a:p>
          <a:p>
            <a:pPr>
              <a:lnSpc>
                <a:spcPct val="110000"/>
              </a:lnSpc>
              <a:spcBef>
                <a:spcPts val="600"/>
              </a:spcBef>
              <a:buAutoNum type="arabicPeriod" startAt="11"/>
            </a:pPr>
            <a:r>
              <a:rPr lang="en-US"/>
              <a:t>Confidentiality.</a:t>
            </a:r>
          </a:p>
          <a:p>
            <a:pPr lvl="1">
              <a:spcBef>
                <a:spcPts val="0"/>
              </a:spcBef>
            </a:pPr>
            <a:r>
              <a:rPr lang="en-US">
                <a:solidFill>
                  <a:schemeClr val="tx1">
                    <a:lumMod val="65000"/>
                    <a:lumOff val="35000"/>
                  </a:schemeClr>
                </a:solidFill>
              </a:rPr>
              <a:t>It is likely that ForgeFX will learn of information that </a:t>
            </a:r>
            <a:r>
              <a:rPr lang="en-US">
                <a:solidFill>
                  <a:srgbClr val="FF0000"/>
                </a:solidFill>
              </a:rPr>
              <a:t>Company Name</a:t>
            </a:r>
            <a:r>
              <a:rPr lang="en-US">
                <a:solidFill>
                  <a:schemeClr val="tx1">
                    <a:lumMod val="65000"/>
                    <a:lumOff val="35000"/>
                  </a:schemeClr>
                </a:solidFill>
              </a:rPr>
              <a:t> regards as confidential or sensitive. ForgeFX agrees to keep confidential this information and any other information that ForgeFX may acquire with respect to </a:t>
            </a:r>
            <a:r>
              <a:rPr lang="en-US">
                <a:solidFill>
                  <a:srgbClr val="FF0000"/>
                </a:solidFill>
              </a:rPr>
              <a:t>Company Name</a:t>
            </a:r>
            <a:r>
              <a:rPr lang="en-US">
                <a:solidFill>
                  <a:schemeClr val="tx1">
                    <a:lumMod val="65000"/>
                    <a:lumOff val="35000"/>
                  </a:schemeClr>
                </a:solidFill>
              </a:rPr>
              <a:t>’s business, including, but not limited to information relating to </a:t>
            </a:r>
            <a:r>
              <a:rPr lang="en-US">
                <a:solidFill>
                  <a:srgbClr val="FF0000"/>
                </a:solidFill>
              </a:rPr>
              <a:t>Company Name</a:t>
            </a:r>
            <a:r>
              <a:rPr lang="en-US">
                <a:solidFill>
                  <a:schemeClr val="tx1">
                    <a:lumMod val="65000"/>
                    <a:lumOff val="35000"/>
                  </a:schemeClr>
                </a:solidFill>
              </a:rPr>
              <a:t>’s products, customers, suppliers, pricing, costs, know-how, strategies, programs, processes, and practices (“Confidential Information”).  This pledge to protect Confidential Information from disclosure will continue even after the termination of this Agreement.  For purposes of this Agreement, the Product and its development, source code, and any and all related notes, documents, work papers, and analyses shall constitute Confidential Information.  ForgeFX shall not, at any time, directly or indirectly disclose any Confidential Information to any Competitive Business, including – but not limited to – utilizing any Confidential Information to assist in any way in the provision of goods or services by ForgeFX to a Competitive Business. The terms set forth in this Section 13 shall be superseded by the terms of any non-disclosure or confidentiality agreement which the parties have executed or may execute in the future relating to the subject matter hereof.</a:t>
            </a:r>
          </a:p>
          <a:p>
            <a:pPr>
              <a:spcBef>
                <a:spcPts val="600"/>
              </a:spcBef>
              <a:buFont typeface="+mj-lt"/>
              <a:buAutoNum type="arabicPeriod" startAt="14"/>
            </a:pPr>
            <a:r>
              <a:rPr lang="en-US"/>
              <a:t>Ownership Rights.</a:t>
            </a:r>
          </a:p>
          <a:p>
            <a:pPr lvl="1">
              <a:spcBef>
                <a:spcPts val="0"/>
              </a:spcBef>
            </a:pPr>
            <a:r>
              <a:rPr lang="en-US">
                <a:solidFill>
                  <a:schemeClr val="tx1">
                    <a:lumMod val="65000"/>
                    <a:lumOff val="35000"/>
                  </a:schemeClr>
                </a:solidFill>
              </a:rPr>
              <a:t>All writings and other works, excepting the ForgeSIM™ Simulation Engine as defined in the following section, but including and not limited to </a:t>
            </a:r>
            <a:r>
              <a:rPr lang="en-US">
                <a:solidFill>
                  <a:srgbClr val="FF0000"/>
                </a:solidFill>
              </a:rPr>
              <a:t>Company Name</a:t>
            </a:r>
            <a:r>
              <a:rPr lang="en-US">
                <a:solidFill>
                  <a:schemeClr val="tx1">
                    <a:lumMod val="65000"/>
                    <a:lumOff val="35000"/>
                  </a:schemeClr>
                </a:solidFill>
              </a:rPr>
              <a:t>’s designs, trade dress, logos, products, pricing, costs, know-how, marketing and business strategies, as well as any and all programs, processes, and practices and all those relating to </a:t>
            </a:r>
            <a:r>
              <a:rPr lang="en-US">
                <a:solidFill>
                  <a:srgbClr val="FF0000"/>
                </a:solidFill>
              </a:rPr>
              <a:t>Company Name</a:t>
            </a:r>
            <a:r>
              <a:rPr lang="en-US">
                <a:solidFill>
                  <a:schemeClr val="tx1">
                    <a:lumMod val="65000"/>
                    <a:lumOff val="35000"/>
                  </a:schemeClr>
                </a:solidFill>
              </a:rPr>
              <a:t>’s products, customers, computer programs, software, syllabuses, business plans, and all such similar creations, whether complete or incomplete, created by ForgeFX, either relating to the business of </a:t>
            </a:r>
            <a:r>
              <a:rPr lang="en-US">
                <a:solidFill>
                  <a:srgbClr val="FF0000"/>
                </a:solidFill>
              </a:rPr>
              <a:t>Company Name</a:t>
            </a:r>
            <a:r>
              <a:rPr lang="en-US">
                <a:solidFill>
                  <a:schemeClr val="tx1">
                    <a:lumMod val="65000"/>
                    <a:lumOff val="35000"/>
                  </a:schemeClr>
                </a:solidFill>
              </a:rPr>
              <a:t> or relating to ForgeFX’s work for </a:t>
            </a:r>
            <a:r>
              <a:rPr lang="en-US">
                <a:solidFill>
                  <a:srgbClr val="FF0000"/>
                </a:solidFill>
              </a:rPr>
              <a:t>Company Name</a:t>
            </a:r>
            <a:r>
              <a:rPr lang="en-US">
                <a:solidFill>
                  <a:schemeClr val="tx1">
                    <a:lumMod val="65000"/>
                    <a:lumOff val="35000"/>
                  </a:schemeClr>
                </a:solidFill>
              </a:rPr>
              <a:t>, during the course of employment shall be the exclusive property of </a:t>
            </a:r>
            <a:r>
              <a:rPr lang="en-US">
                <a:solidFill>
                  <a:srgbClr val="FF0000"/>
                </a:solidFill>
              </a:rPr>
              <a:t>Company Name</a:t>
            </a:r>
            <a:r>
              <a:rPr lang="en-US">
                <a:solidFill>
                  <a:schemeClr val="tx1">
                    <a:lumMod val="65000"/>
                    <a:lumOff val="35000"/>
                  </a:schemeClr>
                </a:solidFill>
              </a:rPr>
              <a:t>, except that ForgeFX may take shared developer credit for the development of the Product so they can provide a reference to the work in order to provide limited examples of previous work in an online portfolio or featured case study, or to submit such work to industry competitions with the prior written consent of </a:t>
            </a:r>
            <a:r>
              <a:rPr lang="en-US">
                <a:solidFill>
                  <a:srgbClr val="FF0000"/>
                </a:solidFill>
              </a:rPr>
              <a:t>Company Name</a:t>
            </a:r>
            <a:r>
              <a:rPr lang="en-US">
                <a:solidFill>
                  <a:schemeClr val="tx1">
                    <a:lumMod val="65000"/>
                    <a:lumOff val="35000"/>
                  </a:schemeClr>
                </a:solidFill>
              </a:rPr>
              <a:t>. To this end, all such works shall be considered “works for hire” which are owned by </a:t>
            </a:r>
            <a:r>
              <a:rPr lang="en-US">
                <a:solidFill>
                  <a:srgbClr val="FF0000"/>
                </a:solidFill>
              </a:rPr>
              <a:t>Company Name</a:t>
            </a:r>
            <a:r>
              <a:rPr lang="en-US">
                <a:solidFill>
                  <a:schemeClr val="tx1">
                    <a:lumMod val="65000"/>
                    <a:lumOff val="35000"/>
                  </a:schemeClr>
                </a:solidFill>
              </a:rPr>
              <a:t>, including computer source code, within the meaning of 17 U.S.C. §101.  </a:t>
            </a:r>
          </a:p>
        </p:txBody>
      </p:sp>
    </p:spTree>
    <p:extLst>
      <p:ext uri="{BB962C8B-B14F-4D97-AF65-F5344CB8AC3E}">
        <p14:creationId xmlns:p14="http://schemas.microsoft.com/office/powerpoint/2010/main" val="418441388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779319"/>
          </a:xfrm>
        </p:spPr>
        <p:txBody>
          <a:bodyPr>
            <a:noAutofit/>
          </a:bodyPr>
          <a:lstStyle/>
          <a:p>
            <a:pPr marL="346075" indent="0">
              <a:lnSpc>
                <a:spcPct val="110000"/>
              </a:lnSpc>
              <a:buNone/>
            </a:pP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the extent that such works do not meet the definition of a “work for hire” pursuant to 17 U.S.C. §101, ForgeFX hereby assigns such works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appoints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power of</a:t>
            </a:r>
            <a:r>
              <a:rPr lang="en-US" sz="1000">
                <a:solidFill>
                  <a:schemeClr val="tx1">
                    <a:lumMod val="65000"/>
                    <a:lumOff val="35000"/>
                  </a:schemeClr>
                </a:solidFill>
              </a:rPr>
              <a:t>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attorney to execute written assignments of copyright to place legal title in such works in the name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hereby assigns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and/or the MANUFACTURER all of its right, title and interest in and to all Inventions.  During the term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all times thereafter, upon request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shall do any reasonable act and thing to assist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 any way to vest in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all of ForgeFX’s right, title and interest in and to the Product and any related inventions and to obtain, defend and enforce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 rights with respect to those.</a:t>
            </a:r>
          </a:p>
          <a:p>
            <a:pPr>
              <a:spcBef>
                <a:spcPts val="600"/>
              </a:spcBef>
              <a:buFont typeface="+mj-lt"/>
              <a:buAutoNum type="arabicPeriod" startAt="15"/>
            </a:pPr>
            <a:r>
              <a:rPr lang="en-US"/>
              <a:t>Simulation Engine Ownership.</a:t>
            </a:r>
          </a:p>
          <a:p>
            <a:pPr lvl="1">
              <a:spcBef>
                <a:spcPts val="0"/>
              </a:spcBef>
            </a:pPr>
            <a:r>
              <a:rPr lang="en-US">
                <a:solidFill>
                  <a:schemeClr val="tx1">
                    <a:lumMod val="65000"/>
                    <a:lumOff val="35000"/>
                  </a:schemeClr>
                </a:solidFill>
              </a:rPr>
              <a:t>ForgeFX retains the rights to their core simulation engine (ForgeSIM™ Simulation Engine) proprietary software, while granting a perpetual non-exclusive license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This code library includes the core training simulation framework and foundation which is a prior work of ForgeFX and is not specific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a:t>
            </a:r>
          </a:p>
          <a:p>
            <a:pPr>
              <a:spcBef>
                <a:spcPts val="600"/>
              </a:spcBef>
              <a:buAutoNum type="arabicPeriod" startAt="15"/>
            </a:pPr>
            <a:r>
              <a:rPr lang="en-US"/>
              <a:t>Waiver.</a:t>
            </a:r>
          </a:p>
          <a:p>
            <a:pPr lvl="1">
              <a:spcBef>
                <a:spcPts val="0"/>
              </a:spcBef>
            </a:pPr>
            <a:r>
              <a:rPr lang="en-US">
                <a:solidFill>
                  <a:schemeClr val="tx1">
                    <a:lumMod val="65000"/>
                    <a:lumOff val="35000"/>
                  </a:schemeClr>
                </a:solidFill>
              </a:rPr>
              <a:t>Waiver by one party hereto of breach of any provision of this Agreement by the other shall not operate or be construed as a continuing waiver of the same or any other provision. All waivers must be in writing and signed by the waiving party.</a:t>
            </a:r>
          </a:p>
          <a:p>
            <a:pPr>
              <a:spcBef>
                <a:spcPts val="600"/>
              </a:spcBef>
              <a:buAutoNum type="arabicPeriod" startAt="15"/>
            </a:pPr>
            <a:r>
              <a:rPr lang="en-US"/>
              <a:t>Assignment.</a:t>
            </a:r>
          </a:p>
          <a:p>
            <a:pPr lvl="1">
              <a:spcBef>
                <a:spcPts val="0"/>
              </a:spcBef>
            </a:pPr>
            <a:r>
              <a:rPr lang="en-US">
                <a:solidFill>
                  <a:schemeClr val="tx1">
                    <a:lumMod val="65000"/>
                    <a:lumOff val="35000"/>
                  </a:schemeClr>
                </a:solidFill>
              </a:rPr>
              <a:t>ForgeFX shall not assign any of ForgeFX’s rights or obligations under this Agreement without the prior written consent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but is permitted to delegate the performance of any of ForgeFX’s duties hereunder, provided that ForgeFX shall remain solely liable for the work performed by such delegate(s). </a:t>
            </a:r>
          </a:p>
          <a:p>
            <a:pPr>
              <a:spcBef>
                <a:spcPts val="600"/>
              </a:spcBef>
              <a:buAutoNum type="arabicPeriod" startAt="15"/>
            </a:pPr>
            <a:r>
              <a:rPr lang="en-US"/>
              <a:t>Notices.</a:t>
            </a:r>
          </a:p>
          <a:p>
            <a:pPr lvl="1">
              <a:spcBef>
                <a:spcPts val="0"/>
              </a:spcBef>
            </a:pPr>
            <a:r>
              <a:rPr lang="en-US">
                <a:solidFill>
                  <a:schemeClr val="tx1">
                    <a:lumMod val="65000"/>
                    <a:lumOff val="35000"/>
                  </a:schemeClr>
                </a:solidFill>
              </a:rPr>
              <a:t>Any and all notices, demands, or other communications required or desired to be given hereunder by any party shall be in writing to the persons executing this Agreement on behalf of each of the respective parties. Notices shall be sent to the addresses of the parties set forth above by certified mail, return receipts requested.</a:t>
            </a:r>
          </a:p>
          <a:p>
            <a:pPr>
              <a:spcBef>
                <a:spcPts val="600"/>
              </a:spcBef>
              <a:buFont typeface="+mj-lt"/>
              <a:buAutoNum type="arabicPeriod" startAt="19"/>
            </a:pPr>
            <a:r>
              <a:rPr lang="en-US"/>
              <a:t>Modification or Amendment.</a:t>
            </a:r>
          </a:p>
          <a:p>
            <a:pPr lvl="1">
              <a:spcBef>
                <a:spcPts val="0"/>
              </a:spcBef>
            </a:pPr>
            <a:r>
              <a:rPr lang="en-US">
                <a:solidFill>
                  <a:schemeClr val="tx1">
                    <a:lumMod val="65000"/>
                    <a:lumOff val="35000"/>
                  </a:schemeClr>
                </a:solidFill>
              </a:rPr>
              <a:t>No amendment, change or modification of this Agreement shall be valid unless in writing signed by the parties hereto.</a:t>
            </a:r>
          </a:p>
          <a:p>
            <a:pPr>
              <a:spcBef>
                <a:spcPts val="600"/>
              </a:spcBef>
              <a:buAutoNum type="arabicPeriod" startAt="19"/>
            </a:pPr>
            <a:r>
              <a:rPr lang="en-US"/>
              <a:t>Entire Understanding.</a:t>
            </a:r>
          </a:p>
          <a:p>
            <a:pPr lvl="1">
              <a:spcBef>
                <a:spcPts val="0"/>
              </a:spcBef>
            </a:pPr>
            <a:r>
              <a:rPr lang="en-US">
                <a:solidFill>
                  <a:schemeClr val="tx1">
                    <a:lumMod val="65000"/>
                    <a:lumOff val="35000"/>
                  </a:schemeClr>
                </a:solidFill>
              </a:rPr>
              <a:t>This document and any schedules attached constitute the entire understanding and agreement of the parties, and any and all prior agreements, understandings, and representations are hereby terminated and canceled in their entirety and are of no further force and effect.</a:t>
            </a:r>
          </a:p>
          <a:p>
            <a:pPr>
              <a:spcBef>
                <a:spcPts val="600"/>
              </a:spcBef>
              <a:buAutoNum type="arabicPeriod" startAt="19"/>
            </a:pPr>
            <a:r>
              <a:rPr lang="en-US"/>
              <a:t>Unenforceability of Provisions.</a:t>
            </a:r>
          </a:p>
          <a:p>
            <a:pPr lvl="1">
              <a:spcBef>
                <a:spcPts val="0"/>
              </a:spcBef>
            </a:pPr>
            <a:r>
              <a:rPr lang="en-US">
                <a:solidFill>
                  <a:schemeClr val="tx1">
                    <a:lumMod val="65000"/>
                    <a:lumOff val="35000"/>
                  </a:schemeClr>
                </a:solidFill>
              </a:rPr>
              <a:t>If any provision of this Agreement, or any portion thereof, is held to be invalid and unenforceable, then the remainder of this Agreement shall nevertheless remain in full force and effect.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63839314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58875"/>
          </a:xfrm>
        </p:spPr>
        <p:txBody>
          <a:bodyPr>
            <a:noAutofit/>
          </a:bodyPr>
          <a:lstStyle/>
          <a:p>
            <a:pPr>
              <a:spcBef>
                <a:spcPts val="600"/>
              </a:spcBef>
              <a:buFont typeface="+mj-lt"/>
              <a:buAutoNum type="arabicPeriod" startAt="22"/>
            </a:pPr>
            <a:r>
              <a:rPr lang="en-US"/>
              <a:t>Compliance with Laws.</a:t>
            </a:r>
          </a:p>
          <a:p>
            <a:pPr lvl="1">
              <a:spcBef>
                <a:spcPts val="0"/>
              </a:spcBef>
            </a:pPr>
            <a:r>
              <a:rPr lang="en-US">
                <a:solidFill>
                  <a:schemeClr val="tx1">
                    <a:lumMod val="65000"/>
                    <a:lumOff val="35000"/>
                  </a:schemeClr>
                </a:solidFill>
              </a:rPr>
              <a:t>ForgeFX shall, in the performance of services hereunder, fully comply with all applicable provisions of laws, regulations, or ordinances, including but not limited to the laws of the United States.  Without limiting the foregoing, ForgeFX specifically certifies that neither it nor any of its employees or agents (</a:t>
            </a:r>
            <a:r>
              <a:rPr lang="en-US" err="1">
                <a:solidFill>
                  <a:schemeClr val="tx1">
                    <a:lumMod val="65000"/>
                    <a:lumOff val="35000"/>
                  </a:schemeClr>
                </a:solidFill>
              </a:rPr>
              <a:t>i</a:t>
            </a:r>
            <a:r>
              <a:rPr lang="en-US">
                <a:solidFill>
                  <a:schemeClr val="tx1">
                    <a:lumMod val="65000"/>
                    <a:lumOff val="35000"/>
                  </a:schemeClr>
                </a:solidFill>
              </a:rPr>
              <a:t>) is an official, agent or employee of any government or governmental agency or political party or a candidate for any political office, (ii) will use any funds for unlawful contributions, gifts, entertainment or other unlawful expenses related to political activity, (iii) will make any unlawful payment or offer anything of value to government officials or employees or to political parties or campaigns or will make any unlawful payment to any other person in any country in which ForgeFX provides services under this Agreement, (iv) will make any other unlawful payment, or (v) will violate any applicable export control, money laundering or antiterrorism law or regulation, nor will any of them otherwise take any action which would cause ForgeFX to be in violation of any laws, codes or national conventions or any related international conventions relating to bribery of foreign or domestic officials.</a:t>
            </a:r>
          </a:p>
          <a:p>
            <a:pPr>
              <a:spcBef>
                <a:spcPts val="600"/>
              </a:spcBef>
              <a:buFont typeface="+mj-lt"/>
              <a:buAutoNum type="arabicPeriod" startAt="23"/>
            </a:pPr>
            <a:r>
              <a:rPr lang="en-US"/>
              <a:t>Unauthorized Disclosure or Use.</a:t>
            </a:r>
          </a:p>
          <a:p>
            <a:pPr lvl="1">
              <a:spcBef>
                <a:spcPts val="0"/>
              </a:spcBef>
            </a:pPr>
            <a:r>
              <a:rPr lang="en-US">
                <a:solidFill>
                  <a:schemeClr val="tx1">
                    <a:lumMod val="65000"/>
                    <a:lumOff val="35000"/>
                  </a:schemeClr>
                </a:solidFill>
              </a:rPr>
              <a:t>While ForgeFX is engaged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and for a period of one (1) year after the last day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(regardless of the reason that such engagement ceases), ForgeFX shall not, in connection with or to benefit any Competitive Business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a:r>
            <a:r>
              <a:rPr lang="en-US" err="1">
                <a:solidFill>
                  <a:schemeClr val="tx1">
                    <a:lumMod val="65000"/>
                    <a:lumOff val="35000"/>
                  </a:schemeClr>
                </a:solidFill>
              </a:rPr>
              <a:t>i</a:t>
            </a:r>
            <a:r>
              <a:rPr lang="en-US">
                <a:solidFill>
                  <a:schemeClr val="tx1">
                    <a:lumMod val="65000"/>
                    <a:lumOff val="35000"/>
                  </a:schemeClr>
                </a:solidFill>
              </a:rPr>
              <a:t>) use any Confidential Information for any purpose, (ii) disclose any Confidential Information to any person or entity, (iii) keep or make copies of any documents, records or property of any nature whatsoever containing any Confidential Information or (iv) assist any third party in engaging in any of the foregoing, except to the extent reasonably necessary or appropriate to perform ForgeFX’s duties under this Agreement and except as is expressly authorized by</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 Company Name</a:t>
            </a:r>
            <a:r>
              <a:rPr lang="en-US">
                <a:solidFill>
                  <a:schemeClr val="tx1">
                    <a:lumMod val="65000"/>
                    <a:lumOff val="35000"/>
                  </a:schemeClr>
                </a:solidFill>
              </a:rPr>
              <a:t>.  Nothing in this Agreement reduces ForgeFX’s obligation to comply with applicable laws relating to trade secrets, confidential information and unfair competition.  Accordingly, notwithstanding the foregoing, ForgeFX’s obligations under this Section with respect to Confidential Information that constitutes a trade secret under applicable law shall continue until such Confidential Information no longer constitutes a trade secret.</a:t>
            </a:r>
          </a:p>
          <a:p>
            <a:pPr>
              <a:spcBef>
                <a:spcPts val="600"/>
              </a:spcBef>
              <a:buFont typeface="+mj-lt"/>
              <a:buAutoNum type="arabicPeriod" startAt="23"/>
            </a:pPr>
            <a:r>
              <a:rPr lang="en-US"/>
              <a:t>Scope of Work.</a:t>
            </a:r>
          </a:p>
          <a:p>
            <a:pPr lvl="1">
              <a:spcBef>
                <a:spcPts val="0"/>
              </a:spcBef>
            </a:pPr>
            <a:r>
              <a:rPr lang="en-US">
                <a:solidFill>
                  <a:schemeClr val="tx1">
                    <a:lumMod val="65000"/>
                    <a:lumOff val="35000"/>
                  </a:schemeClr>
                </a:solidFill>
              </a:rPr>
              <a:t>The scope of work for this project is based on Option A (“Core”) as defined in the Scope Options &amp; Pricing page in this document. If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decides to proceed with one of the other proposed options, ForgeFX will submit a revised Development Agreement.</a:t>
            </a:r>
          </a:p>
          <a:p>
            <a:pPr>
              <a:spcBef>
                <a:spcPts val="600"/>
              </a:spcBef>
              <a:buFont typeface="+mj-lt"/>
              <a:buAutoNum type="arabicPeriod" startAt="23"/>
            </a:pPr>
            <a:r>
              <a:rPr lang="en-US"/>
              <a:t>Change Orders.</a:t>
            </a:r>
          </a:p>
          <a:p>
            <a:pPr lvl="1">
              <a:spcBef>
                <a:spcPts val="0"/>
              </a:spcBef>
            </a:pPr>
            <a:r>
              <a:rPr lang="en-US">
                <a:solidFill>
                  <a:schemeClr val="tx1">
                    <a:lumMod val="65000"/>
                    <a:lumOff val="35000"/>
                  </a:schemeClr>
                </a:solidFill>
              </a:rPr>
              <a:t>As the project proceeds, certain desired features may surface that were not included in the initial scope of the project. If the scope of the feature is substantial, ForgeFX will communicate this and put together a bid for the time and budget that would be required to implement the out-of-scope feature.</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01140284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538928"/>
          </a:xfrm>
        </p:spPr>
        <p:txBody>
          <a:bodyPr>
            <a:noAutofit/>
          </a:bodyPr>
          <a:lstStyle/>
          <a:p>
            <a:pPr>
              <a:buFont typeface="+mj-lt"/>
              <a:buAutoNum type="arabicPeriod" startAt="26"/>
            </a:pPr>
            <a:r>
              <a:rPr lang="en-US"/>
              <a:t>Cost Breakdown.</a:t>
            </a:r>
          </a:p>
          <a:p>
            <a:pPr lvl="1"/>
            <a:r>
              <a:rPr lang="en-US">
                <a:solidFill>
                  <a:schemeClr val="tx1">
                    <a:lumMod val="65000"/>
                    <a:lumOff val="35000"/>
                  </a:schemeClr>
                </a:solidFill>
              </a:rPr>
              <a:t>The following table breaks down the project cost by development activity.</a:t>
            </a:r>
          </a:p>
        </p:txBody>
      </p:sp>
      <p:graphicFrame>
        <p:nvGraphicFramePr>
          <p:cNvPr id="7" name="Table 6">
            <a:extLst>
              <a:ext uri="{FF2B5EF4-FFF2-40B4-BE49-F238E27FC236}">
                <a16:creationId xmlns:a16="http://schemas.microsoft.com/office/drawing/2014/main" id="{90BD48AE-935D-4443-9D36-F9FD31D1B461}"/>
              </a:ext>
            </a:extLst>
          </p:cNvPr>
          <p:cNvGraphicFramePr>
            <a:graphicFrameLocks noGrp="1"/>
          </p:cNvGraphicFramePr>
          <p:nvPr>
            <p:extLst>
              <p:ext uri="{D42A27DB-BD31-4B8C-83A1-F6EECF244321}">
                <p14:modId xmlns:p14="http://schemas.microsoft.com/office/powerpoint/2010/main" val="3390340710"/>
              </p:ext>
            </p:extLst>
          </p:nvPr>
        </p:nvGraphicFramePr>
        <p:xfrm>
          <a:off x="761628" y="2402757"/>
          <a:ext cx="5510633" cy="2287020"/>
        </p:xfrm>
        <a:graphic>
          <a:graphicData uri="http://schemas.openxmlformats.org/drawingml/2006/table">
            <a:tbl>
              <a:tblPr firstRow="1" lastRow="1" bandRow="1">
                <a:tableStyleId>{5940675A-B579-460E-94D1-54222C63F5DA}</a:tableStyleId>
              </a:tblPr>
              <a:tblGrid>
                <a:gridCol w="315587">
                  <a:extLst>
                    <a:ext uri="{9D8B030D-6E8A-4147-A177-3AD203B41FA5}">
                      <a16:colId xmlns:a16="http://schemas.microsoft.com/office/drawing/2014/main" val="1742663377"/>
                    </a:ext>
                  </a:extLst>
                </a:gridCol>
                <a:gridCol w="3744706">
                  <a:extLst>
                    <a:ext uri="{9D8B030D-6E8A-4147-A177-3AD203B41FA5}">
                      <a16:colId xmlns:a16="http://schemas.microsoft.com/office/drawing/2014/main" val="2698656318"/>
                    </a:ext>
                  </a:extLst>
                </a:gridCol>
                <a:gridCol w="747029">
                  <a:extLst>
                    <a:ext uri="{9D8B030D-6E8A-4147-A177-3AD203B41FA5}">
                      <a16:colId xmlns:a16="http://schemas.microsoft.com/office/drawing/2014/main" val="4138809830"/>
                    </a:ext>
                  </a:extLst>
                </a:gridCol>
                <a:gridCol w="703311">
                  <a:extLst>
                    <a:ext uri="{9D8B030D-6E8A-4147-A177-3AD203B41FA5}">
                      <a16:colId xmlns:a16="http://schemas.microsoft.com/office/drawing/2014/main" val="1673364642"/>
                    </a:ext>
                  </a:extLst>
                </a:gridCol>
              </a:tblGrid>
              <a:tr h="223838">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Feature</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Hours</a:t>
                      </a:r>
                    </a:p>
                  </a:txBody>
                  <a:tcPr marL="45720" marR="4572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Total %</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19616144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1</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Project Management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87098720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2</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3D Model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128.25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315879447"/>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3</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2D User Interface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911444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4</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Application Programming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6032763"/>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5</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Requirements Gathering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428</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7627220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6</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Documentation</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39063442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7</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Reviews</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96555136"/>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8</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Quality Assurance</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445773552"/>
                  </a:ext>
                </a:extLst>
              </a:tr>
              <a:tr h="223838">
                <a:tc gridSpan="2">
                  <a:txBody>
                    <a:bodyPr/>
                    <a:lstStyle/>
                    <a:p>
                      <a:pPr marL="0" marR="0" algn="r" defTabSz="685800" rtl="0" eaLnBrk="1" latinLnBrk="0" hangingPunct="1">
                        <a:lnSpc>
                          <a:spcPct val="115000"/>
                        </a:lnSpc>
                        <a:spcBef>
                          <a:spcPts val="0"/>
                        </a:spcBef>
                        <a:spcAft>
                          <a:spcPts val="0"/>
                        </a:spcAft>
                      </a:pPr>
                      <a:r>
                        <a:rPr lang="en-US" sz="1000" b="1" kern="1200">
                          <a:solidFill>
                            <a:schemeClr val="tx1">
                              <a:lumMod val="75000"/>
                              <a:lumOff val="25000"/>
                            </a:schemeClr>
                          </a:solidFill>
                          <a:latin typeface="+mn-lt"/>
                          <a:ea typeface="+mn-ea"/>
                          <a:cs typeface="+mn-cs"/>
                        </a:rPr>
                        <a:t>Total</a:t>
                      </a:r>
                    </a:p>
                  </a:txBody>
                  <a:tcPr marL="45720" marR="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algn="r" fontAlgn="b"/>
                      <a:r>
                        <a:rPr lang="en-US" sz="1000" b="1" kern="1200">
                          <a:solidFill>
                            <a:schemeClr val="tx1">
                              <a:lumMod val="75000"/>
                              <a:lumOff val="25000"/>
                            </a:schemeClr>
                          </a:solidFill>
                          <a:latin typeface="+mn-lt"/>
                          <a:ea typeface="+mn-ea"/>
                          <a:cs typeface="+mn-cs"/>
                        </a:rPr>
                        <a:t>855.00</a:t>
                      </a:r>
                    </a:p>
                  </a:txBody>
                  <a:tcPr marL="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fontAlgn="b"/>
                      <a:r>
                        <a:rPr lang="en-US" sz="1000" b="1" kern="1200">
                          <a:solidFill>
                            <a:schemeClr val="tx1">
                              <a:lumMod val="75000"/>
                              <a:lumOff val="25000"/>
                            </a:schemeClr>
                          </a:solidFill>
                          <a:latin typeface="+mn-lt"/>
                          <a:ea typeface="+mn-ea"/>
                          <a:cs typeface="+mn-cs"/>
                        </a:rPr>
                        <a:t>100%</a:t>
                      </a:r>
                    </a:p>
                  </a:txBody>
                  <a:tcPr marL="45720" marR="18288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88145364"/>
                  </a:ext>
                </a:extLst>
              </a:tr>
            </a:tbl>
          </a:graphicData>
        </a:graphic>
      </p:graphicFrame>
      <p:sp>
        <p:nvSpPr>
          <p:cNvPr id="10" name="Text Placeholder 3">
            <a:extLst>
              <a:ext uri="{FF2B5EF4-FFF2-40B4-BE49-F238E27FC236}">
                <a16:creationId xmlns:a16="http://schemas.microsoft.com/office/drawing/2014/main" id="{8A27CB3B-380E-4E2D-B3B0-BBEC7518209B}"/>
              </a:ext>
            </a:extLst>
          </p:cNvPr>
          <p:cNvSpPr txBox="1">
            <a:spLocks/>
          </p:cNvSpPr>
          <p:nvPr/>
        </p:nvSpPr>
        <p:spPr>
          <a:xfrm>
            <a:off x="361571" y="4756776"/>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atin typeface="Lato Black" panose="020F0502020204030203" pitchFamily="34" charset="0"/>
                <a:ea typeface="Lato Black" panose="020F0502020204030203" pitchFamily="34" charset="0"/>
                <a:cs typeface="Lato Black" panose="020F0502020204030203" pitchFamily="34" charset="0"/>
              </a:rPr>
              <a:t>          Post Launch Support</a:t>
            </a:r>
          </a:p>
          <a:p>
            <a:pPr lvl="1"/>
            <a:r>
              <a:rPr lang="en-US">
                <a:solidFill>
                  <a:schemeClr val="tx1">
                    <a:lumMod val="65000"/>
                    <a:lumOff val="35000"/>
                  </a:schemeClr>
                </a:solidFill>
              </a:rPr>
              <a:t>Post launch support will be available on an as needed basis at an hourly rate of $125 for a period of 6 months. At which point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may arrange a support extension with ForgeFX.</a:t>
            </a:r>
          </a:p>
        </p:txBody>
      </p:sp>
      <p:sp>
        <p:nvSpPr>
          <p:cNvPr id="5" name="Text Placeholder 3">
            <a:extLst>
              <a:ext uri="{FF2B5EF4-FFF2-40B4-BE49-F238E27FC236}">
                <a16:creationId xmlns:a16="http://schemas.microsoft.com/office/drawing/2014/main" id="{DDAC5AC9-A5FD-CC1B-F2D5-C9ABA64E876A}"/>
              </a:ext>
            </a:extLst>
          </p:cNvPr>
          <p:cNvSpPr txBox="1">
            <a:spLocks/>
          </p:cNvSpPr>
          <p:nvPr/>
        </p:nvSpPr>
        <p:spPr>
          <a:xfrm>
            <a:off x="365760" y="5617795"/>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mj-lt"/>
              <a:buAutoNum type="arabicPeriod" startAt="27"/>
            </a:pPr>
            <a:r>
              <a:rPr lang="en-US">
                <a:latin typeface="Lato Black" panose="020F0502020204030203" pitchFamily="34" charset="0"/>
                <a:ea typeface="Lato Black" panose="020F0502020204030203" pitchFamily="34" charset="0"/>
                <a:cs typeface="Lato Black" panose="020F0502020204030203" pitchFamily="34" charset="0"/>
              </a:rPr>
              <a:t>Timeline and Invoicing Schedule.</a:t>
            </a:r>
          </a:p>
          <a:p>
            <a:pPr lvl="1"/>
            <a:r>
              <a:rPr lang="en-US">
                <a:solidFill>
                  <a:schemeClr val="tx1">
                    <a:lumMod val="65000"/>
                    <a:lumOff val="35000"/>
                  </a:schemeClr>
                </a:solidFill>
              </a:rPr>
              <a:t>The product will be developed over the course of </a:t>
            </a:r>
            <a:r>
              <a:rPr lang="en-US" b="1">
                <a:solidFill>
                  <a:schemeClr val="tx1">
                    <a:lumMod val="65000"/>
                    <a:lumOff val="35000"/>
                  </a:schemeClr>
                </a:solidFill>
              </a:rPr>
              <a:t>3 months.  </a:t>
            </a:r>
            <a:r>
              <a:rPr lang="en-US">
                <a:solidFill>
                  <a:schemeClr val="tx1">
                    <a:lumMod val="65000"/>
                    <a:lumOff val="35000"/>
                  </a:schemeClr>
                </a:solidFill>
              </a:rPr>
              <a:t>Invoices will be submitted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the end of each month. Payments due net 30 upon receipt of any undisputed invoice.</a:t>
            </a:r>
          </a:p>
        </p:txBody>
      </p:sp>
      <p:graphicFrame>
        <p:nvGraphicFramePr>
          <p:cNvPr id="6" name="Table 5">
            <a:extLst>
              <a:ext uri="{FF2B5EF4-FFF2-40B4-BE49-F238E27FC236}">
                <a16:creationId xmlns:a16="http://schemas.microsoft.com/office/drawing/2014/main" id="{15753F84-8566-4FBC-1801-BC85709839DF}"/>
              </a:ext>
            </a:extLst>
          </p:cNvPr>
          <p:cNvGraphicFramePr>
            <a:graphicFrameLocks noGrp="1"/>
          </p:cNvGraphicFramePr>
          <p:nvPr/>
        </p:nvGraphicFramePr>
        <p:xfrm>
          <a:off x="795528" y="6447523"/>
          <a:ext cx="5476733" cy="1752636"/>
        </p:xfrm>
        <a:graphic>
          <a:graphicData uri="http://schemas.openxmlformats.org/drawingml/2006/table">
            <a:tbl>
              <a:tblPr firstRow="1" bandRow="1">
                <a:tableStyleId>{5940675A-B579-460E-94D1-54222C63F5DA}</a:tableStyleId>
              </a:tblPr>
              <a:tblGrid>
                <a:gridCol w="565439">
                  <a:extLst>
                    <a:ext uri="{9D8B030D-6E8A-4147-A177-3AD203B41FA5}">
                      <a16:colId xmlns:a16="http://schemas.microsoft.com/office/drawing/2014/main" val="699475548"/>
                    </a:ext>
                  </a:extLst>
                </a:gridCol>
                <a:gridCol w="3620386">
                  <a:extLst>
                    <a:ext uri="{9D8B030D-6E8A-4147-A177-3AD203B41FA5}">
                      <a16:colId xmlns:a16="http://schemas.microsoft.com/office/drawing/2014/main" val="3651948886"/>
                    </a:ext>
                  </a:extLst>
                </a:gridCol>
                <a:gridCol w="510738">
                  <a:extLst>
                    <a:ext uri="{9D8B030D-6E8A-4147-A177-3AD203B41FA5}">
                      <a16:colId xmlns:a16="http://schemas.microsoft.com/office/drawing/2014/main" val="2951940938"/>
                    </a:ext>
                  </a:extLst>
                </a:gridCol>
                <a:gridCol w="780170">
                  <a:extLst>
                    <a:ext uri="{9D8B030D-6E8A-4147-A177-3AD203B41FA5}">
                      <a16:colId xmlns:a16="http://schemas.microsoft.com/office/drawing/2014/main" val="3470847959"/>
                    </a:ext>
                  </a:extLst>
                </a:gridCol>
              </a:tblGrid>
              <a:tr h="292106">
                <a:tc>
                  <a:txBody>
                    <a:bodyPr/>
                    <a:lstStyle/>
                    <a:p>
                      <a:pPr algn="ctr"/>
                      <a:r>
                        <a:rPr lang="en-US" sz="900" b="1">
                          <a:solidFill>
                            <a:schemeClr val="tx1">
                              <a:lumMod val="75000"/>
                              <a:lumOff val="25000"/>
                            </a:schemeClr>
                          </a:solidFill>
                        </a:rPr>
                        <a:t>Month</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900" b="1">
                          <a:solidFill>
                            <a:schemeClr val="tx1">
                              <a:lumMod val="75000"/>
                              <a:lumOff val="25000"/>
                            </a:schemeClr>
                          </a:solidFill>
                        </a:rPr>
                        <a:t>Description</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Hours</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Cost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953697632"/>
                  </a:ext>
                </a:extLst>
              </a:tr>
              <a:tr h="292106">
                <a:tc>
                  <a:txBody>
                    <a:bodyPr/>
                    <a:lstStyle/>
                    <a:p>
                      <a:pPr algn="ctr"/>
                      <a:r>
                        <a:rPr lang="en-US" sz="1000">
                          <a:solidFill>
                            <a:schemeClr val="tx1">
                              <a:lumMod val="75000"/>
                              <a:lumOff val="25000"/>
                            </a:schemeClr>
                          </a:solidFill>
                        </a:rPr>
                        <a:t>0</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1000">
                          <a:solidFill>
                            <a:schemeClr val="tx1">
                              <a:lumMod val="75000"/>
                              <a:lumOff val="25000"/>
                            </a:schemeClr>
                          </a:solidFill>
                        </a:rPr>
                        <a:t>Kickoff and Initial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$10,000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247537493"/>
                  </a:ext>
                </a:extLst>
              </a:tr>
              <a:tr h="292106">
                <a:tc>
                  <a:txBody>
                    <a:bodyPr/>
                    <a:lstStyle/>
                    <a:p>
                      <a:pPr algn="ctr"/>
                      <a:r>
                        <a:rPr lang="en-US" sz="1000">
                          <a:solidFill>
                            <a:schemeClr val="tx1">
                              <a:lumMod val="75000"/>
                              <a:lumOff val="25000"/>
                            </a:schemeClr>
                          </a:solidFill>
                        </a:rPr>
                        <a:t>1</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Alpha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577814940"/>
                  </a:ext>
                </a:extLst>
              </a:tr>
              <a:tr h="292106">
                <a:tc>
                  <a:txBody>
                    <a:bodyPr/>
                    <a:lstStyle/>
                    <a:p>
                      <a:pPr algn="ctr"/>
                      <a:r>
                        <a:rPr lang="en-US" sz="1000">
                          <a:solidFill>
                            <a:schemeClr val="tx1">
                              <a:lumMod val="75000"/>
                              <a:lumOff val="25000"/>
                            </a:schemeClr>
                          </a:solidFill>
                        </a:rPr>
                        <a:t>2</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Beta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434129854"/>
                  </a:ext>
                </a:extLst>
              </a:tr>
              <a:tr h="292106">
                <a:tc>
                  <a:txBody>
                    <a:bodyPr/>
                    <a:lstStyle/>
                    <a:p>
                      <a:pPr algn="ctr"/>
                      <a:r>
                        <a:rPr lang="en-US" sz="1000">
                          <a:solidFill>
                            <a:schemeClr val="tx1">
                              <a:lumMod val="75000"/>
                              <a:lumOff val="25000"/>
                            </a:schemeClr>
                          </a:solidFill>
                        </a:rPr>
                        <a:t>3</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Release Candidate (RC) &amp; Golden Master (GM)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$14,000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378338862"/>
                  </a:ext>
                </a:extLst>
              </a:tr>
              <a:tr h="292106">
                <a:tc>
                  <a:txBody>
                    <a:bodyPr/>
                    <a:lstStyle/>
                    <a:p>
                      <a:pPr algn="ctr"/>
                      <a:endParaRPr lang="en-US" sz="1000" b="1">
                        <a:solidFill>
                          <a:schemeClr val="tx1">
                            <a:lumMod val="75000"/>
                            <a:lumOff val="25000"/>
                          </a:schemeClr>
                        </a:solidFill>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Totals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855</a:t>
                      </a:r>
                    </a:p>
                  </a:txBody>
                  <a:tcPr marL="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$50,000</a:t>
                      </a:r>
                    </a:p>
                  </a:txBody>
                  <a:tcPr marL="45720" marR="1828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8942379"/>
                  </a:ext>
                </a:extLst>
              </a:tr>
            </a:tbl>
          </a:graphicData>
        </a:graphic>
      </p:graphicFrame>
    </p:spTree>
    <p:extLst>
      <p:ext uri="{BB962C8B-B14F-4D97-AF65-F5344CB8AC3E}">
        <p14:creationId xmlns:p14="http://schemas.microsoft.com/office/powerpoint/2010/main" val="153018697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buNone/>
            </a:pPr>
            <a:r>
              <a:rPr lang="en-US" b="1">
                <a:solidFill>
                  <a:srgbClr val="FF0000"/>
                </a:solidFill>
                <a:latin typeface="Calibri" panose="020F0502020204030204" pitchFamily="34" charset="0"/>
                <a:ea typeface="Lato" panose="020F0502020204030203" pitchFamily="34" charset="0"/>
                <a:cs typeface="Calibri" panose="020F0502020204030204" pitchFamily="34" charset="0"/>
              </a:rPr>
              <a:t>Company Name</a:t>
            </a:r>
            <a:r>
              <a:rPr lang="en-US" sz="1100">
                <a:latin typeface="Calibri" panose="020F0502020204030204" pitchFamily="34" charset="0"/>
                <a:ea typeface="Lato" panose="020F0502020204030203" pitchFamily="34" charset="0"/>
                <a:cs typeface="Calibri" panose="020F0502020204030204" pitchFamily="34" charset="0"/>
              </a:rPr>
              <a:t>			</a:t>
            </a:r>
            <a:br>
              <a:rPr lang="en-US" sz="1100">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Street Address</a:t>
            </a:r>
            <a:br>
              <a:rPr lang="en-US">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City, State, Zip</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a:t>
            </a:r>
            <a:r>
              <a:rPr lang="en-US" sz="1100">
                <a:latin typeface="Calibri" panose="020F0502020204030204" pitchFamily="34" charset="0"/>
                <a:ea typeface="Lato" panose="020F0502020204030203" pitchFamily="34" charset="0"/>
                <a:cs typeface="Calibri" panose="020F0502020204030204" pitchFamily="34" charset="0"/>
              </a:rPr>
              <a:t>:  ______________________________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Name:  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Title:  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Date:  ____________________________</a:t>
            </a:r>
          </a:p>
          <a:p>
            <a:pPr marL="0" indent="0">
              <a:lnSpc>
                <a:spcPct val="100000"/>
              </a:lnSpc>
              <a:buNone/>
            </a:pPr>
            <a:endParaRPr lang="en-US" sz="110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sz="1100">
              <a:latin typeface="Calibri" panose="020F0502020204030204" pitchFamily="34" charset="0"/>
              <a:cs typeface="Calibri" panose="020F0502020204030204" pitchFamily="34" charset="0"/>
            </a:endParaRPr>
          </a:p>
          <a:p>
            <a:pPr>
              <a:lnSpc>
                <a:spcPct val="100000"/>
              </a:lnSpc>
            </a:pPr>
            <a:endParaRPr lang="en-US" sz="110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Text Placeholder 3">
            <a:extLst>
              <a:ext uri="{FF2B5EF4-FFF2-40B4-BE49-F238E27FC236}">
                <a16:creationId xmlns:a16="http://schemas.microsoft.com/office/drawing/2014/main" id="{4CD95B6C-2F3F-47C9-1233-D7FCDB49FB9E}"/>
              </a:ext>
            </a:extLst>
          </p:cNvPr>
          <p:cNvSpPr txBox="1">
            <a:spLocks/>
          </p:cNvSpPr>
          <p:nvPr/>
        </p:nvSpPr>
        <p:spPr>
          <a:xfrm>
            <a:off x="3600450" y="2306828"/>
            <a:ext cx="3142870" cy="2874772"/>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r>
              <a:rPr lang="en-US">
                <a:latin typeface="Calibri" panose="020F0502020204030204" pitchFamily="34" charset="0"/>
                <a:ea typeface="Lato" panose="020F0502020204030203" pitchFamily="34" charset="0"/>
                <a:cs typeface="Calibri" panose="020F0502020204030204" pitchFamily="34" charset="0"/>
              </a:rPr>
              <a:t>			</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  ______________________________</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Name:  </a:t>
            </a:r>
            <a:r>
              <a:rPr lang="en-US" u="sng">
                <a:latin typeface="Calibri" panose="020F0502020204030204" pitchFamily="34" charset="0"/>
                <a:ea typeface="Lato" panose="020F0502020204030203" pitchFamily="34" charset="0"/>
                <a:cs typeface="Calibri" panose="020F0502020204030204" pitchFamily="34" charset="0"/>
              </a:rPr>
              <a:t>Greg Meyers</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Title:  </a:t>
            </a:r>
            <a:r>
              <a:rPr lang="en-US" u="sng">
                <a:latin typeface="Calibri" panose="020F0502020204030204" pitchFamily="34" charset="0"/>
                <a:ea typeface="Lato" panose="020F0502020204030203" pitchFamily="34" charset="0"/>
                <a:cs typeface="Calibri" panose="020F0502020204030204" pitchFamily="34" charset="0"/>
              </a:rPr>
              <a:t>CEO</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Date:  </a:t>
            </a:r>
            <a:r>
              <a:rPr lang="en-US" u="sng">
                <a:latin typeface="Calibri" panose="020F0502020204030204" pitchFamily="34" charset="0"/>
                <a:ea typeface="Lato" panose="020F0502020204030203" pitchFamily="34" charset="0"/>
                <a:cs typeface="Calibri" panose="020F0502020204030204" pitchFamily="34" charset="0"/>
              </a:rPr>
              <a:t>9/20/2023</a:t>
            </a:r>
          </a:p>
          <a:p>
            <a:pPr marL="0" indent="0">
              <a:lnSpc>
                <a:spcPct val="100000"/>
              </a:lnSpc>
              <a:buNone/>
            </a:pPr>
            <a:r>
              <a:rPr lang="en-US">
                <a:latin typeface="Calibri" panose="020F0502020204030204" pitchFamily="34" charset="0"/>
                <a:ea typeface="Lato" panose="020F0502020204030203" pitchFamily="34" charset="0"/>
                <a:cs typeface="Calibri" panose="020F0502020204030204" pitchFamily="34" charset="0"/>
              </a:rPr>
              <a:t>Tax ID: </a:t>
            </a:r>
            <a:r>
              <a:rPr lang="en-US" sz="1100" u="sng">
                <a:latin typeface="Calibri" panose="020F0502020204030204" pitchFamily="34" charset="0"/>
                <a:ea typeface="Lato" panose="020F0502020204030203" pitchFamily="34" charset="0"/>
                <a:cs typeface="Calibri" panose="020F0502020204030204" pitchFamily="34" charset="0"/>
              </a:rPr>
              <a:t>20-2500458</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p:txBody>
      </p:sp>
    </p:spTree>
    <p:extLst>
      <p:ext uri="{BB962C8B-B14F-4D97-AF65-F5344CB8AC3E}">
        <p14:creationId xmlns:p14="http://schemas.microsoft.com/office/powerpoint/2010/main" val="59195144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________________, between ___________________</a:t>
            </a:r>
            <a:r>
              <a:rPr lang="en-US" b="1">
                <a:solidFill>
                  <a:srgbClr val="FF0000"/>
                </a:solidFill>
              </a:rPr>
              <a:t> </a:t>
            </a:r>
            <a:r>
              <a:rPr lang="en-US">
                <a:solidFill>
                  <a:schemeClr val="tx1">
                    <a:lumMod val="65000"/>
                    <a:lumOff val="35000"/>
                  </a:schemeClr>
                </a:solidFill>
              </a:rPr>
              <a:t>______________________</a:t>
            </a:r>
            <a:r>
              <a:rPr lang="en-US" b="1">
                <a:solidFill>
                  <a:schemeClr val="tx1">
                    <a:lumMod val="65000"/>
                    <a:lumOff val="35000"/>
                  </a:schemeClr>
                </a:solidFill>
              </a:rPr>
              <a:t> </a:t>
            </a:r>
            <a:r>
              <a:rPr lang="en-US">
                <a:solidFill>
                  <a:schemeClr val="tx1">
                    <a:lumMod val="65000"/>
                    <a:lumOff val="35000"/>
                  </a:schemeClr>
                </a:solidFill>
              </a:rPr>
              <a:t>located at _______________________________________________________________</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42426916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Proof-of-Concept 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a:solidFill>
                  <a:schemeClr val="tx1"/>
                </a:solidFill>
              </a:rPr>
              <a:t>______________________, </a:t>
            </a:r>
            <a:r>
              <a:rPr lang="en-US">
                <a:solidFill>
                  <a:schemeClr val="tx1">
                    <a:lumMod val="65000"/>
                    <a:lumOff val="35000"/>
                  </a:schemeClr>
                </a:solidFill>
              </a:rPr>
              <a:t>between </a:t>
            </a:r>
            <a:r>
              <a:rPr lang="en-US" b="1">
                <a:solidFill>
                  <a:schemeClr val="tx1"/>
                </a:solidFill>
              </a:rPr>
              <a:t>Road Safety Services, LLC </a:t>
            </a:r>
            <a:r>
              <a:rPr lang="en-US">
                <a:solidFill>
                  <a:schemeClr val="tx1">
                    <a:lumMod val="65000"/>
                    <a:lumOff val="35000"/>
                  </a:schemeClr>
                </a:solidFill>
              </a:rPr>
              <a:t>located at _________________________________________________ 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b="1">
                <a:solidFill>
                  <a:schemeClr val="tx1"/>
                </a:solidFill>
              </a:rPr>
              <a:t>Road Safety Services, LLC </a:t>
            </a:r>
            <a:r>
              <a:rPr lang="en-US">
                <a:solidFill>
                  <a:schemeClr val="tx1"/>
                </a:solidFill>
              </a:rPr>
              <a:t>(“RSS”) </a:t>
            </a:r>
            <a:r>
              <a:rPr lang="en-US">
                <a:solidFill>
                  <a:schemeClr val="tx1">
                    <a:lumMod val="65000"/>
                    <a:lumOff val="35000"/>
                  </a:schemeClr>
                </a:solidFill>
              </a:rPr>
              <a:t>hereby engages ForgeFX LLC (“ForgeFX”) to perform the services set forth herein and defined as the “The Product” and titled “</a:t>
            </a:r>
            <a:r>
              <a:rPr lang="en-US" b="1">
                <a:solidFill>
                  <a:schemeClr val="tx1"/>
                </a:solidFill>
              </a:rPr>
              <a:t>Pavement Marking Operations VR Training System</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Road Safety Services, and which collectively are hereby incorporated by reference.</a:t>
            </a:r>
          </a:p>
          <a:p>
            <a:pPr>
              <a:lnSpc>
                <a:spcPct val="110000"/>
              </a:lnSpc>
              <a:spcBef>
                <a:spcPts val="600"/>
              </a:spcBef>
            </a:pPr>
            <a:r>
              <a:rPr lang="en-US"/>
              <a:t>Scope of Performance.  </a:t>
            </a:r>
          </a:p>
          <a:p>
            <a:pPr lvl="1">
              <a:spcBef>
                <a:spcPts val="0"/>
              </a:spcBef>
            </a:pPr>
            <a:r>
              <a:rPr lang="en-US">
                <a:solidFill>
                  <a:schemeClr val="tx1">
                    <a:lumMod val="65000"/>
                    <a:lumOff val="35000"/>
                  </a:schemeClr>
                </a:solidFill>
              </a:rPr>
              <a:t>Road Safety Services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Road Safety Services Property is provided only for performing the work under this Agreement.  </a:t>
            </a:r>
          </a:p>
          <a:p>
            <a:pPr>
              <a:lnSpc>
                <a:spcPct val="110000"/>
              </a:lnSpc>
              <a:spcBef>
                <a:spcPts val="600"/>
              </a:spcBef>
            </a:pPr>
            <a:r>
              <a:rPr lang="en-US"/>
              <a:t>Written Reports.  </a:t>
            </a:r>
          </a:p>
          <a:p>
            <a:pPr lvl="1">
              <a:spcBef>
                <a:spcPts val="0"/>
              </a:spcBef>
            </a:pPr>
            <a:r>
              <a:rPr lang="en-US">
                <a:solidFill>
                  <a:schemeClr val="tx1">
                    <a:lumMod val="65000"/>
                    <a:lumOff val="35000"/>
                  </a:schemeClr>
                </a:solidFill>
              </a:rPr>
              <a:t>Road Safety Services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a:t>
            </a:r>
            <a:r>
              <a:rPr lang="en-US">
                <a:solidFill>
                  <a:schemeClr val="tx1">
                    <a:lumMod val="65000"/>
                    <a:lumOff val="35000"/>
                  </a:schemeClr>
                </a:solidFill>
              </a:rPr>
              <a:t>Road Safety Services.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Road Safety Services.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a:t>
            </a:r>
            <a:r>
              <a:rPr lang="en-US">
                <a:solidFill>
                  <a:schemeClr val="tx1">
                    <a:lumMod val="65000"/>
                    <a:lumOff val="35000"/>
                  </a:schemeClr>
                </a:solidFill>
              </a:rPr>
              <a:t>Road Safety Services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70182210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subhead" hidden="1">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noRot="1" noMove="1" noResize="1" noEditPoints="1" noAdjustHandles="1" noChangeArrowheads="1" noChangeShapeType="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Company name:</a:t>
            </a: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Street address:</a:t>
            </a:r>
          </a:p>
          <a:p>
            <a:pPr marL="0" indent="0">
              <a:lnSpc>
                <a:spcPct val="100000"/>
              </a:lnSpc>
              <a:spcBef>
                <a:spcPts val="1800"/>
              </a:spcBef>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Signature</a:t>
            </a:r>
            <a:r>
              <a:rPr lang="en-US" sz="1100">
                <a:latin typeface="Calibri" panose="020F0502020204030204" pitchFamily="34" charset="0"/>
                <a:ea typeface="Lato" panose="020F0502020204030203" pitchFamily="34" charset="0"/>
                <a:cs typeface="Calibri" panose="020F0502020204030204" pitchFamily="34" charset="0"/>
              </a:rPr>
              <a:t>:</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Name: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Title: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Date:</a:t>
            </a: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FFX side">
            <a:extLst>
              <a:ext uri="{FF2B5EF4-FFF2-40B4-BE49-F238E27FC236}">
                <a16:creationId xmlns:a16="http://schemas.microsoft.com/office/drawing/2014/main" id="{4CD95B6C-2F3F-47C9-1233-D7FCDB49FB9E}"/>
              </a:ext>
            </a:extLst>
          </p:cNvPr>
          <p:cNvSpPr txBox="1">
            <a:spLocks/>
          </p:cNvSpPr>
          <p:nvPr/>
        </p:nvSpPr>
        <p:spPr>
          <a:xfrm>
            <a:off x="3600450" y="2306828"/>
            <a:ext cx="3142870" cy="1016336"/>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1800"/>
              </a:spcBef>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p>
          <a:p>
            <a:pPr marL="0" indent="0">
              <a:lnSpc>
                <a:spcPct val="100000"/>
              </a:lnSpc>
              <a:spcBef>
                <a:spcPts val="1800"/>
              </a:spcBef>
              <a:buFont typeface="+mj-lt"/>
              <a:buNone/>
            </a:pP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p>
        </p:txBody>
      </p:sp>
      <p:cxnSp>
        <p:nvCxnSpPr>
          <p:cNvPr id="8" name="Straight Connector 7">
            <a:extLst>
              <a:ext uri="{FF2B5EF4-FFF2-40B4-BE49-F238E27FC236}">
                <a16:creationId xmlns:a16="http://schemas.microsoft.com/office/drawing/2014/main" id="{1EDE2BCF-913B-15E2-F326-D8D4F77001A8}"/>
              </a:ext>
            </a:extLst>
          </p:cNvPr>
          <p:cNvCxnSpPr>
            <a:cxnSpLocks/>
          </p:cNvCxnSpPr>
          <p:nvPr/>
        </p:nvCxnSpPr>
        <p:spPr>
          <a:xfrm>
            <a:off x="1388533" y="2483707"/>
            <a:ext cx="20404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A92DDD6-E365-9B74-3DAD-77205FC366C2}"/>
              </a:ext>
            </a:extLst>
          </p:cNvPr>
          <p:cNvCxnSpPr>
            <a:cxnSpLocks/>
          </p:cNvCxnSpPr>
          <p:nvPr/>
        </p:nvCxnSpPr>
        <p:spPr>
          <a:xfrm>
            <a:off x="1329267" y="2880744"/>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28F15BB-B5C6-1493-79B4-652B653CE803}"/>
              </a:ext>
            </a:extLst>
          </p:cNvPr>
          <p:cNvCxnSpPr>
            <a:cxnSpLocks/>
          </p:cNvCxnSpPr>
          <p:nvPr/>
        </p:nvCxnSpPr>
        <p:spPr>
          <a:xfrm>
            <a:off x="1329267" y="3277781"/>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20EE2F5-AFB2-99AB-286E-203B88BD2380}"/>
              </a:ext>
            </a:extLst>
          </p:cNvPr>
          <p:cNvCxnSpPr>
            <a:cxnSpLocks/>
          </p:cNvCxnSpPr>
          <p:nvPr/>
        </p:nvCxnSpPr>
        <p:spPr>
          <a:xfrm>
            <a:off x="1054100" y="3674818"/>
            <a:ext cx="23749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C883825-22B7-C890-65D3-25C27CA5D571}"/>
              </a:ext>
            </a:extLst>
          </p:cNvPr>
          <p:cNvCxnSpPr>
            <a:cxnSpLocks/>
          </p:cNvCxnSpPr>
          <p:nvPr/>
        </p:nvCxnSpPr>
        <p:spPr>
          <a:xfrm>
            <a:off x="850900" y="4071855"/>
            <a:ext cx="25781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78211BD-D365-B6F6-6787-0C28EB00DC12}"/>
              </a:ext>
            </a:extLst>
          </p:cNvPr>
          <p:cNvCxnSpPr>
            <a:cxnSpLocks/>
          </p:cNvCxnSpPr>
          <p:nvPr/>
        </p:nvCxnSpPr>
        <p:spPr>
          <a:xfrm>
            <a:off x="778933" y="4468892"/>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91E8814-16D7-73D3-C15A-57A632F1FB01}"/>
              </a:ext>
            </a:extLst>
          </p:cNvPr>
          <p:cNvCxnSpPr>
            <a:cxnSpLocks/>
          </p:cNvCxnSpPr>
          <p:nvPr/>
        </p:nvCxnSpPr>
        <p:spPr>
          <a:xfrm>
            <a:off x="778933" y="4865930"/>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6859F7C-235A-EE5E-A7A3-E9B5B8CF888C}"/>
              </a:ext>
            </a:extLst>
          </p:cNvPr>
          <p:cNvSpPr txBox="1"/>
          <p:nvPr/>
        </p:nvSpPr>
        <p:spPr>
          <a:xfrm>
            <a:off x="3600450" y="3488088"/>
            <a:ext cx="1883833" cy="1862048"/>
          </a:xfrm>
          <a:prstGeom prst="rect">
            <a:avLst/>
          </a:prstGeom>
          <a:noFill/>
        </p:spPr>
        <p:txBody>
          <a:bodyPr wrap="square">
            <a:spAutoFit/>
          </a:bodyPr>
          <a:lstStyle/>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Signature:</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Greg Meyers</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CEO</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Date:            </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Tax ID: 20-250045</a:t>
            </a:r>
            <a:r>
              <a:rPr lang="en-US" sz="1100">
                <a:latin typeface="Calibri" panose="020F0502020204030204" pitchFamily="34" charset="0"/>
                <a:ea typeface="Lato" panose="020F0502020204030203" pitchFamily="34" charset="0"/>
                <a:cs typeface="Calibri" panose="020F0502020204030204" pitchFamily="34" charset="0"/>
              </a:rPr>
              <a:t>8</a:t>
            </a:r>
            <a:endParaRPr lang="en-US">
              <a:latin typeface="Calibri" panose="020F0502020204030204" pitchFamily="34" charset="0"/>
              <a:ea typeface="Lato" panose="020F0502020204030203" pitchFamily="34" charset="0"/>
              <a:cs typeface="Calibri" panose="020F0502020204030204" pitchFamily="34" charset="0"/>
            </a:endParaRPr>
          </a:p>
        </p:txBody>
      </p:sp>
      <p:cxnSp>
        <p:nvCxnSpPr>
          <p:cNvPr id="26" name="Straight Connector 25">
            <a:extLst>
              <a:ext uri="{FF2B5EF4-FFF2-40B4-BE49-F238E27FC236}">
                <a16:creationId xmlns:a16="http://schemas.microsoft.com/office/drawing/2014/main" id="{D58A6F52-A189-00CE-8FA4-3981125E1BC0}"/>
              </a:ext>
            </a:extLst>
          </p:cNvPr>
          <p:cNvCxnSpPr>
            <a:cxnSpLocks/>
          </p:cNvCxnSpPr>
          <p:nvPr/>
        </p:nvCxnSpPr>
        <p:spPr>
          <a:xfrm>
            <a:off x="4284133" y="3674818"/>
            <a:ext cx="212389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CA7FEBA-22E6-A929-FE80-5F957A5312F2}"/>
              </a:ext>
            </a:extLst>
          </p:cNvPr>
          <p:cNvCxnSpPr>
            <a:cxnSpLocks/>
          </p:cNvCxnSpPr>
          <p:nvPr/>
        </p:nvCxnSpPr>
        <p:spPr>
          <a:xfrm>
            <a:off x="4013200" y="4865930"/>
            <a:ext cx="2394825"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983939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F44B0F0F-6A55-1674-F71C-35121331A78A}"/>
              </a:ext>
            </a:extLst>
          </p:cNvPr>
          <p:cNvSpPr txBox="1"/>
          <p:nvPr/>
        </p:nvSpPr>
        <p:spPr>
          <a:xfrm>
            <a:off x="1550292" y="4475016"/>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Immersive xxx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Building on the Model Viewer foundation, Phase 2 will develop a fully immersive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Experience. This phase will incorporate spatial mapping, enabling the headset to trigger interactions as participants move through the facility intelligently. By transitioning from the Model Viewer to the Unity game engine, this phase will introduce enhanced interactivity, real-time data visualizations, and future projections, delivering a more engaging and comprehensive experience that highlights the innovation and potential of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facility</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20">
            <a:extLst>
              <a:ext uri="{FF2B5EF4-FFF2-40B4-BE49-F238E27FC236}">
                <a16:creationId xmlns:a16="http://schemas.microsoft.com/office/drawing/2014/main" id="{B7B2A401-A784-B592-90D1-5BBD9071815D}"/>
              </a:ext>
            </a:extLst>
          </p:cNvPr>
          <p:cNvSpPr/>
          <p:nvPr/>
        </p:nvSpPr>
        <p:spPr>
          <a:xfrm>
            <a:off x="654624" y="4389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740435" y="4475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743285" y="4487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3B">
            <a:extLst>
              <a:ext uri="{FF2B5EF4-FFF2-40B4-BE49-F238E27FC236}">
                <a16:creationId xmlns:a16="http://schemas.microsoft.com/office/drawing/2014/main" id="{1DC80424-5095-AD76-3697-911983781B13}"/>
              </a:ext>
            </a:extLst>
          </p:cNvPr>
          <p:cNvSpPr txBox="1"/>
          <p:nvPr/>
        </p:nvSpPr>
        <p:spPr>
          <a:xfrm>
            <a:off x="1143000" y="6629400"/>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Setting the stage for an exceptional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the first phase will begin with the Model Viewer. This phase will introduce the </a:t>
            </a:r>
            <a:r>
              <a:rPr lang="en-US" sz="1050" err="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xxxxx</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where visitors will explore and interact with 3D models of future equipment, that can be selected and viewed as if they were present in the real-world environment. </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20">
            <a:extLst>
              <a:ext uri="{FF2B5EF4-FFF2-40B4-BE49-F238E27FC236}">
                <a16:creationId xmlns:a16="http://schemas.microsoft.com/office/drawing/2014/main" id="{9133AA1B-4B5A-BB80-6A3A-3F731F8BAF17}"/>
              </a:ext>
            </a:extLst>
          </p:cNvPr>
          <p:cNvSpPr/>
          <p:nvPr/>
        </p:nvSpPr>
        <p:spPr>
          <a:xfrm>
            <a:off x="197424" y="6675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22">
            <a:extLst>
              <a:ext uri="{FF2B5EF4-FFF2-40B4-BE49-F238E27FC236}">
                <a16:creationId xmlns:a16="http://schemas.microsoft.com/office/drawing/2014/main" id="{3AEF0365-E400-B339-AB59-945CA6148973}"/>
              </a:ext>
            </a:extLst>
          </p:cNvPr>
          <p:cNvSpPr/>
          <p:nvPr/>
        </p:nvSpPr>
        <p:spPr>
          <a:xfrm>
            <a:off x="283235" y="6761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FCDE6BB4-8853-EE96-A120-C99E461F58A9}"/>
              </a:ext>
            </a:extLst>
          </p:cNvPr>
          <p:cNvSpPr txBox="1"/>
          <p:nvPr/>
        </p:nvSpPr>
        <p:spPr>
          <a:xfrm>
            <a:off x="286085" y="6773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20294D8D-1FBC-1EBE-9800-809A41C15EF8}"/>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Black"/>
                <a:ea typeface="+mj-ea"/>
                <a:cs typeface="+mj-cs"/>
              </a:rPr>
              <a:t>DEVELOPMENT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Roadmap</a:t>
            </a:r>
          </a:p>
        </p:txBody>
      </p:sp>
      <p:sp>
        <p:nvSpPr>
          <p:cNvPr id="39" name="Project Title Placeholder">
            <a:extLst>
              <a:ext uri="{FF2B5EF4-FFF2-40B4-BE49-F238E27FC236}">
                <a16:creationId xmlns:a16="http://schemas.microsoft.com/office/drawing/2014/main" id="{303849E8-8608-B532-187E-7616F29D8111}"/>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err="1">
                <a:ln>
                  <a:noFill/>
                </a:ln>
                <a:solidFill>
                  <a:prstClr val="white">
                    <a:lumMod val="65000"/>
                  </a:prstClr>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5E05D649-BFE2-FA3A-CA04-394CE721CCDF}"/>
              </a:ext>
            </a:extLst>
          </p:cNvPr>
          <p:cNvSpPr txBox="1"/>
          <p:nvPr/>
        </p:nvSpPr>
        <p:spPr>
          <a:xfrm>
            <a:off x="456617" y="846898"/>
            <a:ext cx="4864683" cy="6463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roadmap outlines a strategic two-phase approach to delivering an exceptional </a:t>
            </a:r>
            <a:r>
              <a:rPr kumimoji="0" lang="en-US" sz="900" b="0" i="0" u="none" strike="noStrike" kern="1200" cap="none" spc="0" normalizeH="0" baseline="0" noProof="0" err="1">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including ideas for future expansion. The first phase, with its foundational model visualization, is designed to generate immediate visitor excitement and engagement. By building anticipation and laying the groundwork, we pave the way for a fully immersive AR experience in the second phase, showcasing xxxxxxx's innovation with maximum impact.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0A717DF8-344B-4C84-8E31-937C61EBFEB0}"/>
              </a:ext>
            </a:extLst>
          </p:cNvPr>
          <p:cNvSpPr txBox="1"/>
          <p:nvPr/>
        </p:nvSpPr>
        <p:spPr>
          <a:xfrm>
            <a:off x="2759844" y="2514600"/>
            <a:ext cx="393286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rgbClr val="FFC80C"/>
                </a:solidFill>
                <a:latin typeface="Open Sans" panose="020B0606030504020204" pitchFamily="34" charset="0"/>
                <a:ea typeface="Open Sans" panose="020B0606030504020204" pitchFamily="34" charset="0"/>
                <a:cs typeface="Open Sans" panose="020B0606030504020204" pitchFamily="34" charset="0"/>
              </a:rPr>
              <a:t>Future </a:t>
            </a: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Expansion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With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fully developed,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can enhance the application by adding new features that continue to deliver value. Remote stakeholders could join the tour virtually, sharing the AR experience in real time for collaborative discussions. A timeline feature might showcase the evolution of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and customizable tours could allow users to focus on specific equipment or areas of interest, tailoring the experience to their needs.</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20">
            <a:extLst>
              <a:ext uri="{FF2B5EF4-FFF2-40B4-BE49-F238E27FC236}">
                <a16:creationId xmlns:a16="http://schemas.microsoft.com/office/drawing/2014/main" id="{01BA27BE-18C4-F91A-4FFE-27C599AE99F7}"/>
              </a:ext>
            </a:extLst>
          </p:cNvPr>
          <p:cNvSpPr/>
          <p:nvPr/>
        </p:nvSpPr>
        <p:spPr>
          <a:xfrm>
            <a:off x="1814267" y="25602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22">
            <a:extLst>
              <a:ext uri="{FF2B5EF4-FFF2-40B4-BE49-F238E27FC236}">
                <a16:creationId xmlns:a16="http://schemas.microsoft.com/office/drawing/2014/main" id="{B21BE7CA-74D9-0A4D-4CF3-D0B27B0E3B4E}"/>
              </a:ext>
            </a:extLst>
          </p:cNvPr>
          <p:cNvSpPr/>
          <p:nvPr/>
        </p:nvSpPr>
        <p:spPr>
          <a:xfrm>
            <a:off x="1900078" y="26462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2A7009F-D2AC-134F-283A-FC321041CCA6}"/>
              </a:ext>
            </a:extLst>
          </p:cNvPr>
          <p:cNvSpPr txBox="1"/>
          <p:nvPr/>
        </p:nvSpPr>
        <p:spPr>
          <a:xfrm>
            <a:off x="1902928" y="26585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Tree>
    <p:extLst>
      <p:ext uri="{BB962C8B-B14F-4D97-AF65-F5344CB8AC3E}">
        <p14:creationId xmlns:p14="http://schemas.microsoft.com/office/powerpoint/2010/main" val="217237638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A">
            <a:extLst>
              <a:ext uri="{FF2B5EF4-FFF2-40B4-BE49-F238E27FC236}">
                <a16:creationId xmlns:a16="http://schemas.microsoft.com/office/drawing/2014/main" id="{B24186F2-C4D5-9471-BE3A-0CB9383D5A3D}"/>
              </a:ext>
            </a:extLst>
          </p:cNvPr>
          <p:cNvSpPr txBox="1"/>
          <p:nvPr/>
        </p:nvSpPr>
        <p:spPr>
          <a:xfrm>
            <a:off x="2956312" y="7334665"/>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B0F0"/>
                </a:solidFill>
                <a:effectLst/>
                <a:uLnTx/>
                <a:uFillTx/>
                <a:latin typeface="Open Sans" panose="020B0606030504020204" pitchFamily="34" charset="0"/>
                <a:ea typeface="Open Sans" panose="020B0606030504020204" pitchFamily="34" charset="0"/>
                <a:cs typeface="Open Sans" panose="020B0606030504020204" pitchFamily="34" charset="0"/>
              </a:rPr>
              <a:t>Training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Refinement and evolution of training hardware. Miniaturization. Ergonomics.</a:t>
            </a:r>
          </a:p>
        </p:txBody>
      </p:sp>
      <p:grpSp>
        <p:nvGrpSpPr>
          <p:cNvPr id="12" name="Group 1A">
            <a:extLst>
              <a:ext uri="{FF2B5EF4-FFF2-40B4-BE49-F238E27FC236}">
                <a16:creationId xmlns:a16="http://schemas.microsoft.com/office/drawing/2014/main" id="{C99CF578-20EB-4CC7-F1AC-150A9D77930E}"/>
              </a:ext>
            </a:extLst>
          </p:cNvPr>
          <p:cNvGrpSpPr/>
          <p:nvPr/>
        </p:nvGrpSpPr>
        <p:grpSpPr>
          <a:xfrm>
            <a:off x="2314258" y="7334665"/>
            <a:ext cx="474328" cy="553822"/>
            <a:chOff x="5238339" y="2623923"/>
            <a:chExt cx="1020266" cy="1195967"/>
          </a:xfrm>
        </p:grpSpPr>
        <p:sp>
          <p:nvSpPr>
            <p:cNvPr id="13" name="Freeform 20">
              <a:extLst>
                <a:ext uri="{FF2B5EF4-FFF2-40B4-BE49-F238E27FC236}">
                  <a16:creationId xmlns:a16="http://schemas.microsoft.com/office/drawing/2014/main" id="{57EF3260-8A8F-AEC2-1251-B78AF46023C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00B0F0"/>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4" name="Freeform 22">
              <a:extLst>
                <a:ext uri="{FF2B5EF4-FFF2-40B4-BE49-F238E27FC236}">
                  <a16:creationId xmlns:a16="http://schemas.microsoft.com/office/drawing/2014/main" id="{19DA0F32-B374-A6A9-8C4E-8D9C510D30DC}"/>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chemeClr val="bg1">
                <a:lumMod val="95000"/>
                <a:lumOff val="5000"/>
                <a:alpha val="14902"/>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36AB9710-0C2B-019A-2799-E71AE5373B96}"/>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1A</a:t>
              </a:r>
            </a:p>
          </p:txBody>
        </p:sp>
      </p:grpSp>
      <p:sp>
        <p:nvSpPr>
          <p:cNvPr id="29" name="TextBox 2A">
            <a:extLst>
              <a:ext uri="{FF2B5EF4-FFF2-40B4-BE49-F238E27FC236}">
                <a16:creationId xmlns:a16="http://schemas.microsoft.com/office/drawing/2014/main" id="{4839526B-9519-5CF8-23F3-EFAAF4FBCAC5}"/>
              </a:ext>
            </a:extLst>
          </p:cNvPr>
          <p:cNvSpPr txBox="1"/>
          <p:nvPr/>
        </p:nvSpPr>
        <p:spPr>
          <a:xfrm>
            <a:off x="2264195" y="5934691"/>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Injection Playback</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Feature for playback of sessions, enabling technique review and practice against professional  standards. Playback includes voice. </a:t>
            </a:r>
          </a:p>
        </p:txBody>
      </p:sp>
      <p:grpSp>
        <p:nvGrpSpPr>
          <p:cNvPr id="34" name="Group 2A">
            <a:extLst>
              <a:ext uri="{FF2B5EF4-FFF2-40B4-BE49-F238E27FC236}">
                <a16:creationId xmlns:a16="http://schemas.microsoft.com/office/drawing/2014/main" id="{24842016-2E22-C3EA-56FC-3E2A75CBB667}"/>
              </a:ext>
            </a:extLst>
          </p:cNvPr>
          <p:cNvGrpSpPr/>
          <p:nvPr/>
        </p:nvGrpSpPr>
        <p:grpSpPr>
          <a:xfrm>
            <a:off x="1653089" y="5942277"/>
            <a:ext cx="474328" cy="553822"/>
            <a:chOff x="5238339" y="2623923"/>
            <a:chExt cx="1020266" cy="1195967"/>
          </a:xfrm>
        </p:grpSpPr>
        <p:sp>
          <p:nvSpPr>
            <p:cNvPr id="35" name="Freeform 20">
              <a:extLst>
                <a:ext uri="{FF2B5EF4-FFF2-40B4-BE49-F238E27FC236}">
                  <a16:creationId xmlns:a16="http://schemas.microsoft.com/office/drawing/2014/main" id="{3F13144E-9744-5D36-7816-AFD8BC23CF1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6" name="Freeform 22">
              <a:extLst>
                <a:ext uri="{FF2B5EF4-FFF2-40B4-BE49-F238E27FC236}">
                  <a16:creationId xmlns:a16="http://schemas.microsoft.com/office/drawing/2014/main" id="{7E449CF8-9BC2-DA01-414C-A979F8F7FAA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4D5C6CB6-E740-0C07-D891-ECD23677D677}"/>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2A</a:t>
              </a:r>
            </a:p>
          </p:txBody>
        </p:sp>
      </p:grpSp>
      <p:sp>
        <p:nvSpPr>
          <p:cNvPr id="4" name="TextBox 2B">
            <a:extLst>
              <a:ext uri="{FF2B5EF4-FFF2-40B4-BE49-F238E27FC236}">
                <a16:creationId xmlns:a16="http://schemas.microsoft.com/office/drawing/2014/main" id="{8073673E-CD87-54A3-8EBA-3E5F5326A66A}"/>
              </a:ext>
            </a:extLst>
          </p:cNvPr>
          <p:cNvSpPr txBox="1"/>
          <p:nvPr/>
        </p:nvSpPr>
        <p:spPr>
          <a:xfrm>
            <a:off x="2278661" y="4939491"/>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Spectator Mode</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Spectator Mode allows live viewing of the simulation on a large display, showing what the headset wearer sees, to facilitate group learning and interaction.</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5" name="Group 2B">
            <a:extLst>
              <a:ext uri="{FF2B5EF4-FFF2-40B4-BE49-F238E27FC236}">
                <a16:creationId xmlns:a16="http://schemas.microsoft.com/office/drawing/2014/main" id="{2E5A7EFD-C400-D8E5-C990-6E8B46180310}"/>
              </a:ext>
            </a:extLst>
          </p:cNvPr>
          <p:cNvGrpSpPr/>
          <p:nvPr/>
        </p:nvGrpSpPr>
        <p:grpSpPr>
          <a:xfrm>
            <a:off x="1649236" y="4939491"/>
            <a:ext cx="474328" cy="553822"/>
            <a:chOff x="5238339" y="2623923"/>
            <a:chExt cx="1020266" cy="1195967"/>
          </a:xfrm>
        </p:grpSpPr>
        <p:sp>
          <p:nvSpPr>
            <p:cNvPr id="6" name="Freeform 20">
              <a:extLst>
                <a:ext uri="{FF2B5EF4-FFF2-40B4-BE49-F238E27FC236}">
                  <a16:creationId xmlns:a16="http://schemas.microsoft.com/office/drawing/2014/main" id="{F7032055-9E46-7940-91D0-E2F5EE521D8A}"/>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8" name="Freeform 22">
              <a:extLst>
                <a:ext uri="{FF2B5EF4-FFF2-40B4-BE49-F238E27FC236}">
                  <a16:creationId xmlns:a16="http://schemas.microsoft.com/office/drawing/2014/main" id="{E9D9D033-56D3-F790-C15B-E905CA9BE17B}"/>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E9B3741D-BD0D-6438-6B3C-2E2DF72DF88E}"/>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2B</a:t>
              </a:r>
            </a:p>
          </p:txBody>
        </p:sp>
      </p:grpSp>
      <p:sp>
        <p:nvSpPr>
          <p:cNvPr id="79" name="TextBox 3A">
            <a:extLst>
              <a:ext uri="{FF2B5EF4-FFF2-40B4-BE49-F238E27FC236}">
                <a16:creationId xmlns:a16="http://schemas.microsoft.com/office/drawing/2014/main" id="{F923B2CF-E8FD-A66C-3193-D25BB6F9E6B4}"/>
              </a:ext>
            </a:extLst>
          </p:cNvPr>
          <p:cNvSpPr txBox="1"/>
          <p:nvPr/>
        </p:nvSpPr>
        <p:spPr>
          <a:xfrm>
            <a:off x="2550686" y="3863400"/>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MD Codes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Allows users to practice HA filler injections on virtual facial subunits using MD Codes™, with guidance on injection depth, tool selection, and techniques. </a:t>
            </a:r>
          </a:p>
        </p:txBody>
      </p:sp>
      <p:grpSp>
        <p:nvGrpSpPr>
          <p:cNvPr id="80" name="Group 3A">
            <a:extLst>
              <a:ext uri="{FF2B5EF4-FFF2-40B4-BE49-F238E27FC236}">
                <a16:creationId xmlns:a16="http://schemas.microsoft.com/office/drawing/2014/main" id="{937C103B-EDFA-27F7-1C6E-8E9AE095A59F}"/>
              </a:ext>
            </a:extLst>
          </p:cNvPr>
          <p:cNvGrpSpPr/>
          <p:nvPr/>
        </p:nvGrpSpPr>
        <p:grpSpPr>
          <a:xfrm>
            <a:off x="1996868" y="3863402"/>
            <a:ext cx="474328" cy="553822"/>
            <a:chOff x="5238339" y="2623923"/>
            <a:chExt cx="1020266" cy="1195967"/>
          </a:xfrm>
        </p:grpSpPr>
        <p:sp>
          <p:nvSpPr>
            <p:cNvPr id="81" name="Freeform 20">
              <a:extLst>
                <a:ext uri="{FF2B5EF4-FFF2-40B4-BE49-F238E27FC236}">
                  <a16:creationId xmlns:a16="http://schemas.microsoft.com/office/drawing/2014/main" id="{F256771C-3886-99A5-57DC-64B55ECA563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82" name="Freeform 22">
              <a:extLst>
                <a:ext uri="{FF2B5EF4-FFF2-40B4-BE49-F238E27FC236}">
                  <a16:creationId xmlns:a16="http://schemas.microsoft.com/office/drawing/2014/main" id="{DBB323D6-59C6-9540-1780-70DF69DD44DE}"/>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TextBox 83">
              <a:extLst>
                <a:ext uri="{FF2B5EF4-FFF2-40B4-BE49-F238E27FC236}">
                  <a16:creationId xmlns:a16="http://schemas.microsoft.com/office/drawing/2014/main" id="{66934188-A1AD-50E0-305D-E42B81D779E9}"/>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3A</a:t>
              </a:r>
            </a:p>
          </p:txBody>
        </p:sp>
      </p:grpSp>
      <p:sp>
        <p:nvSpPr>
          <p:cNvPr id="72" name="TextBox 3B">
            <a:extLst>
              <a:ext uri="{FF2B5EF4-FFF2-40B4-BE49-F238E27FC236}">
                <a16:creationId xmlns:a16="http://schemas.microsoft.com/office/drawing/2014/main" id="{F44B0F0F-6A55-1674-F71C-35121331A78A}"/>
              </a:ext>
            </a:extLst>
          </p:cNvPr>
          <p:cNvSpPr txBox="1"/>
          <p:nvPr/>
        </p:nvSpPr>
        <p:spPr>
          <a:xfrm>
            <a:off x="2550686" y="3008063"/>
            <a:ext cx="2400264"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Dynamic Injection Point Targeting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Provides realistic training by adjusting injection points, angles, and depths based on chosen facial models, with augmented reality overlays for guidance.</a:t>
            </a:r>
            <a:endPar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5" name="Group 3B">
            <a:extLst>
              <a:ext uri="{FF2B5EF4-FFF2-40B4-BE49-F238E27FC236}">
                <a16:creationId xmlns:a16="http://schemas.microsoft.com/office/drawing/2014/main" id="{84450AFA-7A3F-53F5-0912-872DD4F89D17}"/>
              </a:ext>
            </a:extLst>
          </p:cNvPr>
          <p:cNvGrpSpPr/>
          <p:nvPr/>
        </p:nvGrpSpPr>
        <p:grpSpPr>
          <a:xfrm>
            <a:off x="1996868" y="3034788"/>
            <a:ext cx="474328" cy="553822"/>
            <a:chOff x="5238339" y="2623923"/>
            <a:chExt cx="1020266" cy="1195967"/>
          </a:xfrm>
        </p:grpSpPr>
        <p:sp>
          <p:nvSpPr>
            <p:cNvPr id="26" name="Freeform 20">
              <a:extLst>
                <a:ext uri="{FF2B5EF4-FFF2-40B4-BE49-F238E27FC236}">
                  <a16:creationId xmlns:a16="http://schemas.microsoft.com/office/drawing/2014/main" id="{B7B2A401-A784-B592-90D1-5BBD9071815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3B</a:t>
              </a:r>
            </a:p>
          </p:txBody>
        </p:sp>
      </p:grpSp>
      <p:sp>
        <p:nvSpPr>
          <p:cNvPr id="57" name="TextBox 4A">
            <a:extLst>
              <a:ext uri="{FF2B5EF4-FFF2-40B4-BE49-F238E27FC236}">
                <a16:creationId xmlns:a16="http://schemas.microsoft.com/office/drawing/2014/main" id="{951C0EE7-4322-0D1C-B718-F96930213702}"/>
              </a:ext>
            </a:extLst>
          </p:cNvPr>
          <p:cNvSpPr txBox="1"/>
          <p:nvPr/>
        </p:nvSpPr>
        <p:spPr>
          <a:xfrm>
            <a:off x="3657506" y="2100598"/>
            <a:ext cx="2241386"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Dynamic Number of Injections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Introduces variable injection numbers in training scenarios, catering to different treatments and techniques.</a:t>
            </a:r>
            <a:r>
              <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21" name="Group 4A">
            <a:extLst>
              <a:ext uri="{FF2B5EF4-FFF2-40B4-BE49-F238E27FC236}">
                <a16:creationId xmlns:a16="http://schemas.microsoft.com/office/drawing/2014/main" id="{1CB13FCF-3D14-9335-08EC-80B31A55A3AB}"/>
              </a:ext>
            </a:extLst>
          </p:cNvPr>
          <p:cNvGrpSpPr/>
          <p:nvPr/>
        </p:nvGrpSpPr>
        <p:grpSpPr>
          <a:xfrm>
            <a:off x="3074733" y="2100598"/>
            <a:ext cx="474328" cy="553822"/>
            <a:chOff x="5238339" y="2623923"/>
            <a:chExt cx="1020266" cy="1195967"/>
          </a:xfrm>
        </p:grpSpPr>
        <p:sp>
          <p:nvSpPr>
            <p:cNvPr id="22" name="Freeform 20">
              <a:extLst>
                <a:ext uri="{FF2B5EF4-FFF2-40B4-BE49-F238E27FC236}">
                  <a16:creationId xmlns:a16="http://schemas.microsoft.com/office/drawing/2014/main" id="{605EAFBC-FB0C-4D9A-AC04-6449883E5274}"/>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3" name="Freeform 22">
              <a:extLst>
                <a:ext uri="{FF2B5EF4-FFF2-40B4-BE49-F238E27FC236}">
                  <a16:creationId xmlns:a16="http://schemas.microsoft.com/office/drawing/2014/main" id="{96AFCAC1-5698-F3F8-313E-B8A76A74B108}"/>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764B30E8-AEF3-C09E-B7CD-1B9F97E5033B}"/>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4A</a:t>
              </a:r>
            </a:p>
          </p:txBody>
        </p:sp>
      </p:grpSp>
      <p:sp>
        <p:nvSpPr>
          <p:cNvPr id="48" name="TextBox 4B">
            <a:extLst>
              <a:ext uri="{FF2B5EF4-FFF2-40B4-BE49-F238E27FC236}">
                <a16:creationId xmlns:a16="http://schemas.microsoft.com/office/drawing/2014/main" id="{A1D96B52-98D8-AB12-FAE3-FA335BA84B6C}"/>
              </a:ext>
            </a:extLst>
          </p:cNvPr>
          <p:cNvSpPr txBox="1"/>
          <p:nvPr/>
        </p:nvSpPr>
        <p:spPr>
          <a:xfrm>
            <a:off x="4248372" y="1375719"/>
            <a:ext cx="2265670"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Subdermal Scanning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Incorporates subdermal scanning technology for depth analysis and accurate facial anatomy replication in simulations and live overlays.</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49" name="Group 4B">
            <a:extLst>
              <a:ext uri="{FF2B5EF4-FFF2-40B4-BE49-F238E27FC236}">
                <a16:creationId xmlns:a16="http://schemas.microsoft.com/office/drawing/2014/main" id="{C476A7D2-1A2A-7022-889D-B16FECD4B6A3}"/>
              </a:ext>
            </a:extLst>
          </p:cNvPr>
          <p:cNvGrpSpPr/>
          <p:nvPr/>
        </p:nvGrpSpPr>
        <p:grpSpPr>
          <a:xfrm>
            <a:off x="3683957" y="1375721"/>
            <a:ext cx="474328" cy="553822"/>
            <a:chOff x="5238339" y="2623923"/>
            <a:chExt cx="1020266" cy="1195967"/>
          </a:xfrm>
        </p:grpSpPr>
        <p:sp>
          <p:nvSpPr>
            <p:cNvPr id="50" name="Freeform 20">
              <a:extLst>
                <a:ext uri="{FF2B5EF4-FFF2-40B4-BE49-F238E27FC236}">
                  <a16:creationId xmlns:a16="http://schemas.microsoft.com/office/drawing/2014/main" id="{75DAC958-DCCD-F5B8-F13B-9B076CB56E5C}"/>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1" name="Freeform 22">
              <a:extLst>
                <a:ext uri="{FF2B5EF4-FFF2-40B4-BE49-F238E27FC236}">
                  <a16:creationId xmlns:a16="http://schemas.microsoft.com/office/drawing/2014/main" id="{84F62B9B-E143-3344-8FE0-DCADCB4F6AB1}"/>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5" name="TextBox 54">
              <a:extLst>
                <a:ext uri="{FF2B5EF4-FFF2-40B4-BE49-F238E27FC236}">
                  <a16:creationId xmlns:a16="http://schemas.microsoft.com/office/drawing/2014/main" id="{DD32211C-2BC8-E033-C3E6-3EE7CE86B1FC}"/>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4B</a:t>
              </a:r>
            </a:p>
          </p:txBody>
        </p:sp>
      </p:grpSp>
      <p:sp>
        <p:nvSpPr>
          <p:cNvPr id="7" name="Phase 1">
            <a:extLst>
              <a:ext uri="{FF2B5EF4-FFF2-40B4-BE49-F238E27FC236}">
                <a16:creationId xmlns:a16="http://schemas.microsoft.com/office/drawing/2014/main" id="{3006FEC4-1E54-D73C-6749-4CE9F4CEF5DB}"/>
              </a:ext>
            </a:extLst>
          </p:cNvPr>
          <p:cNvSpPr txBox="1"/>
          <p:nvPr/>
        </p:nvSpPr>
        <p:spPr>
          <a:xfrm>
            <a:off x="697405" y="7226856"/>
            <a:ext cx="1671933" cy="630942"/>
          </a:xfrm>
          <a:prstGeom prst="rect">
            <a:avLst/>
          </a:prstGeom>
          <a:noFill/>
          <a:effectLst>
            <a:glow rad="25400">
              <a:schemeClr val="accent1">
                <a:alpha val="40000"/>
              </a:schemeClr>
            </a:glo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Proof="0">
                <a:ln>
                  <a:noFill/>
                </a:ln>
                <a:solidFill>
                  <a:srgbClr val="00B0F0"/>
                </a:solidFill>
                <a:effectLst/>
                <a:uLnTx/>
                <a:uFillTx/>
                <a:latin typeface="+mj-lt"/>
                <a:ea typeface="Calibri" panose="020F0502020204030204" pitchFamily="34" charset="0"/>
                <a:cs typeface="Calibri" panose="020F0502020204030204" pitchFamily="34" charset="0"/>
              </a:rPr>
              <a:t>PHASE 1</a:t>
            </a:r>
          </a:p>
          <a:p>
            <a:pPr marL="0" marR="0" lvl="0" indent="0" defTabSz="914400" rtl="0" eaLnBrk="1" fontAlgn="auto" latinLnBrk="0" hangingPunct="1">
              <a:lnSpc>
                <a:spcPct val="100000"/>
              </a:lnSpc>
              <a:spcBef>
                <a:spcPts val="0"/>
              </a:spcBef>
              <a:spcAft>
                <a:spcPts val="0"/>
              </a:spcAft>
              <a:buClrTx/>
              <a:buSzTx/>
              <a:buFontTx/>
              <a:buNone/>
              <a:tabLst/>
              <a:defRPr/>
            </a:pPr>
            <a:r>
              <a:rPr lang="en-US" sz="1100" spc="80">
                <a:solidFill>
                  <a:srgbClr val="00B0F0"/>
                </a:solidFill>
                <a:effectLst/>
                <a:latin typeface="+mj-lt"/>
                <a:ea typeface="Calibri" panose="020F0502020204030204" pitchFamily="34" charset="0"/>
                <a:cs typeface="Calibri" panose="020F0502020204030204" pitchFamily="34" charset="0"/>
              </a:rPr>
              <a:t>Foundation Setup</a:t>
            </a:r>
            <a:endParaRPr kumimoji="0" lang="en-US" sz="1100" b="0" i="0" u="none" strike="noStrike" kern="1200" cap="none" spc="80" noProof="0">
              <a:ln>
                <a:noFill/>
              </a:ln>
              <a:solidFill>
                <a:srgbClr val="00B0F0"/>
              </a:solidFill>
              <a:effectLst/>
              <a:uLnTx/>
              <a:uFillTx/>
              <a:latin typeface="+mj-lt"/>
              <a:ea typeface="Calibri" panose="020F0502020204030204" pitchFamily="34" charset="0"/>
              <a:cs typeface="Calibri" panose="020F0502020204030204" pitchFamily="34" charset="0"/>
            </a:endParaRPr>
          </a:p>
        </p:txBody>
      </p:sp>
      <p:sp>
        <p:nvSpPr>
          <p:cNvPr id="43" name="Phase 2">
            <a:extLst>
              <a:ext uri="{FF2B5EF4-FFF2-40B4-BE49-F238E27FC236}">
                <a16:creationId xmlns:a16="http://schemas.microsoft.com/office/drawing/2014/main" id="{351C9EE9-ED87-39C2-314D-9BF2DB408A2C}"/>
              </a:ext>
            </a:extLst>
          </p:cNvPr>
          <p:cNvSpPr txBox="1"/>
          <p:nvPr/>
        </p:nvSpPr>
        <p:spPr>
          <a:xfrm>
            <a:off x="181238" y="4862546"/>
            <a:ext cx="1417376" cy="800219"/>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8EC26A"/>
                </a:solidFill>
                <a:effectLst/>
                <a:uLnTx/>
                <a:uFillTx/>
                <a:latin typeface="+mj-lt"/>
                <a:ea typeface="+mn-ea"/>
                <a:cs typeface="+mn-cs"/>
              </a:rPr>
              <a:t>PHASE 2</a:t>
            </a:r>
            <a:br>
              <a:rPr kumimoji="0" lang="en-US" sz="4000" b="0" i="0" u="none" strike="noStrike" kern="1200" cap="none" normalizeH="0" noProof="0">
                <a:ln>
                  <a:noFill/>
                </a:ln>
                <a:solidFill>
                  <a:srgbClr val="8EC26A"/>
                </a:solidFill>
                <a:effectLst/>
                <a:uLnTx/>
                <a:uFillTx/>
                <a:latin typeface="+mj-lt"/>
                <a:ea typeface="+mn-ea"/>
                <a:cs typeface="+mn-cs"/>
              </a:rPr>
            </a:br>
            <a:r>
              <a:rPr kumimoji="0" lang="en-US" sz="1100" b="0" i="0" u="none" strike="noStrike" kern="1200" cap="none" normalizeH="0" noProof="0">
                <a:ln>
                  <a:noFill/>
                </a:ln>
                <a:solidFill>
                  <a:srgbClr val="8EC26A"/>
                </a:solidFill>
                <a:effectLst/>
                <a:uLnTx/>
                <a:uFillTx/>
                <a:latin typeface="+mj-lt"/>
                <a:ea typeface="+mn-ea"/>
                <a:cs typeface="+mn-cs"/>
              </a:rPr>
              <a:t>Validation &amp;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noProof="0">
                <a:ln>
                  <a:noFill/>
                </a:ln>
                <a:solidFill>
                  <a:srgbClr val="8EC26A"/>
                </a:solidFill>
                <a:effectLst/>
                <a:uLnTx/>
                <a:uFillTx/>
                <a:latin typeface="+mj-lt"/>
                <a:ea typeface="+mn-ea"/>
                <a:cs typeface="+mn-cs"/>
              </a:rPr>
              <a:t>Teleoperation</a:t>
            </a:r>
            <a:endParaRPr kumimoji="0" lang="en-US" sz="4000" b="0" i="0" u="none" strike="noStrike" kern="1200" cap="none" spc="300" normalizeH="0" baseline="0" noProof="0">
              <a:ln>
                <a:noFill/>
              </a:ln>
              <a:solidFill>
                <a:srgbClr val="669D41"/>
              </a:solidFill>
              <a:effectLst/>
              <a:uLnTx/>
              <a:uFillTx/>
              <a:latin typeface="Impact" panose="020B0806030902050204" pitchFamily="34" charset="0"/>
              <a:ea typeface="+mn-ea"/>
              <a:cs typeface="+mn-cs"/>
            </a:endParaRPr>
          </a:p>
        </p:txBody>
      </p:sp>
      <p:sp>
        <p:nvSpPr>
          <p:cNvPr id="9" name="Phase 3">
            <a:extLst>
              <a:ext uri="{FF2B5EF4-FFF2-40B4-BE49-F238E27FC236}">
                <a16:creationId xmlns:a16="http://schemas.microsoft.com/office/drawing/2014/main" id="{38F17753-60EE-E0F1-9785-9CA75329F997}"/>
              </a:ext>
            </a:extLst>
          </p:cNvPr>
          <p:cNvSpPr txBox="1"/>
          <p:nvPr/>
        </p:nvSpPr>
        <p:spPr>
          <a:xfrm>
            <a:off x="305366" y="2927157"/>
            <a:ext cx="1508746"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FFC80C"/>
                </a:solidFill>
                <a:effectLst/>
                <a:uLnTx/>
                <a:uFillTx/>
                <a:latin typeface="+mj-lt"/>
                <a:ea typeface="+mn-ea"/>
                <a:cs typeface="+mn-cs"/>
              </a:rPr>
              <a:t>PHASE 3</a:t>
            </a:r>
            <a:br>
              <a:rPr kumimoji="0" lang="en-US" sz="4000" b="0" i="0" u="none" strike="noStrike" kern="1200" cap="none" normalizeH="0" noProof="0">
                <a:ln>
                  <a:noFill/>
                </a:ln>
                <a:solidFill>
                  <a:srgbClr val="FFC80C"/>
                </a:solidFill>
                <a:effectLst/>
                <a:uLnTx/>
                <a:uFillTx/>
                <a:latin typeface="+mj-lt"/>
                <a:ea typeface="+mn-ea"/>
                <a:cs typeface="+mn-cs"/>
              </a:rPr>
            </a:br>
            <a:r>
              <a:rPr kumimoji="0" lang="en-US" sz="1100" b="0" i="0" u="none" strike="noStrike" kern="1200" cap="none" normalizeH="0" noProof="0">
                <a:ln>
                  <a:noFill/>
                </a:ln>
                <a:solidFill>
                  <a:srgbClr val="FFC80C"/>
                </a:solidFill>
                <a:effectLst/>
                <a:uLnTx/>
                <a:uFillTx/>
                <a:latin typeface="+mj-lt"/>
                <a:ea typeface="+mn-ea"/>
                <a:cs typeface="+mn-cs"/>
              </a:rPr>
              <a:t>Full-Scale Expansion</a:t>
            </a:r>
            <a:endParaRPr kumimoji="0" lang="en-US" sz="4000" b="0" i="0" u="none" strike="noStrike" kern="1200" cap="none" spc="300" normalizeH="0" baseline="0" noProof="0">
              <a:ln>
                <a:noFill/>
              </a:ln>
              <a:solidFill>
                <a:srgbClr val="FFC80C"/>
              </a:solidFill>
              <a:effectLst/>
              <a:uLnTx/>
              <a:uFillTx/>
              <a:latin typeface="Impact" panose="020B0806030902050204" pitchFamily="34" charset="0"/>
              <a:ea typeface="+mn-ea"/>
              <a:cs typeface="+mn-cs"/>
            </a:endParaRPr>
          </a:p>
        </p:txBody>
      </p:sp>
      <p:sp>
        <p:nvSpPr>
          <p:cNvPr id="16" name="Phase 4">
            <a:extLst>
              <a:ext uri="{FF2B5EF4-FFF2-40B4-BE49-F238E27FC236}">
                <a16:creationId xmlns:a16="http://schemas.microsoft.com/office/drawing/2014/main" id="{73073F1B-D65E-3F94-1DC7-4921D213F5AD}"/>
              </a:ext>
            </a:extLst>
          </p:cNvPr>
          <p:cNvSpPr txBox="1"/>
          <p:nvPr/>
        </p:nvSpPr>
        <p:spPr>
          <a:xfrm>
            <a:off x="1805841" y="1376915"/>
            <a:ext cx="1417375"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chemeClr val="accent5">
                    <a:lumMod val="75000"/>
                  </a:schemeClr>
                </a:solidFill>
                <a:effectLst/>
                <a:uLnTx/>
                <a:uFillTx/>
                <a:latin typeface="+mj-lt"/>
                <a:ea typeface="+mn-ea"/>
                <a:cs typeface="+mn-cs"/>
              </a:rPr>
              <a:t>PHASE 4</a:t>
            </a:r>
            <a:br>
              <a:rPr kumimoji="0" lang="en-US" sz="4000" b="0" i="0" u="none" strike="noStrike" kern="1200" cap="none" normalizeH="0" noProof="0">
                <a:ln>
                  <a:noFill/>
                </a:ln>
                <a:solidFill>
                  <a:schemeClr val="accent5">
                    <a:lumMod val="75000"/>
                  </a:schemeClr>
                </a:solidFill>
                <a:effectLst/>
                <a:uLnTx/>
                <a:uFillTx/>
                <a:latin typeface="+mj-lt"/>
                <a:ea typeface="+mn-ea"/>
                <a:cs typeface="+mn-cs"/>
              </a:rPr>
            </a:br>
            <a:r>
              <a:rPr kumimoji="0" lang="en-US" sz="1100" b="0" i="0" u="none" strike="noStrike" kern="1200" cap="none" normalizeH="0" noProof="0">
                <a:ln>
                  <a:noFill/>
                </a:ln>
                <a:solidFill>
                  <a:schemeClr val="accent5">
                    <a:lumMod val="75000"/>
                  </a:schemeClr>
                </a:solidFill>
                <a:effectLst/>
                <a:uLnTx/>
                <a:uFillTx/>
                <a:latin typeface="+mj-lt"/>
                <a:ea typeface="+mn-ea"/>
                <a:cs typeface="+mn-cs"/>
              </a:rPr>
              <a:t>Autonomy</a:t>
            </a:r>
            <a:endParaRPr kumimoji="0" lang="en-US" sz="4000" b="0" i="0" u="none" strike="noStrike" kern="1200" cap="none" spc="300" normalizeH="0" baseline="0" noProof="0">
              <a:ln>
                <a:noFill/>
              </a:ln>
              <a:solidFill>
                <a:schemeClr val="accent5">
                  <a:lumMod val="75000"/>
                </a:schemeClr>
              </a:solidFill>
              <a:effectLst/>
              <a:uLnTx/>
              <a:uFillTx/>
              <a:latin typeface="Impact" panose="020B0806030902050204" pitchFamily="34" charset="0"/>
              <a:ea typeface="+mn-ea"/>
              <a:cs typeface="+mn-cs"/>
            </a:endParaRPr>
          </a:p>
        </p:txBody>
      </p:sp>
      <p:sp>
        <p:nvSpPr>
          <p:cNvPr id="38" name="Title 8">
            <a:extLst>
              <a:ext uri="{FF2B5EF4-FFF2-40B4-BE49-F238E27FC236}">
                <a16:creationId xmlns:a16="http://schemas.microsoft.com/office/drawing/2014/main" id="{F3118207-AB06-4257-47AA-A289C520F474}"/>
              </a:ext>
            </a:extLst>
          </p:cNvPr>
          <p:cNvSpPr txBox="1">
            <a:spLocks/>
          </p:cNvSpPr>
          <p:nvPr/>
        </p:nvSpPr>
        <p:spPr>
          <a:xfrm>
            <a:off x="457200" y="419050"/>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t>Technology </a:t>
            </a:r>
            <a:r>
              <a:rPr lang="en-US" sz="2400" cap="all">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rPr>
              <a:t>Roadmap</a:t>
            </a:r>
          </a:p>
        </p:txBody>
      </p:sp>
    </p:spTree>
    <p:extLst>
      <p:ext uri="{BB962C8B-B14F-4D97-AF65-F5344CB8AC3E}">
        <p14:creationId xmlns:p14="http://schemas.microsoft.com/office/powerpoint/2010/main" val="99927378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C75197"/>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Hold Gesture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58132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ALTERNATES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156204828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6E5FB-B0A4-17F2-1DD1-44AD4923D1D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E143C8-8409-691F-EBA4-06EBB9710ED5}"/>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7D48D5D6-0197-032D-B643-AAC7387EEB84}"/>
              </a:ext>
            </a:extLst>
          </p:cNvPr>
          <p:cNvSpPr txBox="1"/>
          <p:nvPr/>
        </p:nvSpPr>
        <p:spPr>
          <a:xfrm>
            <a:off x="345440" y="428506"/>
            <a:ext cx="6245919" cy="954107"/>
          </a:xfrm>
          <a:prstGeom prst="rect">
            <a:avLst/>
          </a:prstGeom>
          <a:noFill/>
        </p:spPr>
        <p:txBody>
          <a:bodyPr wrap="square" rtlCol="0">
            <a:spAutoFit/>
          </a:bodyPr>
          <a:lstStyle/>
          <a:p>
            <a:r>
              <a:rPr lang="en-US" sz="2800"/>
              <a:t>These pages and MORE are in the </a:t>
            </a:r>
            <a:r>
              <a:rPr lang="en-US" sz="2800">
                <a:hlinkClick r:id="rId3"/>
              </a:rPr>
              <a:t>Playground</a:t>
            </a:r>
            <a:endParaRPr lang="en-US" sz="2800"/>
          </a:p>
        </p:txBody>
      </p:sp>
    </p:spTree>
    <p:extLst>
      <p:ext uri="{BB962C8B-B14F-4D97-AF65-F5344CB8AC3E}">
        <p14:creationId xmlns:p14="http://schemas.microsoft.com/office/powerpoint/2010/main" val="367926945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Tree Stump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801766" y="1581330"/>
            <a:ext cx="1254468" cy="1254468"/>
          </a:xfrm>
          <a:prstGeom prst="rect">
            <a:avLst/>
          </a:prstGeom>
          <a:effectLst/>
        </p:spPr>
      </p:pic>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CHANGE LOG</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89585565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
        <p:nvSpPr>
          <p:cNvPr id="4" name="TextBox 3">
            <a:extLst>
              <a:ext uri="{FF2B5EF4-FFF2-40B4-BE49-F238E27FC236}">
                <a16:creationId xmlns:a16="http://schemas.microsoft.com/office/drawing/2014/main" id="{DF544EFB-E09D-7E2C-E2E4-3BE5C460DDA8}"/>
              </a:ext>
            </a:extLst>
          </p:cNvPr>
          <p:cNvSpPr txBox="1"/>
          <p:nvPr/>
        </p:nvSpPr>
        <p:spPr>
          <a:xfrm>
            <a:off x="593920" y="712302"/>
            <a:ext cx="5670159" cy="2954655"/>
          </a:xfrm>
          <a:prstGeom prst="rect">
            <a:avLst/>
          </a:prstGeom>
          <a:noFill/>
        </p:spPr>
        <p:txBody>
          <a:bodyPr wrap="square" rtlCol="0">
            <a:spAutoFit/>
          </a:bodyPr>
          <a:lstStyle/>
          <a:p>
            <a:r>
              <a:rPr lang="en-US"/>
              <a:t>10/07/2024</a:t>
            </a:r>
          </a:p>
          <a:p>
            <a:pPr marL="171450" indent="-171450">
              <a:buFont typeface="Arial" panose="020B0604020202020204" pitchFamily="34" charset="0"/>
              <a:buChar char="•"/>
            </a:pPr>
            <a:r>
              <a:rPr lang="en-US" sz="1200"/>
              <a:t>Added Lesson Builder template pages</a:t>
            </a:r>
          </a:p>
          <a:p>
            <a:pPr marL="171450" indent="-171450">
              <a:buFont typeface="Arial" panose="020B0604020202020204" pitchFamily="34" charset="0"/>
              <a:buChar char="•"/>
            </a:pPr>
            <a:r>
              <a:rPr lang="en-US" sz="1200"/>
              <a:t>Added Lesson builder feature box slide 106</a:t>
            </a:r>
          </a:p>
          <a:p>
            <a:pPr marL="285750" indent="-285750">
              <a:buFontTx/>
              <a:buChar char="-"/>
            </a:pPr>
            <a:endParaRPr lang="en-US"/>
          </a:p>
          <a:p>
            <a:r>
              <a:rPr lang="en-US"/>
              <a:t>07/24/2024</a:t>
            </a:r>
            <a:endParaRPr lang="en-US" sz="1800"/>
          </a:p>
          <a:p>
            <a:pPr marL="171450" indent="-171450">
              <a:buFont typeface="Arial" panose="020B0604020202020204" pitchFamily="34" charset="0"/>
              <a:buChar char="•"/>
            </a:pPr>
            <a:r>
              <a:rPr lang="en-US" sz="1200"/>
              <a:t>Created double-page spread for Lesson Mockup; moved single page mockup to “Alternates” section</a:t>
            </a:r>
          </a:p>
          <a:p>
            <a:endParaRPr lang="en-US"/>
          </a:p>
          <a:p>
            <a:r>
              <a:rPr lang="en-US"/>
              <a:t>07/09/2024</a:t>
            </a:r>
            <a:endParaRPr lang="en-US" sz="1200"/>
          </a:p>
          <a:p>
            <a:pPr marL="171450" indent="-171450">
              <a:buFont typeface="Arial" panose="020B0604020202020204" pitchFamily="34" charset="0"/>
              <a:buChar char="•"/>
            </a:pPr>
            <a:r>
              <a:rPr lang="en-US" sz="1200"/>
              <a:t>Created “Alternates” section</a:t>
            </a:r>
          </a:p>
          <a:p>
            <a:pPr marL="171450" indent="-171450">
              <a:buFont typeface="Arial" panose="020B0604020202020204" pitchFamily="34" charset="0"/>
              <a:buChar char="•"/>
            </a:pPr>
            <a:r>
              <a:rPr lang="en-US" sz="1200"/>
              <a:t>Created Indoor versions of Virtual Environment pages</a:t>
            </a:r>
          </a:p>
          <a:p>
            <a:pPr marL="171450" indent="-171450">
              <a:buFont typeface="Arial" panose="020B0604020202020204" pitchFamily="34" charset="0"/>
              <a:buChar char="•"/>
            </a:pPr>
            <a:r>
              <a:rPr lang="en-US" sz="1200"/>
              <a:t>Moved duplicate Case Study pages to “Old” section</a:t>
            </a:r>
          </a:p>
          <a:p>
            <a:pPr marL="171450" indent="-171450">
              <a:buFont typeface="Arial" panose="020B0604020202020204" pitchFamily="34" charset="0"/>
              <a:buChar char="•"/>
            </a:pPr>
            <a:r>
              <a:rPr lang="en-US" sz="1200"/>
              <a:t>Individual page edits below:</a:t>
            </a:r>
          </a:p>
        </p:txBody>
      </p:sp>
      <p:graphicFrame>
        <p:nvGraphicFramePr>
          <p:cNvPr id="5" name="Table 4">
            <a:extLst>
              <a:ext uri="{FF2B5EF4-FFF2-40B4-BE49-F238E27FC236}">
                <a16:creationId xmlns:a16="http://schemas.microsoft.com/office/drawing/2014/main" id="{4A3A0394-BFCA-7D74-E601-D401FBBB1BF8}"/>
              </a:ext>
            </a:extLst>
          </p:cNvPr>
          <p:cNvGraphicFramePr>
            <a:graphicFrameLocks noGrp="1"/>
          </p:cNvGraphicFramePr>
          <p:nvPr>
            <p:extLst>
              <p:ext uri="{D42A27DB-BD31-4B8C-83A1-F6EECF244321}">
                <p14:modId xmlns:p14="http://schemas.microsoft.com/office/powerpoint/2010/main" val="4158035885"/>
              </p:ext>
            </p:extLst>
          </p:nvPr>
        </p:nvGraphicFramePr>
        <p:xfrm>
          <a:off x="593920" y="3732555"/>
          <a:ext cx="5670159" cy="4617720"/>
        </p:xfrm>
        <a:graphic>
          <a:graphicData uri="http://schemas.openxmlformats.org/drawingml/2006/table">
            <a:tbl>
              <a:tblPr firstRow="1" bandRow="1">
                <a:tableStyleId>{5C22544A-7EE6-4342-B048-85BDC9FD1C3A}</a:tableStyleId>
              </a:tblPr>
              <a:tblGrid>
                <a:gridCol w="464859">
                  <a:extLst>
                    <a:ext uri="{9D8B030D-6E8A-4147-A177-3AD203B41FA5}">
                      <a16:colId xmlns:a16="http://schemas.microsoft.com/office/drawing/2014/main" val="312239768"/>
                    </a:ext>
                  </a:extLst>
                </a:gridCol>
                <a:gridCol w="1576054">
                  <a:extLst>
                    <a:ext uri="{9D8B030D-6E8A-4147-A177-3AD203B41FA5}">
                      <a16:colId xmlns:a16="http://schemas.microsoft.com/office/drawing/2014/main" val="3892417625"/>
                    </a:ext>
                  </a:extLst>
                </a:gridCol>
                <a:gridCol w="3629246">
                  <a:extLst>
                    <a:ext uri="{9D8B030D-6E8A-4147-A177-3AD203B41FA5}">
                      <a16:colId xmlns:a16="http://schemas.microsoft.com/office/drawing/2014/main" val="2834280998"/>
                    </a:ext>
                  </a:extLst>
                </a:gridCol>
              </a:tblGrid>
              <a:tr h="0">
                <a:tc>
                  <a:txBody>
                    <a:bodyPr/>
                    <a:lstStyle/>
                    <a:p>
                      <a:r>
                        <a:rPr lang="en-US" sz="1100"/>
                        <a:t>Slide</a:t>
                      </a:r>
                    </a:p>
                  </a:txBody>
                  <a:tcPr/>
                </a:tc>
                <a:tc>
                  <a:txBody>
                    <a:bodyPr/>
                    <a:lstStyle/>
                    <a:p>
                      <a:r>
                        <a:rPr lang="en-US" sz="1100"/>
                        <a:t>Title</a:t>
                      </a:r>
                    </a:p>
                  </a:txBody>
                  <a:tcPr/>
                </a:tc>
                <a:tc>
                  <a:txBody>
                    <a:bodyPr/>
                    <a:lstStyle/>
                    <a:p>
                      <a:r>
                        <a:rPr lang="en-US" sz="1100"/>
                        <a:t>Description</a:t>
                      </a:r>
                    </a:p>
                  </a:txBody>
                  <a:tcPr/>
                </a:tc>
                <a:extLst>
                  <a:ext uri="{0D108BD9-81ED-4DB2-BD59-A6C34878D82A}">
                    <a16:rowId xmlns:a16="http://schemas.microsoft.com/office/drawing/2014/main" val="2845116204"/>
                  </a:ext>
                </a:extLst>
              </a:tr>
              <a:tr h="0">
                <a:tc>
                  <a:txBody>
                    <a:bodyPr/>
                    <a:lstStyle/>
                    <a:p>
                      <a:pPr algn="ctr"/>
                      <a:r>
                        <a:rPr lang="en-US"/>
                        <a:t>02</a:t>
                      </a:r>
                    </a:p>
                  </a:txBody>
                  <a:tcPr/>
                </a:tc>
                <a:tc>
                  <a:txBody>
                    <a:bodyPr/>
                    <a:lstStyle/>
                    <a:p>
                      <a:r>
                        <a:rPr lang="en-US" sz="1000"/>
                        <a:t>Contents</a:t>
                      </a:r>
                    </a:p>
                  </a:txBody>
                  <a:tcPr anchor="ctr"/>
                </a:tc>
                <a:tc>
                  <a:txBody>
                    <a:bodyPr/>
                    <a:lstStyle/>
                    <a:p>
                      <a:r>
                        <a:rPr lang="en-US" sz="1000"/>
                        <a:t>Updated items &amp; page numbers, ADDED LINKS</a:t>
                      </a:r>
                    </a:p>
                  </a:txBody>
                  <a:tcPr anchor="ctr"/>
                </a:tc>
                <a:extLst>
                  <a:ext uri="{0D108BD9-81ED-4DB2-BD59-A6C34878D82A}">
                    <a16:rowId xmlns:a16="http://schemas.microsoft.com/office/drawing/2014/main" val="2014676338"/>
                  </a:ext>
                </a:extLst>
              </a:tr>
              <a:tr h="0">
                <a:tc>
                  <a:txBody>
                    <a:bodyPr/>
                    <a:lstStyle/>
                    <a:p>
                      <a:pPr algn="ctr"/>
                      <a:r>
                        <a:rPr lang="en-US"/>
                        <a:t>08</a:t>
                      </a:r>
                    </a:p>
                  </a:txBody>
                  <a:tcPr/>
                </a:tc>
                <a:tc>
                  <a:txBody>
                    <a:bodyPr/>
                    <a:lstStyle/>
                    <a:p>
                      <a:r>
                        <a:rPr lang="en-US" sz="1000"/>
                        <a:t>Simulator Foundation</a:t>
                      </a:r>
                    </a:p>
                  </a:txBody>
                  <a:tcPr anchor="ctr"/>
                </a:tc>
                <a:tc>
                  <a:txBody>
                    <a:bodyPr/>
                    <a:lstStyle/>
                    <a:p>
                      <a:r>
                        <a:rPr lang="en-US" sz="1000"/>
                        <a:t>Simplified formatting; moved extra boxes to “Alternates” section</a:t>
                      </a:r>
                    </a:p>
                  </a:txBody>
                  <a:tcPr anchor="ctr"/>
                </a:tc>
                <a:extLst>
                  <a:ext uri="{0D108BD9-81ED-4DB2-BD59-A6C34878D82A}">
                    <a16:rowId xmlns:a16="http://schemas.microsoft.com/office/drawing/2014/main" val="499708869"/>
                  </a:ext>
                </a:extLst>
              </a:tr>
              <a:tr h="0">
                <a:tc>
                  <a:txBody>
                    <a:bodyPr/>
                    <a:lstStyle/>
                    <a:p>
                      <a:pPr algn="ctr"/>
                      <a:r>
                        <a:rPr lang="en-US"/>
                        <a:t>32</a:t>
                      </a:r>
                    </a:p>
                  </a:txBody>
                  <a:tcPr/>
                </a:tc>
                <a:tc>
                  <a:txBody>
                    <a:bodyPr/>
                    <a:lstStyle/>
                    <a:p>
                      <a:r>
                        <a:rPr lang="en-US" sz="1000"/>
                        <a:t>Multi-User Training</a:t>
                      </a:r>
                    </a:p>
                  </a:txBody>
                  <a:tcPr anchor="ctr"/>
                </a:tc>
                <a:tc>
                  <a:txBody>
                    <a:bodyPr/>
                    <a:lstStyle/>
                    <a:p>
                      <a:r>
                        <a:rPr lang="en-US" sz="1000"/>
                        <a:t>Added a callout note re: yearly support at the bottom</a:t>
                      </a:r>
                    </a:p>
                  </a:txBody>
                  <a:tcPr anchor="ctr"/>
                </a:tc>
                <a:extLst>
                  <a:ext uri="{0D108BD9-81ED-4DB2-BD59-A6C34878D82A}">
                    <a16:rowId xmlns:a16="http://schemas.microsoft.com/office/drawing/2014/main" val="3802715629"/>
                  </a:ext>
                </a:extLst>
              </a:tr>
              <a:tr h="0">
                <a:tc>
                  <a:txBody>
                    <a:bodyPr/>
                    <a:lstStyle/>
                    <a:p>
                      <a:pPr algn="ctr"/>
                      <a:r>
                        <a:rPr lang="en-US"/>
                        <a:t>40</a:t>
                      </a:r>
                    </a:p>
                  </a:txBody>
                  <a:tcPr/>
                </a:tc>
                <a:tc>
                  <a:txBody>
                    <a:bodyPr/>
                    <a:lstStyle/>
                    <a:p>
                      <a:r>
                        <a:rPr lang="en-US" sz="1000"/>
                        <a:t>Lesson Definition</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1065133745"/>
                  </a:ext>
                </a:extLst>
              </a:tr>
              <a:tr h="0">
                <a:tc>
                  <a:txBody>
                    <a:bodyPr/>
                    <a:lstStyle/>
                    <a:p>
                      <a:pPr algn="ctr"/>
                      <a:r>
                        <a:rPr lang="en-US"/>
                        <a:t>41</a:t>
                      </a:r>
                    </a:p>
                  </a:txBody>
                  <a:tcPr/>
                </a:tc>
                <a:tc>
                  <a:txBody>
                    <a:bodyPr/>
                    <a:lstStyle/>
                    <a:p>
                      <a:r>
                        <a:rPr lang="en-US" sz="1000"/>
                        <a:t>Lesson List Example</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1870513988"/>
                  </a:ext>
                </a:extLst>
              </a:tr>
              <a:tr h="0">
                <a:tc>
                  <a:txBody>
                    <a:bodyPr/>
                    <a:lstStyle/>
                    <a:p>
                      <a:pPr algn="ctr"/>
                      <a:r>
                        <a:rPr lang="en-US"/>
                        <a:t>42</a:t>
                      </a:r>
                    </a:p>
                  </a:txBody>
                  <a:tcPr/>
                </a:tc>
                <a:tc>
                  <a:txBody>
                    <a:bodyPr/>
                    <a:lstStyle/>
                    <a:p>
                      <a:r>
                        <a:rPr lang="en-US" sz="1000"/>
                        <a:t>Lesson Example</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4151259680"/>
                  </a:ext>
                </a:extLst>
              </a:tr>
              <a:tr h="0">
                <a:tc>
                  <a:txBody>
                    <a:bodyPr/>
                    <a:lstStyle/>
                    <a:p>
                      <a:pPr algn="ctr"/>
                      <a:r>
                        <a:rPr lang="en-US"/>
                        <a:t>43</a:t>
                      </a:r>
                    </a:p>
                  </a:txBody>
                  <a:tcPr/>
                </a:tc>
                <a:tc>
                  <a:txBody>
                    <a:bodyPr/>
                    <a:lstStyle/>
                    <a:p>
                      <a:r>
                        <a:rPr lang="en-US" sz="1000"/>
                        <a:t>Lesson Example cont’d</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template; moved old version to “Old” section</a:t>
                      </a:r>
                    </a:p>
                  </a:txBody>
                  <a:tcPr anchor="ctr"/>
                </a:tc>
                <a:extLst>
                  <a:ext uri="{0D108BD9-81ED-4DB2-BD59-A6C34878D82A}">
                    <a16:rowId xmlns:a16="http://schemas.microsoft.com/office/drawing/2014/main" val="3699805997"/>
                  </a:ext>
                </a:extLst>
              </a:tr>
              <a:tr h="0">
                <a:tc>
                  <a:txBody>
                    <a:bodyPr/>
                    <a:lstStyle/>
                    <a:p>
                      <a:pPr algn="ctr"/>
                      <a:r>
                        <a:rPr lang="en-US"/>
                        <a:t>50</a:t>
                      </a:r>
                    </a:p>
                  </a:txBody>
                  <a:tcPr/>
                </a:tc>
                <a:tc>
                  <a:txBody>
                    <a:bodyPr/>
                    <a:lstStyle/>
                    <a:p>
                      <a:r>
                        <a:rPr lang="en-US" sz="1000"/>
                        <a:t>Simulator ROI</a:t>
                      </a:r>
                    </a:p>
                  </a:txBody>
                  <a:tcPr anchor="ctr"/>
                </a:tc>
                <a:tc>
                  <a:txBody>
                    <a:bodyPr/>
                    <a:lstStyle/>
                    <a:p>
                      <a:r>
                        <a:rPr lang="en-US" sz="1000"/>
                        <a:t>Updated slide title</a:t>
                      </a:r>
                    </a:p>
                  </a:txBody>
                  <a:tcPr anchor="ctr"/>
                </a:tc>
                <a:extLst>
                  <a:ext uri="{0D108BD9-81ED-4DB2-BD59-A6C34878D82A}">
                    <a16:rowId xmlns:a16="http://schemas.microsoft.com/office/drawing/2014/main" val="1360197001"/>
                  </a:ext>
                </a:extLst>
              </a:tr>
              <a:tr h="0">
                <a:tc>
                  <a:txBody>
                    <a:bodyPr/>
                    <a:lstStyle/>
                    <a:p>
                      <a:pPr algn="ctr"/>
                      <a:r>
                        <a:rPr lang="en-US"/>
                        <a:t>55</a:t>
                      </a:r>
                    </a:p>
                  </a:txBody>
                  <a:tcPr/>
                </a:tc>
                <a:tc>
                  <a:txBody>
                    <a:bodyPr/>
                    <a:lstStyle/>
                    <a:p>
                      <a:r>
                        <a:rPr lang="en-US" sz="1000"/>
                        <a:t>Project Example: Schedule Management</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1960255836"/>
                  </a:ext>
                </a:extLst>
              </a:tr>
              <a:tr h="0">
                <a:tc>
                  <a:txBody>
                    <a:bodyPr/>
                    <a:lstStyle/>
                    <a:p>
                      <a:pPr algn="ctr"/>
                      <a:r>
                        <a:rPr lang="en-US"/>
                        <a:t>56</a:t>
                      </a:r>
                    </a:p>
                  </a:txBody>
                  <a:tcPr/>
                </a:tc>
                <a:tc>
                  <a:txBody>
                    <a:bodyPr/>
                    <a:lstStyle/>
                    <a:p>
                      <a:r>
                        <a:rPr lang="en-US" sz="1000"/>
                        <a:t>Project Example: Milestone Tracking</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037875060"/>
                  </a:ext>
                </a:extLst>
              </a:tr>
              <a:tr h="0">
                <a:tc>
                  <a:txBody>
                    <a:bodyPr/>
                    <a:lstStyle/>
                    <a:p>
                      <a:pPr algn="ctr"/>
                      <a:r>
                        <a:rPr lang="en-US"/>
                        <a:t>73</a:t>
                      </a:r>
                    </a:p>
                  </a:txBody>
                  <a:tcPr/>
                </a:tc>
                <a:tc>
                  <a:txBody>
                    <a:bodyPr/>
                    <a:lstStyle/>
                    <a:p>
                      <a:r>
                        <a:rPr lang="en-US" sz="1000"/>
                        <a:t>Somero Enterprises</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190956046"/>
                  </a:ext>
                </a:extLst>
              </a:tr>
              <a:tr h="0">
                <a:tc>
                  <a:txBody>
                    <a:bodyPr/>
                    <a:lstStyle/>
                    <a:p>
                      <a:pPr algn="ctr"/>
                      <a:r>
                        <a:rPr lang="en-US"/>
                        <a:t>74</a:t>
                      </a:r>
                    </a:p>
                  </a:txBody>
                  <a:tcPr/>
                </a:tc>
                <a:tc>
                  <a:txBody>
                    <a:bodyPr/>
                    <a:lstStyle/>
                    <a:p>
                      <a:r>
                        <a:rPr lang="en-US" sz="1000"/>
                        <a:t>Trumpf Inc</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3647100094"/>
                  </a:ext>
                </a:extLst>
              </a:tr>
              <a:tr h="0">
                <a:tc>
                  <a:txBody>
                    <a:bodyPr/>
                    <a:lstStyle/>
                    <a:p>
                      <a:pPr algn="ctr"/>
                      <a:r>
                        <a:rPr lang="en-US"/>
                        <a:t>79</a:t>
                      </a:r>
                    </a:p>
                  </a:txBody>
                  <a:tcPr/>
                </a:tc>
                <a:tc>
                  <a:txBody>
                    <a:bodyPr/>
                    <a:lstStyle/>
                    <a:p>
                      <a:r>
                        <a:rPr lang="en-US" sz="1000"/>
                        <a:t>JLG Industries</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039891138"/>
                  </a:ext>
                </a:extLst>
              </a:tr>
              <a:tr h="0">
                <a:tc>
                  <a:txBody>
                    <a:bodyPr/>
                    <a:lstStyle/>
                    <a:p>
                      <a:endParaRPr lang="en-US"/>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1956610216"/>
                  </a:ext>
                </a:extLst>
              </a:tr>
            </a:tbl>
          </a:graphicData>
        </a:graphic>
      </p:graphicFrame>
    </p:spTree>
    <p:extLst>
      <p:ext uri="{BB962C8B-B14F-4D97-AF65-F5344CB8AC3E}">
        <p14:creationId xmlns:p14="http://schemas.microsoft.com/office/powerpoint/2010/main" val="367978006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5781554"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 Foundation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Extras</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 name="multi-user comms">
            <a:extLst>
              <a:ext uri="{FF2B5EF4-FFF2-40B4-BE49-F238E27FC236}">
                <a16:creationId xmlns:a16="http://schemas.microsoft.com/office/drawing/2014/main" id="{A0CA8B2D-8527-7A9E-078A-78D71974FD74}"/>
              </a:ext>
            </a:extLst>
          </p:cNvPr>
          <p:cNvGrpSpPr/>
          <p:nvPr/>
        </p:nvGrpSpPr>
        <p:grpSpPr>
          <a:xfrm>
            <a:off x="4572683" y="6562177"/>
            <a:ext cx="1828800" cy="1828800"/>
            <a:chOff x="2511235" y="6568730"/>
            <a:chExt cx="1828800" cy="1828800"/>
          </a:xfrm>
        </p:grpSpPr>
        <p:sp>
          <p:nvSpPr>
            <p:cNvPr id="9" name="multi-user comm text">
              <a:extLst>
                <a:ext uri="{FF2B5EF4-FFF2-40B4-BE49-F238E27FC236}">
                  <a16:creationId xmlns:a16="http://schemas.microsoft.com/office/drawing/2014/main" id="{D72D557A-ADB6-2992-09F8-1C143870680E}"/>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Multi-User COMMS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Reach-back capability for field technicians to work with home-office subject matter experts.</a:t>
              </a:r>
            </a:p>
          </p:txBody>
        </p:sp>
        <p:pic>
          <p:nvPicPr>
            <p:cNvPr id="12" name="multi-user comm icon" descr="Users outline">
              <a:extLst>
                <a:ext uri="{FF2B5EF4-FFF2-40B4-BE49-F238E27FC236}">
                  <a16:creationId xmlns:a16="http://schemas.microsoft.com/office/drawing/2014/main" id="{7E167998-3F31-2952-00E5-6DDE3B9DAAE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722248" y="6696905"/>
              <a:ext cx="640080" cy="640080"/>
            </a:xfrm>
            <a:prstGeom prst="rect">
              <a:avLst/>
            </a:prstGeom>
          </p:spPr>
        </p:pic>
      </p:grpSp>
      <p:grpSp>
        <p:nvGrpSpPr>
          <p:cNvPr id="3" name="multi-user training">
            <a:extLst>
              <a:ext uri="{FF2B5EF4-FFF2-40B4-BE49-F238E27FC236}">
                <a16:creationId xmlns:a16="http://schemas.microsoft.com/office/drawing/2014/main" id="{49A71933-8464-D768-BBE2-B57B67CA4DDE}"/>
              </a:ext>
            </a:extLst>
          </p:cNvPr>
          <p:cNvGrpSpPr/>
          <p:nvPr/>
        </p:nvGrpSpPr>
        <p:grpSpPr>
          <a:xfrm>
            <a:off x="2443762" y="6568643"/>
            <a:ext cx="1828800" cy="1828800"/>
            <a:chOff x="2511235" y="6568730"/>
            <a:chExt cx="1828800" cy="1828800"/>
          </a:xfrm>
        </p:grpSpPr>
        <p:sp>
          <p:nvSpPr>
            <p:cNvPr id="6" name="multi-user training text">
              <a:extLst>
                <a:ext uri="{FF2B5EF4-FFF2-40B4-BE49-F238E27FC236}">
                  <a16:creationId xmlns:a16="http://schemas.microsoft.com/office/drawing/2014/main" id="{2FCB3D6B-D29B-D339-887C-384AA3AE06B2}"/>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Multi-User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Multiple users sharing a virtual environment fosters collaboration and real-time interaction. </a:t>
              </a:r>
            </a:p>
          </p:txBody>
        </p:sp>
        <p:pic>
          <p:nvPicPr>
            <p:cNvPr id="7" name="multi-user training icon" descr="Users outline">
              <a:extLst>
                <a:ext uri="{FF2B5EF4-FFF2-40B4-BE49-F238E27FC236}">
                  <a16:creationId xmlns:a16="http://schemas.microsoft.com/office/drawing/2014/main" id="{96891A59-63B5-18AA-4633-4253A1E2A5A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722248" y="6696905"/>
              <a:ext cx="640080" cy="640080"/>
            </a:xfrm>
            <a:prstGeom prst="rect">
              <a:avLst/>
            </a:prstGeom>
          </p:spPr>
        </p:pic>
      </p:grpSp>
      <p:grpSp>
        <p:nvGrpSpPr>
          <p:cNvPr id="65" name="system integration">
            <a:extLst>
              <a:ext uri="{FF2B5EF4-FFF2-40B4-BE49-F238E27FC236}">
                <a16:creationId xmlns:a16="http://schemas.microsoft.com/office/drawing/2014/main" id="{7B34AC5F-A544-7EC6-CECA-10B8BF3C66B3}"/>
              </a:ext>
            </a:extLst>
          </p:cNvPr>
          <p:cNvGrpSpPr/>
          <p:nvPr/>
        </p:nvGrpSpPr>
        <p:grpSpPr>
          <a:xfrm>
            <a:off x="4585381" y="4491270"/>
            <a:ext cx="1828800" cy="1828800"/>
            <a:chOff x="4565663" y="6568730"/>
            <a:chExt cx="1828800" cy="1828800"/>
          </a:xfrm>
        </p:grpSpPr>
        <p:sp>
          <p:nvSpPr>
            <p:cNvPr id="68" name="system integration text">
              <a:extLst>
                <a:ext uri="{FF2B5EF4-FFF2-40B4-BE49-F238E27FC236}">
                  <a16:creationId xmlns:a16="http://schemas.microsoft.com/office/drawing/2014/main" id="{A1CF98D7-311A-808D-3DEA-B7E30A68AEDE}"/>
                </a:ext>
              </a:extLst>
            </p:cNvPr>
            <p:cNvSpPr>
              <a:spLocks/>
            </p:cNvSpPr>
            <p:nvPr/>
          </p:nvSpPr>
          <p:spPr>
            <a:xfrm>
              <a:off x="4565663"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System Integration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Combine CRM system connectivity with the introduction of telepresence capabilities.</a:t>
              </a:r>
            </a:p>
          </p:txBody>
        </p:sp>
        <p:pic>
          <p:nvPicPr>
            <p:cNvPr id="69" name="system integration icon" descr="Graduation cap outline">
              <a:extLst>
                <a:ext uri="{FF2B5EF4-FFF2-40B4-BE49-F238E27FC236}">
                  <a16:creationId xmlns:a16="http://schemas.microsoft.com/office/drawing/2014/main" id="{851D4758-72F3-5233-AFCF-53975B8C86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72622" y="6626969"/>
              <a:ext cx="779953" cy="779953"/>
            </a:xfrm>
            <a:prstGeom prst="rect">
              <a:avLst/>
            </a:prstGeom>
          </p:spPr>
        </p:pic>
      </p:grpSp>
      <p:grpSp>
        <p:nvGrpSpPr>
          <p:cNvPr id="77" name="New Box Needs Name">
            <a:extLst>
              <a:ext uri="{FF2B5EF4-FFF2-40B4-BE49-F238E27FC236}">
                <a16:creationId xmlns:a16="http://schemas.microsoft.com/office/drawing/2014/main" id="{F675E77C-FC20-0634-E432-E4B72E18C37E}"/>
              </a:ext>
            </a:extLst>
          </p:cNvPr>
          <p:cNvGrpSpPr/>
          <p:nvPr/>
        </p:nvGrpSpPr>
        <p:grpSpPr>
          <a:xfrm>
            <a:off x="434922" y="6572744"/>
            <a:ext cx="1828800" cy="1828800"/>
            <a:chOff x="450182" y="2467252"/>
            <a:chExt cx="1828800" cy="1828800"/>
          </a:xfrm>
        </p:grpSpPr>
        <p:sp>
          <p:nvSpPr>
            <p:cNvPr id="78" name="descriptive name text">
              <a:extLst>
                <a:ext uri="{FF2B5EF4-FFF2-40B4-BE49-F238E27FC236}">
                  <a16:creationId xmlns:a16="http://schemas.microsoft.com/office/drawing/2014/main" id="{8F0FA5B8-E3AC-663E-42F4-B5CAA064EEE5}"/>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Type New Title Here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Type new short description here. Right-click on icon and select Change Graphic &gt; From Icons.</a:t>
              </a:r>
            </a:p>
          </p:txBody>
        </p:sp>
        <p:pic>
          <p:nvPicPr>
            <p:cNvPr id="79" name="descriptive name icon" descr="Ghost outline">
              <a:extLst>
                <a:ext uri="{FF2B5EF4-FFF2-40B4-BE49-F238E27FC236}">
                  <a16:creationId xmlns:a16="http://schemas.microsoft.com/office/drawing/2014/main" id="{DBAD6405-E82B-3447-B32C-A2AA69BC037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24589" y="2533372"/>
              <a:ext cx="640080" cy="640080"/>
            </a:xfrm>
            <a:prstGeom prst="rect">
              <a:avLst/>
            </a:prstGeom>
          </p:spPr>
        </p:pic>
      </p:grpSp>
      <p:grpSp>
        <p:nvGrpSpPr>
          <p:cNvPr id="70" name="view annotation">
            <a:extLst>
              <a:ext uri="{FF2B5EF4-FFF2-40B4-BE49-F238E27FC236}">
                <a16:creationId xmlns:a16="http://schemas.microsoft.com/office/drawing/2014/main" id="{E86E39C6-F16B-2F87-DA82-7A14534CAD95}"/>
              </a:ext>
            </a:extLst>
          </p:cNvPr>
          <p:cNvGrpSpPr/>
          <p:nvPr/>
        </p:nvGrpSpPr>
        <p:grpSpPr>
          <a:xfrm>
            <a:off x="2473889" y="4531730"/>
            <a:ext cx="1828800" cy="1828800"/>
            <a:chOff x="450182" y="2467252"/>
            <a:chExt cx="1828800" cy="1828800"/>
          </a:xfrm>
        </p:grpSpPr>
        <p:sp>
          <p:nvSpPr>
            <p:cNvPr id="71" name="view annotation text">
              <a:extLst>
                <a:ext uri="{FF2B5EF4-FFF2-40B4-BE49-F238E27FC236}">
                  <a16:creationId xmlns:a16="http://schemas.microsoft.com/office/drawing/2014/main" id="{F73C59F3-2F51-F365-28C9-172B1CCF92A7}"/>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View Annotation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Real-time, visual guidance during complex procedures in the heads-up display.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3" name="view annotation icon" descr="Eye outline">
              <a:extLst>
                <a:ext uri="{FF2B5EF4-FFF2-40B4-BE49-F238E27FC236}">
                  <a16:creationId xmlns:a16="http://schemas.microsoft.com/office/drawing/2014/main" id="{E32CF8E6-CA57-115A-A731-0C49E82C849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24589" y="2533372"/>
              <a:ext cx="640080" cy="640080"/>
            </a:xfrm>
            <a:prstGeom prst="rect">
              <a:avLst/>
            </a:prstGeom>
          </p:spPr>
        </p:pic>
      </p:grpSp>
      <p:grpSp>
        <p:nvGrpSpPr>
          <p:cNvPr id="74" name="Lesson builder">
            <a:extLst>
              <a:ext uri="{FF2B5EF4-FFF2-40B4-BE49-F238E27FC236}">
                <a16:creationId xmlns:a16="http://schemas.microsoft.com/office/drawing/2014/main" id="{3BB9E98E-3882-7138-711D-A04E038C8E3D}"/>
              </a:ext>
            </a:extLst>
          </p:cNvPr>
          <p:cNvGrpSpPr/>
          <p:nvPr/>
        </p:nvGrpSpPr>
        <p:grpSpPr>
          <a:xfrm>
            <a:off x="434922" y="4510754"/>
            <a:ext cx="1828800" cy="1828800"/>
            <a:chOff x="2511235" y="6568730"/>
            <a:chExt cx="1828800" cy="1828800"/>
          </a:xfrm>
        </p:grpSpPr>
        <p:sp>
          <p:nvSpPr>
            <p:cNvPr id="75" name="multi-user comm text">
              <a:extLst>
                <a:ext uri="{FF2B5EF4-FFF2-40B4-BE49-F238E27FC236}">
                  <a16:creationId xmlns:a16="http://schemas.microsoft.com/office/drawing/2014/main" id="{0F0C8B1F-0CA5-5744-E660-5EE8784C0DE3}"/>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LESSON BUILDER</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suite of tools that provides the ability to customize, add, and edit the simulator lessons.</a:t>
              </a:r>
            </a:p>
          </p:txBody>
        </p:sp>
        <p:pic>
          <p:nvPicPr>
            <p:cNvPr id="76" name="multi-user comm icon" descr="Blueprint outline">
              <a:extLst>
                <a:ext uri="{FF2B5EF4-FFF2-40B4-BE49-F238E27FC236}">
                  <a16:creationId xmlns:a16="http://schemas.microsoft.com/office/drawing/2014/main" id="{AFBCE94B-9FCD-4ED7-5878-78DE4B566616}"/>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722248" y="6696905"/>
              <a:ext cx="640080" cy="640080"/>
            </a:xfrm>
            <a:prstGeom prst="rect">
              <a:avLst/>
            </a:prstGeom>
          </p:spPr>
        </p:pic>
      </p:grpSp>
      <p:grpSp>
        <p:nvGrpSpPr>
          <p:cNvPr id="38" name="voice commands">
            <a:extLst>
              <a:ext uri="{FF2B5EF4-FFF2-40B4-BE49-F238E27FC236}">
                <a16:creationId xmlns:a16="http://schemas.microsoft.com/office/drawing/2014/main" id="{1A73CCEA-B2E4-EA82-5A6F-9AA1AC951C57}"/>
              </a:ext>
            </a:extLst>
          </p:cNvPr>
          <p:cNvGrpSpPr/>
          <p:nvPr/>
        </p:nvGrpSpPr>
        <p:grpSpPr>
          <a:xfrm>
            <a:off x="4585381" y="2469740"/>
            <a:ext cx="1828800" cy="1828800"/>
            <a:chOff x="456519" y="6568730"/>
            <a:chExt cx="1828800" cy="1828800"/>
          </a:xfrm>
        </p:grpSpPr>
        <p:sp>
          <p:nvSpPr>
            <p:cNvPr id="39" name="voice commands text">
              <a:extLst>
                <a:ext uri="{FF2B5EF4-FFF2-40B4-BE49-F238E27FC236}">
                  <a16:creationId xmlns:a16="http://schemas.microsoft.com/office/drawing/2014/main" id="{DD370E70-4C07-998F-038F-96524C5B1E66}"/>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VOICE COMMANDS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control the simulator with their voice using natural language.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40" name="voice commands icon">
              <a:extLst>
                <a:ext uri="{FF2B5EF4-FFF2-40B4-BE49-F238E27FC236}">
                  <a16:creationId xmlns:a16="http://schemas.microsoft.com/office/drawing/2014/main" id="{A1ABB527-F291-91E5-9A3A-3C375AF8D421}"/>
                </a:ext>
              </a:extLst>
            </p:cNvPr>
            <p:cNvPicPr>
              <a:picLocks noChangeAspect="1"/>
            </p:cNvPicPr>
            <p:nvPr/>
          </p:nvPicPr>
          <p:blipFill>
            <a:blip r:embed="rId7"/>
            <a:srcRect/>
            <a:stretch/>
          </p:blipFill>
          <p:spPr>
            <a:xfrm>
              <a:off x="681852" y="6725824"/>
              <a:ext cx="601187" cy="529487"/>
            </a:xfrm>
            <a:prstGeom prst="rect">
              <a:avLst/>
            </a:prstGeom>
          </p:spPr>
        </p:pic>
      </p:grpSp>
      <p:grpSp>
        <p:nvGrpSpPr>
          <p:cNvPr id="32" name="virtual environment">
            <a:extLst>
              <a:ext uri="{FF2B5EF4-FFF2-40B4-BE49-F238E27FC236}">
                <a16:creationId xmlns:a16="http://schemas.microsoft.com/office/drawing/2014/main" id="{B33D2B28-9506-5BE7-FC74-DCE69829859E}"/>
              </a:ext>
            </a:extLst>
          </p:cNvPr>
          <p:cNvGrpSpPr/>
          <p:nvPr/>
        </p:nvGrpSpPr>
        <p:grpSpPr>
          <a:xfrm>
            <a:off x="2512877" y="2462416"/>
            <a:ext cx="1828800" cy="1828800"/>
            <a:chOff x="457200" y="4500281"/>
            <a:chExt cx="1828800" cy="1828800"/>
          </a:xfrm>
        </p:grpSpPr>
        <p:sp>
          <p:nvSpPr>
            <p:cNvPr id="33" name="virtual environment text">
              <a:extLst>
                <a:ext uri="{FF2B5EF4-FFF2-40B4-BE49-F238E27FC236}">
                  <a16:creationId xmlns:a16="http://schemas.microsoft.com/office/drawing/2014/main" id="{8C4A11FF-DA0E-11B0-1159-1D9A7F0A04BD}"/>
                </a:ext>
              </a:extLst>
            </p:cNvPr>
            <p:cNvSpPr>
              <a:spLocks/>
            </p:cNvSpPr>
            <p:nvPr/>
          </p:nvSpPr>
          <p:spPr>
            <a:xfrm>
              <a:off x="457200" y="4500281"/>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ENVIRONMENT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Interior and exterior features provide context and boost the immersive experience.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4" name="virtual environment icon" descr="Forest scene outline">
              <a:extLst>
                <a:ext uri="{FF2B5EF4-FFF2-40B4-BE49-F238E27FC236}">
                  <a16:creationId xmlns:a16="http://schemas.microsoft.com/office/drawing/2014/main" id="{978A9C4A-E927-E6A7-8CCE-654FA64FF42A}"/>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62405" y="4575700"/>
              <a:ext cx="640080" cy="640080"/>
            </a:xfrm>
            <a:prstGeom prst="rect">
              <a:avLst/>
            </a:prstGeom>
          </p:spPr>
        </p:pic>
      </p:grpSp>
      <p:grpSp>
        <p:nvGrpSpPr>
          <p:cNvPr id="26" name="virtual equipment">
            <a:extLst>
              <a:ext uri="{FF2B5EF4-FFF2-40B4-BE49-F238E27FC236}">
                <a16:creationId xmlns:a16="http://schemas.microsoft.com/office/drawing/2014/main" id="{8AF78001-EB9C-9491-322A-6531FA8CCCEA}"/>
              </a:ext>
            </a:extLst>
          </p:cNvPr>
          <p:cNvGrpSpPr/>
          <p:nvPr/>
        </p:nvGrpSpPr>
        <p:grpSpPr>
          <a:xfrm>
            <a:off x="450470" y="2467165"/>
            <a:ext cx="1828800" cy="1828800"/>
            <a:chOff x="450182" y="2467252"/>
            <a:chExt cx="1828800" cy="1828800"/>
          </a:xfrm>
        </p:grpSpPr>
        <p:sp>
          <p:nvSpPr>
            <p:cNvPr id="11" name="virtual equipment text">
              <a:extLst>
                <a:ext uri="{FF2B5EF4-FFF2-40B4-BE49-F238E27FC236}">
                  <a16:creationId xmlns:a16="http://schemas.microsoft.com/office/drawing/2014/main" id="{228F409C-47DF-5283-A25C-849BFAC21F51}"/>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EQUIPMENT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Full-scale 3D digital replicas of your equipment closely reproduce the experience of real-world training.</a:t>
              </a:r>
            </a:p>
          </p:txBody>
        </p:sp>
        <p:pic>
          <p:nvPicPr>
            <p:cNvPr id="5" name="virtual equipment icon" descr="Bulldozer outline">
              <a:extLst>
                <a:ext uri="{FF2B5EF4-FFF2-40B4-BE49-F238E27FC236}">
                  <a16:creationId xmlns:a16="http://schemas.microsoft.com/office/drawing/2014/main" id="{244B4C31-486A-EC03-9D60-7C68BA95801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24589" y="2533372"/>
              <a:ext cx="640080" cy="640080"/>
            </a:xfrm>
            <a:prstGeom prst="rect">
              <a:avLst/>
            </a:prstGeom>
          </p:spPr>
        </p:pic>
      </p:grpSp>
      <p:sp>
        <p:nvSpPr>
          <p:cNvPr id="81" name="NEW tag">
            <a:extLst>
              <a:ext uri="{FF2B5EF4-FFF2-40B4-BE49-F238E27FC236}">
                <a16:creationId xmlns:a16="http://schemas.microsoft.com/office/drawing/2014/main" id="{2663F829-5538-5B27-DFF3-286460E3DAD6}"/>
              </a:ext>
            </a:extLst>
          </p:cNvPr>
          <p:cNvSpPr/>
          <p:nvPr/>
        </p:nvSpPr>
        <p:spPr>
          <a:xfrm>
            <a:off x="-280040" y="6638864"/>
            <a:ext cx="925975" cy="843964"/>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a:solidFill>
                  <a:schemeClr val="tx1"/>
                </a:solidFill>
              </a:rPr>
              <a:t>New</a:t>
            </a:r>
          </a:p>
        </p:txBody>
      </p:sp>
    </p:spTree>
    <p:extLst>
      <p:ext uri="{BB962C8B-B14F-4D97-AF65-F5344CB8AC3E}">
        <p14:creationId xmlns:p14="http://schemas.microsoft.com/office/powerpoint/2010/main" val="12951209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a:blip r:embed="rId2"/>
          <a:srcRect l="6552" r="6552"/>
          <a:stretch/>
        </p:blipFill>
        <p:spPr>
          <a:xfrm>
            <a:off x="0" y="1"/>
            <a:ext cx="6858000" cy="4438651"/>
          </a:xfrm>
        </p:spPr>
      </p:pic>
      <p:sp>
        <p:nvSpPr>
          <p:cNvPr id="7" name="HeaderGradient">
            <a:extLst>
              <a:ext uri="{FF2B5EF4-FFF2-40B4-BE49-F238E27FC236}">
                <a16:creationId xmlns:a16="http://schemas.microsoft.com/office/drawing/2014/main" id="{FD2DBD73-F4C7-F8BE-B9F2-777777A5774D}"/>
              </a:ext>
            </a:extLst>
          </p:cNvPr>
          <p:cNvSpPr/>
          <p:nvPr/>
        </p:nvSpPr>
        <p:spPr>
          <a:xfrm>
            <a:off x="0" y="1786918"/>
            <a:ext cx="6857999" cy="2651733"/>
          </a:xfrm>
          <a:prstGeom prst="rect">
            <a:avLst/>
          </a:prstGeom>
          <a:gradFill flip="none" rotWithShape="1">
            <a:gsLst>
              <a:gs pos="1000">
                <a:srgbClr val="3F3F3F"/>
              </a:gs>
              <a:gs pos="37000">
                <a:srgbClr val="3F3F3F">
                  <a:alpha val="61000"/>
                </a:srgbClr>
              </a:gs>
              <a:gs pos="61000">
                <a:srgbClr val="3F3F3F">
                  <a:alpha val="0"/>
                </a:srgb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3523100"/>
            <a:ext cx="4901609" cy="1152394"/>
          </a:xfrm>
        </p:spPr>
        <p:txBody>
          <a:bodyPr lIns="0" tIns="45720" rIns="0" bIns="45720" anchor="t"/>
          <a:lstStyle/>
          <a:p>
            <a:r>
              <a:rPr lang="en-US">
                <a:solidFill>
                  <a:schemeClr val="tx1"/>
                </a:solidFill>
                <a:latin typeface="Lato Black"/>
                <a:ea typeface="Lato Black"/>
                <a:cs typeface="Lato Black"/>
              </a:rPr>
              <a:t>Project</a:t>
            </a:r>
            <a:br>
              <a:rPr lang="en-US">
                <a:solidFill>
                  <a:schemeClr val="tx1"/>
                </a:solidFill>
                <a:latin typeface="Lato Black"/>
                <a:ea typeface="Lato Black"/>
                <a:cs typeface="Lato Black"/>
              </a:rPr>
            </a:br>
            <a:r>
              <a:rPr lang="en-US">
                <a:gradFill>
                  <a:gsLst>
                    <a:gs pos="34000">
                      <a:srgbClr val="FDD165"/>
                    </a:gs>
                    <a:gs pos="100000">
                      <a:srgbClr val="F6B104"/>
                    </a:gs>
                  </a:gsLst>
                  <a:lin ang="2700000" scaled="1"/>
                </a:gradFill>
                <a:latin typeface="Lato Black"/>
                <a:ea typeface="Lato Black"/>
                <a:cs typeface="Lato Black"/>
              </a:rPr>
              <a:t>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457200" y="6787103"/>
            <a:ext cx="5943600" cy="1921936"/>
          </a:xfrm>
          <a:prstGeom prst="rect">
            <a:avLst/>
          </a:prstGeom>
        </p:spPr>
        <p:txBody>
          <a:bodyPr wrap="square" lIns="0" rIns="0" anchor="t">
            <a:spAutoFit/>
          </a:bodyPr>
          <a:lstStyle/>
          <a:p>
            <a:pPr marL="0" marR="0" lvl="0" indent="0" algn="l" defTabSz="4572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30" normalizeH="0" baseline="0" noProof="0">
                <a:ln>
                  <a:noFill/>
                </a:ln>
                <a:solidFill>
                  <a:schemeClr val="accent3"/>
                </a:solidFill>
                <a:effectLst/>
                <a:uLnTx/>
                <a:uFillTx/>
                <a:latin typeface="Lato"/>
                <a:ea typeface="+mn-ea"/>
                <a:cs typeface="Calibri"/>
              </a:rPr>
              <a:t>ForgeFX Simulations</a:t>
            </a:r>
            <a:r>
              <a:rPr kumimoji="0" lang="id-ID" sz="1400" b="1" i="0" u="none" strike="noStrike" kern="1200" cap="none" spc="30" normalizeH="0" baseline="0" noProof="0">
                <a:ln>
                  <a:noFill/>
                </a:ln>
                <a:solidFill>
                  <a:prstClr val="white">
                    <a:lumMod val="65000"/>
                    <a:lumOff val="35000"/>
                  </a:prstClr>
                </a:solidFill>
                <a:effectLst/>
                <a:uLnTx/>
                <a:uFillTx/>
                <a:latin typeface="Lato"/>
                <a:ea typeface="+mn-ea"/>
                <a:cs typeface="Calibri"/>
              </a:rPr>
              <a:t> </a:t>
            </a:r>
            <a:r>
              <a:rPr lang="en-US" sz="1200" spc="30">
                <a:solidFill>
                  <a:prstClr val="white">
                    <a:lumMod val="65000"/>
                    <a:lumOff val="35000"/>
                  </a:prstClr>
                </a:solidFill>
                <a:latin typeface="Lato"/>
                <a:ea typeface="Calibri" panose="020F0502020204030204" pitchFamily="34" charset="0"/>
                <a:cs typeface="Calibri" panose="020F0502020204030204" pitchFamily="34" charset="0"/>
              </a:rPr>
              <a:t>pro</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poses to develop</a:t>
            </a:r>
            <a:r>
              <a:rPr lang="en-US" sz="1200">
                <a:solidFill>
                  <a:prstClr val="white">
                    <a:lumMod val="65000"/>
                    <a:lumOff val="35000"/>
                  </a:prstClr>
                </a:solidFill>
                <a:ea typeface="Calibri" panose="020F0502020204030204" pitchFamily="34" charset="0"/>
                <a:cs typeface="Calibri" panose="020F0502020204030204" pitchFamily="34" charset="0"/>
              </a:rPr>
              <a:t> </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the Pierce </a:t>
            </a:r>
            <a:r>
              <a:rPr lang="en-US" sz="1200">
                <a:solidFill>
                  <a:prstClr val="white">
                    <a:lumMod val="65000"/>
                    <a:lumOff val="35000"/>
                  </a:prstClr>
                </a:solidFill>
                <a:ea typeface="Calibri" panose="020F0502020204030204" pitchFamily="34" charset="0"/>
                <a:cs typeface="Calibri" panose="020F0502020204030204" pitchFamily="34" charset="0"/>
              </a:rPr>
              <a:t>Power Distribution Unit (PDU) Safety Qualification Virtual Reality Training</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Simulator. Leveraging state-of-the-art virtual reality (VR) technology and our proprietary ForgeSIM</a:t>
            </a:r>
            <a:r>
              <a:rPr lang="en-US" sz="1200" spc="-10">
                <a:latin typeface="Calibri"/>
                <a:ea typeface="Calibri"/>
                <a:cs typeface="Calibri"/>
              </a:rPr>
              <a:t>™</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framework, this simulator will provide a comprehensive, hands-on training experience that replicates the real-life safety procedures technicians must adhere to when working </a:t>
            </a:r>
            <a:r>
              <a:rPr lang="en-US" sz="1200">
                <a:solidFill>
                  <a:prstClr val="white">
                    <a:lumMod val="65000"/>
                    <a:lumOff val="35000"/>
                  </a:prstClr>
                </a:solidFill>
                <a:ea typeface="Calibri" panose="020F0502020204030204" pitchFamily="34" charset="0"/>
                <a:cs typeface="Calibri" panose="020F0502020204030204" pitchFamily="34" charset="0"/>
              </a:rPr>
              <a:t>on a PDU. This VR simulator will offer a safe environment for interactive learning, enhance technician proficiency through immersive experiences and repetitive practice, and ultimately improve performance and confidence in real-world scenarios.</a:t>
            </a:r>
          </a:p>
        </p:txBody>
      </p:sp>
      <p:sp>
        <p:nvSpPr>
          <p:cNvPr id="6" name="BodyText1">
            <a:extLst>
              <a:ext uri="{FF2B5EF4-FFF2-40B4-BE49-F238E27FC236}">
                <a16:creationId xmlns:a16="http://schemas.microsoft.com/office/drawing/2014/main" id="{C2580BB5-70AB-13BF-D57E-95B1FBE7DAF0}"/>
              </a:ext>
            </a:extLst>
          </p:cNvPr>
          <p:cNvSpPr/>
          <p:nvPr/>
        </p:nvSpPr>
        <p:spPr>
          <a:xfrm>
            <a:off x="457199" y="5065656"/>
            <a:ext cx="6111026" cy="1691104"/>
          </a:xfrm>
          <a:prstGeom prst="rect">
            <a:avLst/>
          </a:prstGeom>
        </p:spPr>
        <p:txBody>
          <a:bodyPr wrap="square" lIns="0" tIns="45720" rIns="0" bIns="45720" anchor="t">
            <a:spAutoFit/>
          </a:bodyPr>
          <a:lstStyle/>
          <a:p>
            <a:pPr>
              <a:lnSpc>
                <a:spcPts val="1800"/>
              </a:lnSpc>
              <a:defRPr/>
            </a:pPr>
            <a:r>
              <a:rPr kumimoji="0" lang="en-US" sz="1400" b="1" i="0" u="none" strike="noStrike" kern="1200" cap="none" spc="0" normalizeH="0" baseline="0" noProof="0">
                <a:ln>
                  <a:noFill/>
                </a:ln>
                <a:solidFill>
                  <a:schemeClr val="accent3"/>
                </a:solidFill>
                <a:effectLst/>
                <a:uLnTx/>
                <a:uFillTx/>
                <a:latin typeface="Lato" panose="020F0502020204030203" pitchFamily="34" charset="0"/>
                <a:ea typeface="Calibri"/>
                <a:cs typeface="Calibri"/>
              </a:rPr>
              <a:t>Pierce </a:t>
            </a:r>
            <a:r>
              <a:rPr lang="en-US" sz="1400" b="1">
                <a:solidFill>
                  <a:schemeClr val="accent3"/>
                </a:solidFill>
                <a:latin typeface="Lato" panose="020F0502020204030203" pitchFamily="34" charset="0"/>
                <a:ea typeface="Calibri"/>
                <a:cs typeface="Calibri"/>
              </a:rPr>
              <a:t>Manufacturing</a:t>
            </a:r>
            <a:r>
              <a:rPr lang="en-US" sz="1050" b="1">
                <a:solidFill>
                  <a:prstClr val="white">
                    <a:lumMod val="65000"/>
                    <a:lumOff val="35000"/>
                  </a:prstClr>
                </a:solidFill>
                <a:latin typeface="Calibri"/>
                <a:ea typeface="Calibri"/>
                <a:cs typeface="Calibri"/>
              </a:rPr>
              <a:t> </a:t>
            </a:r>
            <a:r>
              <a:rPr kumimoji="0" lang="en-US" sz="1200" b="0" i="0" u="none" strike="noStrike" kern="1200" cap="none" normalizeH="0" baseline="0" noProof="0">
                <a:ln>
                  <a:noFill/>
                </a:ln>
                <a:solidFill>
                  <a:prstClr val="white">
                    <a:lumMod val="65000"/>
                    <a:lumOff val="35000"/>
                  </a:prstClr>
                </a:solidFill>
                <a:effectLst/>
                <a:uLnTx/>
                <a:uFillTx/>
                <a:latin typeface="Calibri"/>
                <a:ea typeface="Calibri"/>
                <a:cs typeface="Calibri"/>
              </a:rPr>
              <a:t>stands at the forefront of innovation with its Volterra electric fire truck. </a:t>
            </a:r>
            <a:r>
              <a:rPr lang="en-US" sz="1200">
                <a:solidFill>
                  <a:prstClr val="white">
                    <a:lumMod val="65000"/>
                    <a:lumOff val="35000"/>
                  </a:prstClr>
                </a:solidFill>
                <a:latin typeface="Calibri"/>
                <a:ea typeface="Calibri"/>
                <a:cs typeface="Calibri"/>
              </a:rPr>
              <a:t>Due to the complexity of the electric vehicle, specialized maintenance and safety procedures are required to ensure operation integrity and to mitigate safety risk. The primary objective of this project is to eliminate the risk of electric shock and arc flashes during maintenance procedures through the implementation of a virtual training platform. This platform will empower technicians to refine their skills and adeptly address the specialized challenges inherent in servicing and maintaining the power distribution units of the electric vehicle. </a:t>
            </a:r>
          </a:p>
        </p:txBody>
      </p:sp>
      <p:sp>
        <p:nvSpPr>
          <p:cNvPr id="12" name="TextBox 11">
            <a:extLst>
              <a:ext uri="{FF2B5EF4-FFF2-40B4-BE49-F238E27FC236}">
                <a16:creationId xmlns:a16="http://schemas.microsoft.com/office/drawing/2014/main" id="{E82976F7-02B4-EE74-FC48-D1C182AE1C20}"/>
              </a:ext>
            </a:extLst>
          </p:cNvPr>
          <p:cNvSpPr txBox="1"/>
          <p:nvPr/>
        </p:nvSpPr>
        <p:spPr>
          <a:xfrm>
            <a:off x="457200" y="4611241"/>
            <a:ext cx="3486586" cy="369332"/>
          </a:xfrm>
          <a:prstGeom prst="rect">
            <a:avLst/>
          </a:prstGeom>
          <a:noFill/>
        </p:spPr>
        <p:txBody>
          <a:bodyPr wrap="square" lIns="0" rIns="0">
            <a:spAutoFit/>
          </a:bodyPr>
          <a:lstStyle/>
          <a:p>
            <a:pPr defTabSz="457200"/>
            <a:r>
              <a:rPr lang="en-US" sz="1800" cap="all">
                <a:latin typeface="Roboto Condensed" panose="02000000000000000000" pitchFamily="2" charset="0"/>
                <a:ea typeface="Roboto Condensed" panose="02000000000000000000" pitchFamily="2" charset="0"/>
              </a:rPr>
              <a:t>EXECUTIVE SUMMARY</a:t>
            </a:r>
          </a:p>
        </p:txBody>
      </p:sp>
      <p:sp>
        <p:nvSpPr>
          <p:cNvPr id="9" name="Adam Note">
            <a:extLst>
              <a:ext uri="{FF2B5EF4-FFF2-40B4-BE49-F238E27FC236}">
                <a16:creationId xmlns:a16="http://schemas.microsoft.com/office/drawing/2014/main" id="{0E87DD2D-BD29-43BC-268F-663CB2A7D534}"/>
              </a:ext>
            </a:extLst>
          </p:cNvPr>
          <p:cNvSpPr/>
          <p:nvPr/>
        </p:nvSpPr>
        <p:spPr>
          <a:xfrm>
            <a:off x="2200493" y="756433"/>
            <a:ext cx="2699167" cy="1384787"/>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100">
                <a:solidFill>
                  <a:schemeClr val="bg1"/>
                </a:solidFill>
                <a:latin typeface="Segoe Print" panose="02000600000000000000" pitchFamily="2" charset="0"/>
              </a:rPr>
              <a:t>This is an alternative format of the previous slide for wordier overviews. But they shouldn’t be more than 4-5 lines.</a:t>
            </a:r>
          </a:p>
        </p:txBody>
      </p:sp>
    </p:spTree>
    <p:extLst>
      <p:ext uri="{BB962C8B-B14F-4D97-AF65-F5344CB8AC3E}">
        <p14:creationId xmlns:p14="http://schemas.microsoft.com/office/powerpoint/2010/main" val="23670198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5129" r="2138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Mixed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
        <p:nvSpPr>
          <p:cNvPr id="12" name="Gen Note">
            <a:extLst>
              <a:ext uri="{FF2B5EF4-FFF2-40B4-BE49-F238E27FC236}">
                <a16:creationId xmlns:a16="http://schemas.microsoft.com/office/drawing/2014/main" id="{2B5EE408-1A59-170D-887A-48D5D5065F87}"/>
              </a:ext>
            </a:extLst>
          </p:cNvPr>
          <p:cNvSpPr/>
          <p:nvPr/>
        </p:nvSpPr>
        <p:spPr>
          <a:xfrm>
            <a:off x="-1750078" y="3622038"/>
            <a:ext cx="1603247" cy="198501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Virtual Reality version is </a:t>
            </a:r>
            <a:r>
              <a:rPr lang="en-US" sz="1000">
                <a:solidFill>
                  <a:srgbClr val="0070C0"/>
                </a:solidFill>
                <a:latin typeface="Segoe Print" panose="02000600000000000000" pitchFamily="2" charset="0"/>
                <a:hlinkClick r:id="rId6"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LMK if/when an AR version is needed, thx</a:t>
            </a: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367640531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industry.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Mixed</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spTree>
    <p:extLst>
      <p:ext uri="{BB962C8B-B14F-4D97-AF65-F5344CB8AC3E}">
        <p14:creationId xmlns:p14="http://schemas.microsoft.com/office/powerpoint/2010/main" val="355814983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36170" r="11264"/>
          <a:stretch/>
        </p:blipFill>
        <p:spPr>
          <a:xfrm>
            <a:off x="0" y="1"/>
            <a:ext cx="6858000" cy="6722076"/>
          </a:xfrm>
        </p:spPr>
      </p:pic>
      <p:sp>
        <p:nvSpPr>
          <p:cNvPr id="4" name="HeaderGradient">
            <a:extLst>
              <a:ext uri="{FF2B5EF4-FFF2-40B4-BE49-F238E27FC236}">
                <a16:creationId xmlns:a16="http://schemas.microsoft.com/office/drawing/2014/main" id="{CF09ED45-E029-7EF4-01B2-294A91E2BA81}"/>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Virtual</a:t>
            </a:r>
            <a:r>
              <a:rPr lang="en-US"/>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82669815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l="2451" t="22487" r="3413" b="28352"/>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a:t>
            </a:r>
            <a:r>
              <a:rPr lang="en-US">
                <a:highlight>
                  <a:srgbClr val="FFFF00"/>
                </a:highlight>
              </a:rPr>
              <a:t>Description of equipment</a:t>
            </a:r>
            <a:r>
              <a:rPr lang="en-US"/>
              <a:t>]</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p:txBody>
          <a:bodyPr/>
          <a:lstStyle/>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spc="-10"/>
              <a:t>centerpieces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of the proposed simulator will be the interactive 3D digital replica of [</a:t>
            </a:r>
            <a:r>
              <a:rPr lang="en-US" sz="1200" b="1" spc="-1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your equipment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Drawing from CAD models and/or SolidWorks files, as well as photos and videos, the virtual equipment model will accurately reproduce the physical attributes and operational characteristics of its real-world counterpart. The simulator will:</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Precisely replicate real-world equipment dimensions and capacities.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Faithfully reproduce the visual details and textures of the equipment.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Incorporate </a:t>
            </a:r>
            <a:r>
              <a:rPr lang="en-US"/>
              <a:t>essential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physics to simulate the behavior and response of the machine under various conditions.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development process will involve an in-depth study and analysis of the actual machine. Our team of seasoned developers and engineers will collaborate closely with your subject matter experts to ensure that critical aspects of the machine are accurately represented in the simulator.</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high level of realism in virtual equipment serves two key purposes: it enhances training effectiveness by providing direct hands-on experience with the machinery, and it ensures that skills acquired during simulation-based training are directly translatable to on-the-job performance.</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65000"/>
                </a:schemeClr>
              </a:gs>
              <a:gs pos="58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spc="3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GE HEALTHCARE</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suite of training simulators ForgeFX developed for GE Healthcare required replicating hundreds of intricate interactive components for each diagnostic imaging machine.</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80" r="80"/>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424485592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t="14881" b="35495"/>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a:t>
            </a:r>
            <a:r>
              <a:rPr lang="en-US">
                <a:highlight>
                  <a:srgbClr val="FFFF00"/>
                </a:highlight>
              </a:rPr>
              <a:t>Description of equipment</a:t>
            </a:r>
            <a:r>
              <a:rPr lang="en-US"/>
              <a:t>]</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p:txBody>
          <a:bodyPr/>
          <a:lstStyle/>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spc="-10"/>
              <a:t>centerpieces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of the proposed simulator will be the interactive 3D digital replica of [</a:t>
            </a:r>
            <a:r>
              <a:rPr lang="en-US" sz="1200" b="1" spc="-1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your equipment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Drawing from CAD models and/or SolidWorks files, as well as photos and videos, the virtual equipment model will accurately reproduce the physical attributes and operational characteristics of its real-world counterpart. The simulator will:</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Precisely replicate real-world equipment dimensions and capacities.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Faithfully reproduce the visual details and textures of the equipment.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Incorporate </a:t>
            </a:r>
            <a:r>
              <a:rPr lang="en-US"/>
              <a:t>essential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physics to simulate the behavior and response of the machine under various conditions.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development process will involve an in-depth study and analysis of the actual machine. Our team of seasoned developers and engineers will collaborate closely with your subject matter experts to ensure that critical aspects of the machine are accurately represented in the simulator.</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high level of realism in virtual equipment serves two key purposes: it enhances training effectiveness by providing direct hands-on experience with the machinery, and it ensures that skills acquired during simulation-based training are directly translatable to on-the-job performance.</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27000"/>
                </a:schemeClr>
              </a:gs>
              <a:gs pos="4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98011695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41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Tools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80968" y="7385168"/>
            <a:ext cx="778134" cy="778134"/>
          </a:xfrm>
          <a:prstGeom prst="rect">
            <a:avLst/>
          </a:prstGeom>
        </p:spPr>
      </p:pic>
      <p:pic>
        <p:nvPicPr>
          <p:cNvPr id="12" name="Graphic 2" descr="Desk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928206" y="7251028"/>
            <a:ext cx="1001587" cy="1001587"/>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Tools</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Tree>
    <p:extLst>
      <p:ext uri="{BB962C8B-B14F-4D97-AF65-F5344CB8AC3E}">
        <p14:creationId xmlns:p14="http://schemas.microsoft.com/office/powerpoint/2010/main" val="423434538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a:blip r:embed="rId3"/>
          <a:srcRect l="1324" r="1324"/>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46000"/>
                </a:schemeClr>
              </a:gs>
              <a:gs pos="6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4"/>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Wh</a:t>
            </a:r>
            <a:r>
              <a:rPr lang="en-US"/>
              <a:t>ere box making becomes an art</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sz="1200" spc="-10"/>
              <a:t>The BoxSimPro simulator will feature a thoughtfully designed virtual environment replicating the real-world conditions in which the Europrogetti operates. This immersive 3D environment will give trainees a realistic and engaging training experience. Key features of the virtual environment include:</a:t>
            </a:r>
          </a:p>
          <a:p>
            <a:pPr lvl="1"/>
            <a:r>
              <a:rPr lang="en-US" sz="1200" b="1"/>
              <a:t>Setting: </a:t>
            </a:r>
            <a:r>
              <a:rPr lang="en-US" sz="1200"/>
              <a:t>The simulator will recreate a warehouse setting where box manufacturing typically occurs. This could include elements such as a workbench and fabrication s</a:t>
            </a:r>
            <a:r>
              <a:rPr lang="en-US"/>
              <a:t>upply cabinets</a:t>
            </a:r>
            <a:r>
              <a:rPr lang="en-US" sz="1200"/>
              <a:t>, creating a relatable simulator experience.</a:t>
            </a:r>
          </a:p>
          <a:p>
            <a:pPr lvl="1"/>
            <a:r>
              <a:rPr lang="en-US" b="1"/>
              <a:t>Workflow Directional Props</a:t>
            </a:r>
            <a:r>
              <a:rPr lang="en-US" sz="1200" b="1"/>
              <a:t>:</a:t>
            </a:r>
            <a:r>
              <a:rPr lang="en-US" sz="1200"/>
              <a:t> While </a:t>
            </a:r>
            <a:r>
              <a:rPr lang="en-US"/>
              <a:t>BoxSimPro</a:t>
            </a:r>
            <a:r>
              <a:rPr lang="en-US" sz="1200"/>
              <a:t> focuses on the machine and control panel when a lesson begins, the simulator could incorporate stationary workflow cues into its virtual environment. This </a:t>
            </a:r>
            <a:r>
              <a:rPr lang="en-US"/>
              <a:t>virtual quality</a:t>
            </a:r>
            <a:r>
              <a:rPr lang="en-US" sz="1200"/>
              <a:t> increase</a:t>
            </a:r>
            <a:r>
              <a:rPr lang="en-US"/>
              <a:t>s</a:t>
            </a:r>
            <a:r>
              <a:rPr lang="en-US" sz="1200"/>
              <a:t> operator trainee workflow awareness, accelerating overall proficiency.</a:t>
            </a:r>
          </a:p>
          <a:p>
            <a:r>
              <a:rPr lang="en-US" sz="1200"/>
              <a:t>ForgeFX aims to deliver an effective training solution by immersing trainees in this realistic virtual environment that prepares </a:t>
            </a:r>
            <a:r>
              <a:rPr lang="en-US" sz="1200" err="1"/>
              <a:t>Pusterla</a:t>
            </a:r>
            <a:r>
              <a:rPr lang="en-US" sz="1200"/>
              <a:t> 1880</a:t>
            </a:r>
            <a:r>
              <a:rPr lang="en-US"/>
              <a:t> trainees</a:t>
            </a:r>
            <a:r>
              <a:rPr lang="en-US" sz="1200"/>
              <a:t> for consistent success. </a:t>
            </a:r>
          </a:p>
          <a:p>
            <a:endParaRPr lang="en-US" sz="120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1543463112"/>
      </p:ext>
    </p:extLst>
  </p:cSld>
  <p:clrMapOvr>
    <a:masterClrMapping/>
  </p:clrMapOvr>
  <p:extLst>
    <p:ext uri="{6950BFC3-D8DA-4A85-94F7-54DA5524770B}">
      <p188:commentRel xmlns:p188="http://schemas.microsoft.com/office/powerpoint/2018/8/main" r:id="rId2"/>
    </p:ext>
  </p:extLs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4434163"/>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simulator training program will be designed to capture the critical details and nuanced features of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Based on the training goals shared by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training team, here is a revisable, partial list of potential lessons:</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Overview of </a:t>
            </a:r>
            <a:r>
              <a:rPr kumimoji="0" lang="en-US" sz="1200" b="1"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Components:</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comprehensively overviews the main components and their functions within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Navigating the Control Panel and Interface:</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guides trainees through the various features and controls of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machine's control panel and interface.</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Tooling Parts Identification and Functions:</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helps trainees identify and understand the different tooling parts used in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and their specific functions.</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Best Practices for Handling Tooling: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This lesson outlines essential safety procedures and best practices for handling and maintaining tooling to ensure the safe operation and longevity of the equipment.</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teaches how to properly remove forms and previous materials to ensure the machine is ready for the next job.</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Note: This is an example lesson list based on general material provided by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Training Department. The actual lesson list will be reviewed during the development process.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List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25457253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5422125"/>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will offer scalable lessons that enhance the familiarization and operations process of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Below is a basic example of a VR training lesson, which will be refined with input from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subject matter experts to ensure the inclusion of essential training details.</a:t>
            </a:r>
          </a:p>
          <a:p>
            <a:pPr>
              <a:lnSpc>
                <a:spcPct val="110000"/>
              </a:lnSpc>
              <a:spcAft>
                <a:spcPts val="600"/>
              </a:spcAf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 Top Molds </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Initiate the Training: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trainee dons the Meta Quest 3 VR headset, instantly immersing them in a realistic virtual warehouse. Ambient sounds of machinery and distant conversations enhance the sense of presence. From the main menu, the trainee will use hand gestures to select the “Unsetting the Wrapper” module. As the selection is made, the environment transitions smoothly, and a user interface appears, providing a brief overview of the training objectives and what to expect in the module.</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Preparation and Set Up: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step, the trainee is guided through a detailed review of the tools, molds, and forms that will be manipulated while “unsetting” the machine.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Removing the Top Form: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set of steps, the trainee is set to engage with the Virtual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327418782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6016134"/>
          </a:xfrm>
          <a:prstGeom prst="rect">
            <a:avLst/>
          </a:prstGeom>
          <a:noFill/>
        </p:spPr>
        <p:txBody>
          <a:bodyPr wrap="square" lIns="0" tIns="0" rIns="0">
            <a:spAutoFit/>
          </a:bodyPr>
          <a:lstStyle/>
          <a:p>
            <a:pPr marR="0" lvl="0" algn="l" defTabSz="457200" rtl="0" eaLnBrk="1" fontAlgn="auto" latinLnBrk="0" hangingPunct="1">
              <a:lnSpc>
                <a:spcPct val="110000"/>
              </a:lnSpc>
              <a:spcBef>
                <a:spcPts val="0"/>
              </a:spcBef>
              <a:spcAft>
                <a:spcPts val="600"/>
              </a:spcAft>
              <a:buClrTx/>
              <a:buSzTx/>
              <a:tabLst/>
              <a:defRPr/>
            </a:pPr>
            <a:r>
              <a:rPr kumimoji="0" lang="en-US" sz="1200" i="1"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(Continued)</a:t>
            </a:r>
          </a:p>
          <a:p>
            <a:pPr marL="228600" indent="-228600">
              <a:lnSpc>
                <a:spcPct val="110000"/>
              </a:lnSpc>
              <a:spcAft>
                <a:spcPts val="600"/>
              </a:spcAft>
              <a:buFont typeface="+mj-lt"/>
              <a:buAutoNum type="arabicPeriod" startAt="4"/>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Unsetting the Wrapper: Top Molds</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Identify the wrapper form and spotter form.</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Identify the wind block generally covered with Teflon.</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Loosen the clips mounted to the top side of the form.</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Move the loosened form clips up out of the way.</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Loosen the form bolts that hold the form tight to the machine.</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Using the Control Panel, select the “Manual Tab” to enable the form/mold.</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Ensure the machine is in the proper position to start movement.</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Verify or Re-Select the “mold” option on the control panel.</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Use the hand wheel attached to the control panel to slowly spin the form downwards, allowing access to the form’s bolt and spring clip.</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Depress the plate on the backside of the yoke to allow the form to release.</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Check the control panel screen to ensure the mold is still enabled.</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Reverse direction to move the form to an accessible position.</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Gently remove the form. (lesson complete)</a:t>
            </a:r>
            <a:endPar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10000"/>
              </a:lnSpc>
              <a:spcAft>
                <a:spcPts val="600"/>
              </a:spcAft>
              <a:buFont typeface="+mj-lt"/>
              <a:buAutoNum type="arabicPeriod" startAt="4"/>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Lesson Completion: </a:t>
            </a: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p>
          <a:p>
            <a:pPr marL="228600" indent="-228600">
              <a:lnSpc>
                <a:spcPct val="110000"/>
              </a:lnSpc>
              <a:spcAft>
                <a:spcPts val="600"/>
              </a:spcAft>
              <a:buFont typeface="+mj-lt"/>
              <a:buAutoNum type="arabicPeriod" startAt="4"/>
              <a:defRPr/>
            </a:pPr>
            <a:endPar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r>
              <a:rPr lang="en-US" sz="1200" i="1"/>
              <a:t>Note: This is a broad-strokes lesson description. Final training content will be developed working closely with your subject matter experts.</a:t>
            </a:r>
            <a:endPar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425128396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pPr marL="0" marR="0" lvl="0" indent="0" defTabSz="685800" fontAlgn="auto">
              <a:lnSpc>
                <a:spcPct val="110000"/>
              </a:lnSpc>
              <a:spcAft>
                <a:spcPts val="0"/>
              </a:spcAft>
              <a:buClrTx/>
              <a:buSzTx/>
              <a:buFontTx/>
              <a:buNone/>
              <a:tabLst/>
              <a:defRPr/>
            </a:pPr>
            <a:r>
              <a:rPr lang="en-US"/>
              <a:t>ForgeFX offers a structured, progressive VR training system designed to help users develop operational proficiency through interactive lessons. These lessons range from basic familiarization to unguided operational assessments, ensuring that trainees gain the necessary knowledge and hands-on experience to operate machinery effectively and troubleshoot real-world issues. The following lesson types can be customized based on RSDC’s training objectives:</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rgbClr val="FFC000"/>
              </a:buClr>
              <a:buSzTx/>
              <a:buFont typeface="+mj-lt"/>
              <a:buAutoNum type="arabicPeriod"/>
              <a:tabLst/>
              <a:defRPr/>
            </a:pPr>
            <a:r>
              <a:rPr lang="en-US" b="1">
                <a:solidFill>
                  <a:schemeClr val="tx1">
                    <a:lumMod val="65000"/>
                    <a:lumOff val="35000"/>
                  </a:schemeClr>
                </a:solidFill>
                <a:latin typeface="Calibri" panose="020F0502020204030204" pitchFamily="34" charset="0"/>
                <a:cs typeface="Calibri" panose="020F0502020204030204" pitchFamily="34" charset="0"/>
              </a:rPr>
              <a:t>Familiarization Lessons </a:t>
            </a:r>
            <a:r>
              <a:rPr lang="en-US">
                <a:solidFill>
                  <a:schemeClr val="tx1">
                    <a:lumMod val="65000"/>
                    <a:lumOff val="35000"/>
                  </a:schemeClr>
                </a:solidFill>
                <a:latin typeface="Calibri" panose="020F0502020204030204" pitchFamily="34" charset="0"/>
                <a:cs typeface="Calibri" panose="020F0502020204030204" pitchFamily="34" charset="0"/>
              </a:rPr>
              <a:t>(Introduction to Equipment and UI): </a:t>
            </a:r>
            <a:r>
              <a:rPr lang="en-US"/>
              <a:t>These informational lessons focus on understanding the equipment layout, controls, and system interfaces through visual exploration and limited interactions. Users interact with hotspots to receive contextual information, allowing them to self-guide their learning in a structured, non-operational environment.</a:t>
            </a:r>
          </a:p>
          <a:p>
            <a:pPr marL="342900" lvl="1">
              <a:spcAft>
                <a:spcPts val="0"/>
              </a:spcAft>
              <a:defRPr/>
            </a:pPr>
            <a:r>
              <a:rPr lang="en-US" b="1" u="sng"/>
              <a:t>Purpose</a:t>
            </a:r>
            <a:r>
              <a:rPr lang="en-US" b="1"/>
              <a:t>:</a:t>
            </a:r>
            <a:r>
              <a:rPr lang="en-US"/>
              <a:t> Prepares trainees for operational tasks by explaining instrument panels, control consoles, and UI elements.</a:t>
            </a:r>
          </a:p>
          <a:p>
            <a:pPr marL="342900" lvl="1">
              <a:spcAft>
                <a:spcPts val="0"/>
              </a:spcAft>
              <a:defRPr/>
            </a:pPr>
            <a:r>
              <a:rPr lang="en-US" b="1" u="sng"/>
              <a:t>Interaction Level</a:t>
            </a:r>
            <a:r>
              <a:rPr lang="en-US" b="1"/>
              <a:t>:</a:t>
            </a:r>
            <a:r>
              <a:rPr lang="en-US"/>
              <a:t> Primarily visual and UI-based, with limited physical interactions for demonstration.</a:t>
            </a:r>
          </a:p>
          <a:p>
            <a:pPr marR="0" lvl="0" defTabSz="685800" fontAlgn="auto">
              <a:lnSpc>
                <a:spcPct val="110000"/>
              </a:lnSpc>
              <a:spcAft>
                <a:spcPts val="0"/>
              </a:spcAft>
              <a:buClr>
                <a:schemeClr val="accent1"/>
              </a:buClr>
              <a:buSzTx/>
              <a:tabLst/>
              <a:defRPr/>
            </a:pPr>
            <a:endParaRPr lang="en-US" sz="1200"/>
          </a:p>
        </p:txBody>
      </p:sp>
      <p:sp>
        <p:nvSpPr>
          <p:cNvPr id="11" name="HeaderGradient" hidden="1">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0678B243-2CFF-B7C7-9CCE-C1304501D9F7}"/>
              </a:ext>
            </a:extLst>
          </p:cNvPr>
          <p:cNvSpPr txBox="1"/>
          <p:nvPr/>
        </p:nvSpPr>
        <p:spPr>
          <a:xfrm>
            <a:off x="2936532" y="6949440"/>
            <a:ext cx="3429000" cy="276999"/>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ontinued on next page)</a:t>
            </a:r>
          </a:p>
        </p:txBody>
      </p:sp>
    </p:spTree>
    <p:extLst>
      <p:ext uri="{BB962C8B-B14F-4D97-AF65-F5344CB8AC3E}">
        <p14:creationId xmlns:p14="http://schemas.microsoft.com/office/powerpoint/2010/main" val="84595041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7CCD6C9D-4B05-968F-5CB0-1F99AC8C2AE5}"/>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457200" y="2308860"/>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2"/>
              <a:tabLst/>
              <a:defRPr/>
            </a:pPr>
            <a:r>
              <a:rPr lang="en-US" b="1">
                <a:solidFill>
                  <a:schemeClr val="tx1">
                    <a:lumMod val="65000"/>
                    <a:lumOff val="35000"/>
                  </a:schemeClr>
                </a:solidFill>
                <a:latin typeface="Calibri" panose="020F0502020204030204" pitchFamily="34" charset="0"/>
                <a:cs typeface="Calibri" panose="020F0502020204030204" pitchFamily="34" charset="0"/>
              </a:rPr>
              <a:t>Guided Operational Lessons </a:t>
            </a:r>
            <a:r>
              <a:rPr lang="en-US">
                <a:solidFill>
                  <a:schemeClr val="tx1">
                    <a:lumMod val="65000"/>
                    <a:lumOff val="35000"/>
                  </a:schemeClr>
                </a:solidFill>
                <a:latin typeface="Calibri" panose="020F0502020204030204" pitchFamily="34" charset="0"/>
                <a:cs typeface="Calibri" panose="020F0502020204030204" pitchFamily="34" charset="0"/>
              </a:rPr>
              <a:t>(Step-by-Step Procedural Training)</a:t>
            </a:r>
          </a:p>
          <a:p>
            <a:pPr marR="0" lvl="0" defTabSz="685800" fontAlgn="auto">
              <a:lnSpc>
                <a:spcPct val="110000"/>
              </a:lnSpc>
              <a:spcAft>
                <a:spcPts val="0"/>
              </a:spcAft>
              <a:buClr>
                <a:schemeClr val="accent1"/>
              </a:buClr>
              <a:buSzTx/>
              <a:tabLst/>
              <a:defRPr/>
            </a:pPr>
            <a:r>
              <a:rPr lang="en-US"/>
              <a:t>These lessons walk trainees through specific operational processes with built-in guidance systems. The virtual equipment responds realistically to user interactions, ensuring hands-on learning in a controlled, step-based environment. Users can repeat steps, receive corrective feedback, and are graded on performance.</a:t>
            </a:r>
          </a:p>
          <a:p>
            <a:pPr marL="342900" lvl="1">
              <a:spcAft>
                <a:spcPts val="0"/>
              </a:spcAft>
              <a:buClr>
                <a:srgbClr val="FFC000"/>
              </a:buClr>
              <a:defRPr/>
            </a:pPr>
            <a:r>
              <a:rPr lang="en-US" b="1" u="sng"/>
              <a:t>Purpose</a:t>
            </a:r>
            <a:r>
              <a:rPr lang="en-US" b="1"/>
              <a:t>:</a:t>
            </a:r>
            <a:r>
              <a:rPr lang="en-US"/>
              <a:t> Teaches users to perform standard operations correctly, reinforcing proper workflows and best practices.</a:t>
            </a:r>
          </a:p>
          <a:p>
            <a:pPr marL="342900" lvl="1">
              <a:spcAft>
                <a:spcPts val="0"/>
              </a:spcAft>
              <a:buClr>
                <a:srgbClr val="FFC000"/>
              </a:buClr>
              <a:defRPr/>
            </a:pPr>
            <a:r>
              <a:rPr lang="en-US" b="1" u="sng"/>
              <a:t>Interaction Level</a:t>
            </a:r>
            <a:r>
              <a:rPr lang="en-US" b="1"/>
              <a:t>:</a:t>
            </a:r>
            <a:r>
              <a:rPr lang="en-US"/>
              <a:t> Fully interactive, state-controlled procedural learning with step tracking and grading.</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3"/>
              <a:defRPr/>
            </a:pPr>
            <a:r>
              <a:rPr lang="en-US" b="1">
                <a:solidFill>
                  <a:schemeClr val="tx1">
                    <a:lumMod val="65000"/>
                    <a:lumOff val="35000"/>
                  </a:schemeClr>
                </a:solidFill>
                <a:latin typeface="Calibri" panose="020F0502020204030204" pitchFamily="34" charset="0"/>
                <a:cs typeface="Calibri" panose="020F0502020204030204" pitchFamily="34" charset="0"/>
              </a:rPr>
              <a:t>Guided Troubleshooting Lessons </a:t>
            </a:r>
            <a:r>
              <a:rPr lang="en-US">
                <a:solidFill>
                  <a:schemeClr val="tx1">
                    <a:lumMod val="65000"/>
                    <a:lumOff val="35000"/>
                  </a:schemeClr>
                </a:solidFill>
                <a:latin typeface="Calibri" panose="020F0502020204030204" pitchFamily="34" charset="0"/>
                <a:cs typeface="Calibri" panose="020F0502020204030204" pitchFamily="34" charset="0"/>
              </a:rPr>
              <a:t>(Fault Identification &amp; Resolution):</a:t>
            </a:r>
            <a:r>
              <a:rPr lang="en-US"/>
              <a:t>  </a:t>
            </a:r>
          </a:p>
          <a:p>
            <a:pPr>
              <a:spcAft>
                <a:spcPts val="0"/>
              </a:spcAft>
              <a:buClr>
                <a:schemeClr val="accent1"/>
              </a:buClr>
              <a:defRPr/>
            </a:pPr>
            <a:r>
              <a:rPr lang="en-US"/>
              <a:t>These lessons introduce pre-programmed faults during operations, teaching users how to diagnose and resolve equipment malfunctions. Instead of following standard procedures, trainees must identify the issue, determine the cause, and apply the correct corrective actions.</a:t>
            </a:r>
          </a:p>
          <a:p>
            <a:pPr marL="342900" lvl="1">
              <a:spcAft>
                <a:spcPts val="0"/>
              </a:spcAft>
              <a:buClr>
                <a:srgbClr val="FFC000"/>
              </a:buClr>
              <a:defRPr/>
            </a:pPr>
            <a:r>
              <a:rPr lang="en-US" b="1" u="sng"/>
              <a:t>Purpose</a:t>
            </a:r>
            <a:r>
              <a:rPr lang="en-US" b="1"/>
              <a:t>:</a:t>
            </a:r>
            <a:r>
              <a:rPr lang="en-US"/>
              <a:t> Develops problem-solving skills by training users to recognize and troubleshoot operational issues.</a:t>
            </a:r>
          </a:p>
          <a:p>
            <a:pPr marL="342900" lvl="1">
              <a:spcAft>
                <a:spcPts val="0"/>
              </a:spcAft>
              <a:buClr>
                <a:srgbClr val="FFC000"/>
              </a:buClr>
              <a:defRPr/>
            </a:pPr>
            <a:r>
              <a:rPr lang="en-US" b="1" u="sng"/>
              <a:t>Interaction Level</a:t>
            </a:r>
            <a:r>
              <a:rPr lang="en-US" b="1"/>
              <a:t>:</a:t>
            </a:r>
            <a:r>
              <a:rPr lang="en-US"/>
              <a:t> Interactive troubleshooting with structured fault scenarios and guided corrective steps.</a:t>
            </a:r>
          </a:p>
          <a:p>
            <a:pPr lvl="1" indent="0">
              <a:spcAft>
                <a:spcPts val="0"/>
              </a:spcAft>
              <a:buClr>
                <a:schemeClr val="accent1"/>
              </a:buClr>
              <a:buNone/>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
        <p:nvSpPr>
          <p:cNvPr id="25" name="TextBox 24">
            <a:extLst>
              <a:ext uri="{FF2B5EF4-FFF2-40B4-BE49-F238E27FC236}">
                <a16:creationId xmlns:a16="http://schemas.microsoft.com/office/drawing/2014/main" id="{F1F2CEEC-3D93-8C1D-AA0B-BB87BB850327}"/>
              </a:ext>
            </a:extLst>
          </p:cNvPr>
          <p:cNvSpPr txBox="1"/>
          <p:nvPr/>
        </p:nvSpPr>
        <p:spPr>
          <a:xfrm>
            <a:off x="2924175" y="7405299"/>
            <a:ext cx="3429000" cy="276999"/>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ontinued on next page)</a:t>
            </a:r>
          </a:p>
        </p:txBody>
      </p:sp>
    </p:spTree>
    <p:extLst>
      <p:ext uri="{BB962C8B-B14F-4D97-AF65-F5344CB8AC3E}">
        <p14:creationId xmlns:p14="http://schemas.microsoft.com/office/powerpoint/2010/main" val="336778280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E35F-EF69-6B7F-7D2D-8068861437E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65B44B6-BC1E-6EFE-84E5-03B578E124C2}"/>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7635021E-097D-B69B-B40F-BC00DFC15D6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04BF2E21-D121-77EE-8102-826860A3D8AE}"/>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D81B7007-7111-2043-7DDF-8581A3206DC2}"/>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998BEE0C-245D-690D-1079-AEF34864C5B9}"/>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0EB533DA-2946-63D2-A360-03E5C61092DA}"/>
              </a:ext>
            </a:extLst>
          </p:cNvPr>
          <p:cNvSpPr>
            <a:spLocks noGrp="1"/>
          </p:cNvSpPr>
          <p:nvPr>
            <p:ph type="body" sz="quarter" idx="16"/>
          </p:nvPr>
        </p:nvSpPr>
        <p:spPr>
          <a:xfrm>
            <a:off x="409575" y="2280285"/>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4"/>
              <a:tabLst/>
              <a:defRPr/>
            </a:pPr>
            <a:r>
              <a:rPr lang="en-US" b="1">
                <a:solidFill>
                  <a:schemeClr val="tx1">
                    <a:lumMod val="65000"/>
                    <a:lumOff val="35000"/>
                  </a:schemeClr>
                </a:solidFill>
                <a:latin typeface="Calibri" panose="020F0502020204030204" pitchFamily="34" charset="0"/>
                <a:cs typeface="Calibri" panose="020F0502020204030204" pitchFamily="34" charset="0"/>
              </a:rPr>
              <a:t>Unguided Operational </a:t>
            </a:r>
            <a:r>
              <a:rPr lang="en-US" b="1"/>
              <a:t>Scenarios</a:t>
            </a:r>
            <a:r>
              <a:rPr lang="en-US" b="1">
                <a:solidFill>
                  <a:schemeClr val="tx1">
                    <a:lumMod val="65000"/>
                    <a:lumOff val="35000"/>
                  </a:schemeClr>
                </a:solidFill>
                <a:latin typeface="Calibri" panose="020F0502020204030204" pitchFamily="34" charset="0"/>
                <a:cs typeface="Calibri" panose="020F0502020204030204" pitchFamily="34" charset="0"/>
              </a:rPr>
              <a:t> </a:t>
            </a:r>
            <a:r>
              <a:rPr lang="en-US">
                <a:solidFill>
                  <a:schemeClr val="tx1">
                    <a:lumMod val="65000"/>
                    <a:lumOff val="35000"/>
                  </a:schemeClr>
                </a:solidFill>
                <a:latin typeface="Calibri" panose="020F0502020204030204" pitchFamily="34" charset="0"/>
                <a:cs typeface="Calibri" panose="020F0502020204030204" pitchFamily="34" charset="0"/>
              </a:rPr>
              <a:t>(Independent, Real-World Simulation)</a:t>
            </a:r>
          </a:p>
          <a:p>
            <a:pPr marR="0" lvl="0" defTabSz="685800" fontAlgn="auto">
              <a:lnSpc>
                <a:spcPct val="110000"/>
              </a:lnSpc>
              <a:spcAft>
                <a:spcPts val="0"/>
              </a:spcAft>
              <a:buClr>
                <a:schemeClr val="accent1"/>
              </a:buClr>
              <a:buSzTx/>
              <a:tabLst/>
              <a:defRPr/>
            </a:pPr>
            <a:r>
              <a:rPr lang="en-US"/>
              <a:t>These are assessment-based scenarios where users must apply what they learned in Guided Operational Lessons without guidance or prompts. The VR system responds as it would in real-world conditions, tracking user actions, assessing performance, and penalizing mistakes.</a:t>
            </a:r>
          </a:p>
          <a:p>
            <a:pPr marL="342900" lvl="1">
              <a:spcAft>
                <a:spcPts val="0"/>
              </a:spcAft>
              <a:buClr>
                <a:srgbClr val="FFC000"/>
              </a:buClr>
              <a:defRPr/>
            </a:pPr>
            <a:r>
              <a:rPr lang="en-US" b="1" u="sng"/>
              <a:t>Purpose</a:t>
            </a:r>
            <a:r>
              <a:rPr lang="en-US" b="1"/>
              <a:t>:</a:t>
            </a:r>
            <a:r>
              <a:rPr lang="en-US"/>
              <a:t> Evaluates trainees’ ability to perform operations independently under realistic conditions.</a:t>
            </a:r>
          </a:p>
          <a:p>
            <a:pPr marL="342900" lvl="1">
              <a:spcAft>
                <a:spcPts val="0"/>
              </a:spcAft>
              <a:buClr>
                <a:srgbClr val="FFC000"/>
              </a:buClr>
              <a:defRPr/>
            </a:pPr>
            <a:r>
              <a:rPr lang="en-US" b="1" u="sng"/>
              <a:t>Interaction Level</a:t>
            </a:r>
            <a:r>
              <a:rPr lang="en-US" b="1"/>
              <a:t>:</a:t>
            </a:r>
            <a:r>
              <a:rPr lang="en-US"/>
              <a:t> Fully interactive, open-ended operational assessments with detailed scoring metrics.</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5"/>
              <a:defRPr/>
            </a:pPr>
            <a:r>
              <a:rPr lang="en-US" b="1">
                <a:solidFill>
                  <a:schemeClr val="tx1">
                    <a:lumMod val="65000"/>
                    <a:lumOff val="35000"/>
                  </a:schemeClr>
                </a:solidFill>
                <a:latin typeface="Calibri" panose="020F0502020204030204" pitchFamily="34" charset="0"/>
                <a:cs typeface="Calibri" panose="020F0502020204030204" pitchFamily="34" charset="0"/>
              </a:rPr>
              <a:t>Pre-Programmed Fault Simulations </a:t>
            </a:r>
            <a:r>
              <a:rPr lang="en-US">
                <a:solidFill>
                  <a:schemeClr val="tx1">
                    <a:lumMod val="65000"/>
                    <a:lumOff val="35000"/>
                  </a:schemeClr>
                </a:solidFill>
                <a:latin typeface="Calibri" panose="020F0502020204030204" pitchFamily="34" charset="0"/>
                <a:cs typeface="Calibri" panose="020F0502020204030204" pitchFamily="34" charset="0"/>
              </a:rPr>
              <a:t>(Advanced Troubleshooting</a:t>
            </a:r>
            <a:r>
              <a:rPr lang="en-US"/>
              <a:t> in Unguided Scenarios)</a:t>
            </a:r>
          </a:p>
          <a:p>
            <a:pPr>
              <a:spcAft>
                <a:spcPts val="0"/>
              </a:spcAft>
              <a:buClr>
                <a:schemeClr val="accent1"/>
              </a:buClr>
              <a:defRPr/>
            </a:pPr>
            <a:r>
              <a:rPr lang="en-US"/>
              <a:t>These faults appear randomly within an Unguided Operational Scenario, requiring users to detect, diagnose, and resolve them without assistance. This feature provides a realistic test of both operational skills and problem-solving abilities.</a:t>
            </a:r>
          </a:p>
          <a:p>
            <a:pPr marL="342900" lvl="1">
              <a:spcAft>
                <a:spcPts val="0"/>
              </a:spcAft>
              <a:buClr>
                <a:srgbClr val="FFC000"/>
              </a:buClr>
              <a:defRPr/>
            </a:pPr>
            <a:r>
              <a:rPr lang="en-US" b="1" u="sng"/>
              <a:t>Purpose</a:t>
            </a:r>
            <a:r>
              <a:rPr lang="en-US" b="1"/>
              <a:t>:</a:t>
            </a:r>
            <a:r>
              <a:rPr lang="en-US"/>
              <a:t> Assesses trainees' ability to handle unexpected faults independently.</a:t>
            </a:r>
          </a:p>
          <a:p>
            <a:pPr marL="342900" lvl="1">
              <a:spcAft>
                <a:spcPts val="0"/>
              </a:spcAft>
              <a:buClr>
                <a:srgbClr val="FFC000"/>
              </a:buClr>
              <a:defRPr/>
            </a:pPr>
            <a:r>
              <a:rPr lang="en-US" b="1" u="sng"/>
              <a:t>Interaction Level</a:t>
            </a:r>
            <a:r>
              <a:rPr lang="en-US" b="1"/>
              <a:t>:</a:t>
            </a:r>
            <a:r>
              <a:rPr lang="en-US"/>
              <a:t> Integrated within Unguided Scenarios, requiring users to troubleshoot real-time errors.</a:t>
            </a:r>
          </a:p>
          <a:p>
            <a:pPr lvl="1" indent="0">
              <a:spcAft>
                <a:spcPts val="0"/>
              </a:spcAft>
              <a:buClr>
                <a:schemeClr val="accent1"/>
              </a:buClr>
              <a:buNone/>
              <a:defRPr/>
            </a:pPr>
            <a:endParaRPr lang="en-US"/>
          </a:p>
          <a:p>
            <a:r>
              <a:rPr lang="en-US"/>
              <a:t>Combining these lesson types allows our clients to customize the VR training curriculum to meet specific learning goals. This structured approach ensures that trainees progress from basic familiarization to full operational competency, with built-in opportunities for troubleshooting and real-world scenario assessments.</a:t>
            </a:r>
          </a:p>
          <a:p>
            <a:pPr lvl="1" indent="0">
              <a:spcAft>
                <a:spcPts val="0"/>
              </a:spcAft>
              <a:buClr>
                <a:schemeClr val="accent1"/>
              </a:buClr>
              <a:buNone/>
              <a:defRPr/>
            </a:pPr>
            <a:endParaRPr lang="en-US"/>
          </a:p>
          <a:p>
            <a:pPr marL="342900" lvl="1">
              <a:spcAft>
                <a:spcPts val="0"/>
              </a:spcAft>
              <a:buClr>
                <a:schemeClr val="accent1"/>
              </a:buClr>
              <a:buFont typeface="Arial" panose="020B0604020202020204" pitchFamily="34" charset="0"/>
              <a:buChar char="•"/>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Tree>
    <p:extLst>
      <p:ext uri="{BB962C8B-B14F-4D97-AF65-F5344CB8AC3E}">
        <p14:creationId xmlns:p14="http://schemas.microsoft.com/office/powerpoint/2010/main" val="257489833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2"/>
            <a:ext cx="5784850" cy="781689"/>
          </a:xfrm>
          <a:prstGeom prst="rect">
            <a:avLst/>
          </a:prstGeom>
          <a:noFill/>
        </p:spPr>
        <p:txBody>
          <a:bodyPr wrap="square" lIns="0" tIns="0" rIns="0">
            <a:spAutoFit/>
          </a:bodyPr>
          <a:lstStyle/>
          <a:p>
            <a:pPr>
              <a:lnSpc>
                <a:spcPct val="110000"/>
              </a:lnSpc>
              <a:spcAft>
                <a:spcPts val="600"/>
              </a:spcAft>
            </a:pPr>
            <a:r>
              <a:rPr lang="en-US" sz="1100" b="0" i="0" spc="-2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ForgeFX is pleased to be able to offer our clients economies-of-scale savings for higher volumes of work. The table below details the savings we’re able to offer. For every increment of $200k we can increase the amount of savings. For example, for work quoted at a base cost of $1,000,000, we can offer a saving of $300,000, for an actual cost of $700,000.</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Economies</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of Scale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a:t>
            </a:r>
            <a:r>
              <a:rPr lang="en-US" sz="1050" spc="300">
                <a:solidFill>
                  <a:srgbClr val="C00000"/>
                </a:solidFill>
                <a:latin typeface="Lato" panose="020F0502020204030203" pitchFamily="34" charset="0"/>
                <a:cs typeface="Lato" panose="020F0502020204030203" pitchFamily="34" charset="0"/>
              </a:rPr>
              <a:t>PROJECT</a:t>
            </a:r>
            <a:r>
              <a:rPr lang="en-US" sz="1050"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4" name="Table">
            <a:extLst>
              <a:ext uri="{FF2B5EF4-FFF2-40B4-BE49-F238E27FC236}">
                <a16:creationId xmlns:a16="http://schemas.microsoft.com/office/drawing/2014/main" id="{C4C7F8F4-6AE6-4200-4819-A0EDD716410B}"/>
              </a:ext>
            </a:extLst>
          </p:cNvPr>
          <p:cNvGraphicFramePr>
            <a:graphicFrameLocks noGrp="1"/>
          </p:cNvGraphicFramePr>
          <p:nvPr>
            <p:extLst>
              <p:ext uri="{D42A27DB-BD31-4B8C-83A1-F6EECF244321}">
                <p14:modId xmlns:p14="http://schemas.microsoft.com/office/powerpoint/2010/main" val="496479199"/>
              </p:ext>
            </p:extLst>
          </p:nvPr>
        </p:nvGraphicFramePr>
        <p:xfrm>
          <a:off x="457200" y="3098327"/>
          <a:ext cx="5943600" cy="451104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509358412"/>
                    </a:ext>
                  </a:extLst>
                </a:gridCol>
                <a:gridCol w="990600">
                  <a:extLst>
                    <a:ext uri="{9D8B030D-6E8A-4147-A177-3AD203B41FA5}">
                      <a16:colId xmlns:a16="http://schemas.microsoft.com/office/drawing/2014/main" val="970896372"/>
                    </a:ext>
                  </a:extLst>
                </a:gridCol>
                <a:gridCol w="990600">
                  <a:extLst>
                    <a:ext uri="{9D8B030D-6E8A-4147-A177-3AD203B41FA5}">
                      <a16:colId xmlns:a16="http://schemas.microsoft.com/office/drawing/2014/main" val="2537124930"/>
                    </a:ext>
                  </a:extLst>
                </a:gridCol>
                <a:gridCol w="990600">
                  <a:extLst>
                    <a:ext uri="{9D8B030D-6E8A-4147-A177-3AD203B41FA5}">
                      <a16:colId xmlns:a16="http://schemas.microsoft.com/office/drawing/2014/main" val="4082372496"/>
                    </a:ext>
                  </a:extLst>
                </a:gridCol>
                <a:gridCol w="990600">
                  <a:extLst>
                    <a:ext uri="{9D8B030D-6E8A-4147-A177-3AD203B41FA5}">
                      <a16:colId xmlns:a16="http://schemas.microsoft.com/office/drawing/2014/main" val="1565287846"/>
                    </a:ext>
                  </a:extLst>
                </a:gridCol>
                <a:gridCol w="990600">
                  <a:extLst>
                    <a:ext uri="{9D8B030D-6E8A-4147-A177-3AD203B41FA5}">
                      <a16:colId xmlns:a16="http://schemas.microsoft.com/office/drawing/2014/main" val="220026008"/>
                    </a:ext>
                  </a:extLst>
                </a:gridCol>
              </a:tblGrid>
              <a:tr h="324734">
                <a:tc>
                  <a:txBody>
                    <a:bodyPr/>
                    <a:lstStyle/>
                    <a:p>
                      <a:pPr algn="ctr"/>
                      <a:r>
                        <a:rPr lang="en-US" sz="1000"/>
                        <a:t>Base Cost</a:t>
                      </a:r>
                    </a:p>
                  </a:txBody>
                  <a:tcPr anchor="ctr"/>
                </a:tc>
                <a:tc>
                  <a:txBody>
                    <a:bodyPr/>
                    <a:lstStyle/>
                    <a:p>
                      <a:pPr algn="ctr"/>
                      <a:r>
                        <a:rPr lang="en-US" sz="1000"/>
                        <a:t>Marginal </a:t>
                      </a:r>
                      <a:br>
                        <a:rPr lang="en-US" sz="1000"/>
                      </a:br>
                      <a:r>
                        <a:rPr lang="en-US" sz="1000"/>
                        <a:t>EOS %</a:t>
                      </a:r>
                    </a:p>
                  </a:txBody>
                  <a:tcPr anchor="ctr"/>
                </a:tc>
                <a:tc>
                  <a:txBody>
                    <a:bodyPr/>
                    <a:lstStyle/>
                    <a:p>
                      <a:pPr algn="ctr"/>
                      <a:r>
                        <a:rPr lang="en-US" sz="1000"/>
                        <a:t>Marginal Savings</a:t>
                      </a:r>
                    </a:p>
                  </a:txBody>
                  <a:tcPr anchor="ctr"/>
                </a:tc>
                <a:tc>
                  <a:txBody>
                    <a:bodyPr/>
                    <a:lstStyle/>
                    <a:p>
                      <a:pPr algn="ctr"/>
                      <a:r>
                        <a:rPr lang="en-US" sz="1000"/>
                        <a:t>Cumulative Savings</a:t>
                      </a:r>
                    </a:p>
                  </a:txBody>
                  <a:tcPr anchor="ctr"/>
                </a:tc>
                <a:tc>
                  <a:txBody>
                    <a:bodyPr/>
                    <a:lstStyle/>
                    <a:p>
                      <a:pPr algn="ctr"/>
                      <a:r>
                        <a:rPr lang="en-US" sz="1000"/>
                        <a:t>Cost</a:t>
                      </a:r>
                    </a:p>
                  </a:txBody>
                  <a:tcPr anchor="ctr"/>
                </a:tc>
                <a:tc>
                  <a:txBody>
                    <a:bodyPr/>
                    <a:lstStyle/>
                    <a:p>
                      <a:pPr algn="ctr"/>
                      <a:r>
                        <a:rPr lang="en-US" sz="1000"/>
                        <a:t>Effective Savings</a:t>
                      </a:r>
                    </a:p>
                  </a:txBody>
                  <a:tcPr anchor="ctr"/>
                </a:tc>
                <a:extLst>
                  <a:ext uri="{0D108BD9-81ED-4DB2-BD59-A6C34878D82A}">
                    <a16:rowId xmlns:a16="http://schemas.microsoft.com/office/drawing/2014/main" val="1887168303"/>
                  </a:ext>
                </a:extLst>
              </a:tr>
              <a:tr h="274320">
                <a:tc>
                  <a:txBody>
                    <a:bodyPr/>
                    <a:lstStyle/>
                    <a:p>
                      <a:pPr algn="r"/>
                      <a:r>
                        <a:rPr lang="en-US" sz="1000"/>
                        <a:t>$200,000</a:t>
                      </a:r>
                    </a:p>
                  </a:txBody>
                  <a:tcPr marR="182880">
                    <a:solidFill>
                      <a:schemeClr val="accent5">
                        <a:lumMod val="40000"/>
                        <a:lumOff val="60000"/>
                      </a:schemeClr>
                    </a:solidFill>
                  </a:tcPr>
                </a:tc>
                <a:tc>
                  <a:txBody>
                    <a:bodyPr/>
                    <a:lstStyle/>
                    <a:p>
                      <a:pPr algn="ctr"/>
                      <a:r>
                        <a:rPr lang="en-US" sz="1000"/>
                        <a:t>10%</a:t>
                      </a:r>
                    </a:p>
                  </a:txBody>
                  <a:tcPr>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$180,000</a:t>
                      </a:r>
                    </a:p>
                  </a:txBody>
                  <a:tcPr marR="182880">
                    <a:solidFill>
                      <a:schemeClr val="accent5">
                        <a:lumMod val="40000"/>
                        <a:lumOff val="60000"/>
                      </a:schemeClr>
                    </a:solidFill>
                  </a:tcPr>
                </a:tc>
                <a:tc>
                  <a:txBody>
                    <a:bodyPr/>
                    <a:lstStyle/>
                    <a:p>
                      <a:pPr algn="ctr"/>
                      <a:r>
                        <a:rPr lang="en-US" sz="1000" b="1"/>
                        <a:t>10%</a:t>
                      </a:r>
                    </a:p>
                  </a:txBody>
                  <a:tcPr>
                    <a:solidFill>
                      <a:schemeClr val="accent5">
                        <a:lumMod val="40000"/>
                        <a:lumOff val="60000"/>
                      </a:schemeClr>
                    </a:solidFill>
                  </a:tcPr>
                </a:tc>
                <a:extLst>
                  <a:ext uri="{0D108BD9-81ED-4DB2-BD59-A6C34878D82A}">
                    <a16:rowId xmlns:a16="http://schemas.microsoft.com/office/drawing/2014/main" val="96028528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algn="ctr"/>
                      <a:r>
                        <a:rPr lang="en-US" sz="1000"/>
                        <a:t>20%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20000"/>
                        <a:lumOff val="80000"/>
                      </a:schemeClr>
                    </a:solidFill>
                  </a:tcPr>
                </a:tc>
                <a:tc>
                  <a:txBody>
                    <a:bodyPr/>
                    <a:lstStyle/>
                    <a:p>
                      <a:pPr algn="r"/>
                      <a:r>
                        <a:rPr lang="en-US" sz="1000"/>
                        <a:t>$340,000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15%</a:t>
                      </a:r>
                    </a:p>
                  </a:txBody>
                  <a:tcPr>
                    <a:solidFill>
                      <a:schemeClr val="accent5">
                        <a:lumMod val="20000"/>
                        <a:lumOff val="80000"/>
                      </a:schemeClr>
                    </a:solidFill>
                  </a:tcPr>
                </a:tc>
                <a:extLst>
                  <a:ext uri="{0D108BD9-81ED-4DB2-BD59-A6C34878D82A}">
                    <a16:rowId xmlns:a16="http://schemas.microsoft.com/office/drawing/2014/main" val="103346167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40000"/>
                        <a:lumOff val="60000"/>
                      </a:schemeClr>
                    </a:solidFill>
                  </a:tcPr>
                </a:tc>
                <a:tc>
                  <a:txBody>
                    <a:bodyPr/>
                    <a:lstStyle/>
                    <a:p>
                      <a:pPr algn="ctr"/>
                      <a:r>
                        <a:rPr lang="en-US" sz="1000"/>
                        <a:t>30%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$480,000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20%</a:t>
                      </a:r>
                    </a:p>
                  </a:txBody>
                  <a:tcPr>
                    <a:solidFill>
                      <a:schemeClr val="accent5">
                        <a:lumMod val="40000"/>
                        <a:lumOff val="60000"/>
                      </a:schemeClr>
                    </a:solidFill>
                  </a:tcPr>
                </a:tc>
                <a:extLst>
                  <a:ext uri="{0D108BD9-81ED-4DB2-BD59-A6C34878D82A}">
                    <a16:rowId xmlns:a16="http://schemas.microsoft.com/office/drawing/2014/main" val="1307880799"/>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algn="ctr"/>
                      <a:r>
                        <a:rPr lang="en-US" sz="1000"/>
                        <a:t>40%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25%</a:t>
                      </a:r>
                    </a:p>
                  </a:txBody>
                  <a:tcPr>
                    <a:solidFill>
                      <a:schemeClr val="accent5">
                        <a:lumMod val="20000"/>
                        <a:lumOff val="80000"/>
                      </a:schemeClr>
                    </a:solidFill>
                  </a:tcPr>
                </a:tc>
                <a:extLst>
                  <a:ext uri="{0D108BD9-81ED-4DB2-BD59-A6C34878D82A}">
                    <a16:rowId xmlns:a16="http://schemas.microsoft.com/office/drawing/2014/main" val="206913374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40000"/>
                        <a:lumOff val="60000"/>
                      </a:schemeClr>
                    </a:solidFill>
                  </a:tcPr>
                </a:tc>
                <a:tc>
                  <a:txBody>
                    <a:bodyPr/>
                    <a:lstStyle/>
                    <a:p>
                      <a:pPr algn="ct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30%</a:t>
                      </a:r>
                    </a:p>
                  </a:txBody>
                  <a:tcPr>
                    <a:solidFill>
                      <a:schemeClr val="accent5">
                        <a:lumMod val="40000"/>
                        <a:lumOff val="60000"/>
                      </a:schemeClr>
                    </a:solidFill>
                  </a:tcPr>
                </a:tc>
                <a:extLst>
                  <a:ext uri="{0D108BD9-81ED-4DB2-BD59-A6C34878D82A}">
                    <a16:rowId xmlns:a16="http://schemas.microsoft.com/office/drawing/2014/main" val="271811830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33%</a:t>
                      </a:r>
                    </a:p>
                  </a:txBody>
                  <a:tcPr>
                    <a:solidFill>
                      <a:schemeClr val="accent5">
                        <a:lumMod val="20000"/>
                        <a:lumOff val="80000"/>
                      </a:schemeClr>
                    </a:solidFill>
                  </a:tcPr>
                </a:tc>
                <a:extLst>
                  <a:ext uri="{0D108BD9-81ED-4DB2-BD59-A6C34878D82A}">
                    <a16:rowId xmlns:a16="http://schemas.microsoft.com/office/drawing/2014/main" val="11360708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$500,000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36%</a:t>
                      </a:r>
                    </a:p>
                  </a:txBody>
                  <a:tcPr>
                    <a:solidFill>
                      <a:schemeClr val="accent5">
                        <a:lumMod val="40000"/>
                        <a:lumOff val="60000"/>
                      </a:schemeClr>
                    </a:solidFill>
                  </a:tcPr>
                </a:tc>
                <a:extLst>
                  <a:ext uri="{0D108BD9-81ED-4DB2-BD59-A6C34878D82A}">
                    <a16:rowId xmlns:a16="http://schemas.microsoft.com/office/drawing/2014/main" val="278436555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38%</a:t>
                      </a:r>
                    </a:p>
                  </a:txBody>
                  <a:tcPr>
                    <a:solidFill>
                      <a:schemeClr val="accent5">
                        <a:lumMod val="20000"/>
                        <a:lumOff val="80000"/>
                      </a:schemeClr>
                    </a:solidFill>
                  </a:tcPr>
                </a:tc>
                <a:extLst>
                  <a:ext uri="{0D108BD9-81ED-4DB2-BD59-A6C34878D82A}">
                    <a16:rowId xmlns:a16="http://schemas.microsoft.com/office/drawing/2014/main" val="3822887240"/>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$1,800,000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39%</a:t>
                      </a:r>
                    </a:p>
                  </a:txBody>
                  <a:tcPr>
                    <a:solidFill>
                      <a:schemeClr val="accent5">
                        <a:lumMod val="40000"/>
                        <a:lumOff val="60000"/>
                      </a:schemeClr>
                    </a:solidFill>
                  </a:tcPr>
                </a:tc>
                <a:extLst>
                  <a:ext uri="{0D108BD9-81ED-4DB2-BD59-A6C34878D82A}">
                    <a16:rowId xmlns:a16="http://schemas.microsoft.com/office/drawing/2014/main" val="3154867662"/>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40%</a:t>
                      </a:r>
                    </a:p>
                  </a:txBody>
                  <a:tcPr>
                    <a:solidFill>
                      <a:schemeClr val="accent5">
                        <a:lumMod val="20000"/>
                        <a:lumOff val="80000"/>
                      </a:schemeClr>
                    </a:solidFill>
                  </a:tcPr>
                </a:tc>
                <a:extLst>
                  <a:ext uri="{0D108BD9-81ED-4DB2-BD59-A6C34878D82A}">
                    <a16:rowId xmlns:a16="http://schemas.microsoft.com/office/drawing/2014/main" val="226119739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$2,200,000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$1,300,000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41%</a:t>
                      </a:r>
                    </a:p>
                  </a:txBody>
                  <a:tcPr>
                    <a:solidFill>
                      <a:schemeClr val="accent5">
                        <a:lumMod val="40000"/>
                        <a:lumOff val="60000"/>
                      </a:schemeClr>
                    </a:solidFill>
                  </a:tcPr>
                </a:tc>
                <a:extLst>
                  <a:ext uri="{0D108BD9-81ED-4DB2-BD59-A6C34878D82A}">
                    <a16:rowId xmlns:a16="http://schemas.microsoft.com/office/drawing/2014/main" val="67403375"/>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20000"/>
                        <a:lumOff val="80000"/>
                      </a:schemeClr>
                    </a:solidFill>
                  </a:tcPr>
                </a:tc>
                <a:extLst>
                  <a:ext uri="{0D108BD9-81ED-4DB2-BD59-A6C34878D82A}">
                    <a16:rowId xmlns:a16="http://schemas.microsoft.com/office/drawing/2014/main" val="63860333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$2,600,000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$1,500,000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40000"/>
                        <a:lumOff val="60000"/>
                      </a:schemeClr>
                    </a:solidFill>
                  </a:tcPr>
                </a:tc>
                <a:extLst>
                  <a:ext uri="{0D108BD9-81ED-4DB2-BD59-A6C34878D82A}">
                    <a16:rowId xmlns:a16="http://schemas.microsoft.com/office/drawing/2014/main" val="404587704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20000"/>
                        <a:lumOff val="80000"/>
                      </a:schemeClr>
                    </a:solidFill>
                  </a:tcPr>
                </a:tc>
                <a:extLst>
                  <a:ext uri="{0D108BD9-81ED-4DB2-BD59-A6C34878D82A}">
                    <a16:rowId xmlns:a16="http://schemas.microsoft.com/office/drawing/2014/main" val="1628857563"/>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algn="r"/>
                      <a:r>
                        <a:rPr lang="en-US" sz="1000"/>
                        <a:t>$1,300,000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40000"/>
                        <a:lumOff val="60000"/>
                      </a:schemeClr>
                    </a:solidFill>
                  </a:tcPr>
                </a:tc>
                <a:extLst>
                  <a:ext uri="{0D108BD9-81ED-4DB2-BD59-A6C34878D82A}">
                    <a16:rowId xmlns:a16="http://schemas.microsoft.com/office/drawing/2014/main" val="948087587"/>
                  </a:ext>
                </a:extLst>
              </a:tr>
            </a:tbl>
          </a:graphicData>
        </a:graphic>
      </p:graphicFrame>
    </p:spTree>
    <p:extLst>
      <p:ext uri="{BB962C8B-B14F-4D97-AF65-F5344CB8AC3E}">
        <p14:creationId xmlns:p14="http://schemas.microsoft.com/office/powerpoint/2010/main" val="263476720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EXTRAS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65408596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2123658"/>
          </a:xfrm>
          <a:prstGeom prst="rect">
            <a:avLst/>
          </a:prstGeom>
          <a:noFill/>
        </p:spPr>
        <p:txBody>
          <a:bodyPr wrap="square" rtlCol="0">
            <a:spAutoFit/>
          </a:bodyPr>
          <a:lstStyle/>
          <a:p>
            <a:pPr algn="ctr"/>
            <a:r>
              <a:rPr lang="en-US" sz="6600">
                <a:latin typeface="Roboto Black" panose="02000000000000000000" pitchFamily="2" charset="0"/>
                <a:ea typeface="Roboto Black" panose="02000000000000000000" pitchFamily="2" charset="0"/>
              </a:rPr>
              <a:t>RARELY</a:t>
            </a:r>
            <a:br>
              <a:rPr lang="en-US" sz="6600">
                <a:latin typeface="Roboto Black" panose="02000000000000000000" pitchFamily="2" charset="0"/>
                <a:ea typeface="Roboto Black" panose="02000000000000000000" pitchFamily="2" charset="0"/>
              </a:rPr>
            </a:br>
            <a:r>
              <a:rPr lang="en-US" sz="6600">
                <a:latin typeface="Roboto Black" panose="02000000000000000000" pitchFamily="2" charset="0"/>
                <a:ea typeface="Roboto Black" panose="02000000000000000000" pitchFamily="2" charset="0"/>
              </a:rPr>
              <a:t>INCLUDED</a:t>
            </a:r>
          </a:p>
        </p:txBody>
      </p:sp>
    </p:spTree>
    <p:extLst>
      <p:ext uri="{BB962C8B-B14F-4D97-AF65-F5344CB8AC3E}">
        <p14:creationId xmlns:p14="http://schemas.microsoft.com/office/powerpoint/2010/main" val="268095714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F3FA296-7B2D-43C9-C736-207964F9EB58}"/>
              </a:ext>
            </a:extLst>
          </p:cNvPr>
          <p:cNvSpPr txBox="1"/>
          <p:nvPr/>
        </p:nvSpPr>
        <p:spPr>
          <a:xfrm>
            <a:off x="0" y="0"/>
            <a:ext cx="6858000" cy="2215991"/>
          </a:xfrm>
          <a:prstGeom prst="rect">
            <a:avLst/>
          </a:prstGeom>
          <a:noFill/>
        </p:spPr>
        <p:txBody>
          <a:bodyPr wrap="square" rtlCol="0">
            <a:spAutoFit/>
          </a:bodyPr>
          <a:lstStyle/>
          <a:p>
            <a:pPr algn="ctr"/>
            <a:r>
              <a:rPr lang="en-US" sz="13800">
                <a:latin typeface="Roboto Black" panose="02000000000000000000" pitchFamily="2" charset="0"/>
                <a:ea typeface="Roboto Black" panose="02000000000000000000" pitchFamily="2" charset="0"/>
              </a:rPr>
              <a:t>HANDS</a:t>
            </a:r>
          </a:p>
        </p:txBody>
      </p:sp>
      <p:pic>
        <p:nvPicPr>
          <p:cNvPr id="13" name="Hand 09">
            <a:extLst>
              <a:ext uri="{FF2B5EF4-FFF2-40B4-BE49-F238E27FC236}">
                <a16:creationId xmlns:a16="http://schemas.microsoft.com/office/drawing/2014/main" id="{6FBD94BC-1444-008F-03BC-2DD55808A45B}"/>
              </a:ext>
            </a:extLst>
          </p:cNvPr>
          <p:cNvPicPr>
            <a:picLocks noChangeAspect="1"/>
          </p:cNvPicPr>
          <p:nvPr/>
        </p:nvPicPr>
        <p:blipFill>
          <a:blip r:embed="rId2"/>
          <a:stretch>
            <a:fillRect/>
          </a:stretch>
        </p:blipFill>
        <p:spPr>
          <a:xfrm>
            <a:off x="4269549" y="6930447"/>
            <a:ext cx="2558783" cy="1631128"/>
          </a:xfrm>
          <a:prstGeom prst="rect">
            <a:avLst/>
          </a:prstGeom>
        </p:spPr>
      </p:pic>
      <p:pic>
        <p:nvPicPr>
          <p:cNvPr id="15" name="Hand 08">
            <a:extLst>
              <a:ext uri="{FF2B5EF4-FFF2-40B4-BE49-F238E27FC236}">
                <a16:creationId xmlns:a16="http://schemas.microsoft.com/office/drawing/2014/main" id="{1973CE02-5444-42BD-4538-961C4BD5520E}"/>
              </a:ext>
            </a:extLst>
          </p:cNvPr>
          <p:cNvPicPr>
            <a:picLocks noChangeAspect="1"/>
          </p:cNvPicPr>
          <p:nvPr/>
        </p:nvPicPr>
        <p:blipFill>
          <a:blip r:embed="rId3"/>
          <a:stretch>
            <a:fillRect/>
          </a:stretch>
        </p:blipFill>
        <p:spPr>
          <a:xfrm>
            <a:off x="2337570" y="6422222"/>
            <a:ext cx="2288404" cy="2297880"/>
          </a:xfrm>
          <a:prstGeom prst="rect">
            <a:avLst/>
          </a:prstGeom>
        </p:spPr>
      </p:pic>
      <p:pic>
        <p:nvPicPr>
          <p:cNvPr id="17" name="Hand 07">
            <a:extLst>
              <a:ext uri="{FF2B5EF4-FFF2-40B4-BE49-F238E27FC236}">
                <a16:creationId xmlns:a16="http://schemas.microsoft.com/office/drawing/2014/main" id="{2A58BC1F-827C-8899-F709-9FAD27A8F222}"/>
              </a:ext>
            </a:extLst>
          </p:cNvPr>
          <p:cNvPicPr>
            <a:picLocks noChangeAspect="1"/>
          </p:cNvPicPr>
          <p:nvPr/>
        </p:nvPicPr>
        <p:blipFill>
          <a:blip r:embed="rId4"/>
          <a:stretch>
            <a:fillRect/>
          </a:stretch>
        </p:blipFill>
        <p:spPr>
          <a:xfrm>
            <a:off x="135212" y="6195250"/>
            <a:ext cx="2558784" cy="2723187"/>
          </a:xfrm>
          <a:prstGeom prst="rect">
            <a:avLst/>
          </a:prstGeom>
        </p:spPr>
      </p:pic>
      <p:pic>
        <p:nvPicPr>
          <p:cNvPr id="19" name="Hand 06">
            <a:extLst>
              <a:ext uri="{FF2B5EF4-FFF2-40B4-BE49-F238E27FC236}">
                <a16:creationId xmlns:a16="http://schemas.microsoft.com/office/drawing/2014/main" id="{5D053029-EE6A-3899-40BE-4F62E11B0AD0}"/>
              </a:ext>
            </a:extLst>
          </p:cNvPr>
          <p:cNvPicPr>
            <a:picLocks noChangeAspect="1"/>
          </p:cNvPicPr>
          <p:nvPr/>
        </p:nvPicPr>
        <p:blipFill>
          <a:blip r:embed="rId5"/>
          <a:stretch>
            <a:fillRect/>
          </a:stretch>
        </p:blipFill>
        <p:spPr>
          <a:xfrm>
            <a:off x="4558368" y="4392626"/>
            <a:ext cx="2232026" cy="2296778"/>
          </a:xfrm>
          <a:prstGeom prst="rect">
            <a:avLst/>
          </a:prstGeom>
        </p:spPr>
      </p:pic>
      <p:pic>
        <p:nvPicPr>
          <p:cNvPr id="21" name="Hand 05">
            <a:extLst>
              <a:ext uri="{FF2B5EF4-FFF2-40B4-BE49-F238E27FC236}">
                <a16:creationId xmlns:a16="http://schemas.microsoft.com/office/drawing/2014/main" id="{3E66ABD1-FE36-9FA3-97FA-3144FEBE3CBA}"/>
              </a:ext>
            </a:extLst>
          </p:cNvPr>
          <p:cNvPicPr>
            <a:picLocks noChangeAspect="1"/>
          </p:cNvPicPr>
          <p:nvPr/>
        </p:nvPicPr>
        <p:blipFill>
          <a:blip r:embed="rId6"/>
          <a:stretch>
            <a:fillRect/>
          </a:stretch>
        </p:blipFill>
        <p:spPr>
          <a:xfrm>
            <a:off x="2190589" y="4454847"/>
            <a:ext cx="2558784" cy="1867872"/>
          </a:xfrm>
          <a:prstGeom prst="rect">
            <a:avLst/>
          </a:prstGeom>
        </p:spPr>
      </p:pic>
      <p:pic>
        <p:nvPicPr>
          <p:cNvPr id="23" name="Hand 04">
            <a:extLst>
              <a:ext uri="{FF2B5EF4-FFF2-40B4-BE49-F238E27FC236}">
                <a16:creationId xmlns:a16="http://schemas.microsoft.com/office/drawing/2014/main" id="{ED0380DC-B0C0-A382-428C-FEB639F32B1C}"/>
              </a:ext>
            </a:extLst>
          </p:cNvPr>
          <p:cNvPicPr>
            <a:picLocks noChangeAspect="1"/>
          </p:cNvPicPr>
          <p:nvPr/>
        </p:nvPicPr>
        <p:blipFill>
          <a:blip r:embed="rId7"/>
          <a:stretch>
            <a:fillRect/>
          </a:stretch>
        </p:blipFill>
        <p:spPr>
          <a:xfrm>
            <a:off x="67606" y="3522738"/>
            <a:ext cx="2558784" cy="3253460"/>
          </a:xfrm>
          <a:prstGeom prst="rect">
            <a:avLst/>
          </a:prstGeom>
        </p:spPr>
      </p:pic>
      <p:pic>
        <p:nvPicPr>
          <p:cNvPr id="25" name="Hand 03">
            <a:extLst>
              <a:ext uri="{FF2B5EF4-FFF2-40B4-BE49-F238E27FC236}">
                <a16:creationId xmlns:a16="http://schemas.microsoft.com/office/drawing/2014/main" id="{CDFD3267-6A43-9FD4-BB87-9CA6AE928747}"/>
              </a:ext>
            </a:extLst>
          </p:cNvPr>
          <p:cNvPicPr>
            <a:picLocks noChangeAspect="1"/>
          </p:cNvPicPr>
          <p:nvPr/>
        </p:nvPicPr>
        <p:blipFill>
          <a:blip r:embed="rId8"/>
          <a:stretch>
            <a:fillRect/>
          </a:stretch>
        </p:blipFill>
        <p:spPr>
          <a:xfrm>
            <a:off x="4331794" y="2032893"/>
            <a:ext cx="2468444" cy="2387899"/>
          </a:xfrm>
          <a:prstGeom prst="rect">
            <a:avLst/>
          </a:prstGeom>
        </p:spPr>
      </p:pic>
      <p:pic>
        <p:nvPicPr>
          <p:cNvPr id="27" name="Hand 02">
            <a:extLst>
              <a:ext uri="{FF2B5EF4-FFF2-40B4-BE49-F238E27FC236}">
                <a16:creationId xmlns:a16="http://schemas.microsoft.com/office/drawing/2014/main" id="{F568E702-6BC9-9E8C-967B-193FB3FB00C1}"/>
              </a:ext>
            </a:extLst>
          </p:cNvPr>
          <p:cNvPicPr>
            <a:picLocks noChangeAspect="1"/>
          </p:cNvPicPr>
          <p:nvPr/>
        </p:nvPicPr>
        <p:blipFill>
          <a:blip r:embed="rId9"/>
          <a:stretch>
            <a:fillRect/>
          </a:stretch>
        </p:blipFill>
        <p:spPr>
          <a:xfrm>
            <a:off x="2575624" y="1830065"/>
            <a:ext cx="1967839" cy="2824249"/>
          </a:xfrm>
          <a:prstGeom prst="rect">
            <a:avLst/>
          </a:prstGeom>
        </p:spPr>
      </p:pic>
      <p:pic>
        <p:nvPicPr>
          <p:cNvPr id="29" name="Hand 01">
            <a:extLst>
              <a:ext uri="{FF2B5EF4-FFF2-40B4-BE49-F238E27FC236}">
                <a16:creationId xmlns:a16="http://schemas.microsoft.com/office/drawing/2014/main" id="{0B7B3569-53DA-7805-2B53-3DC07DBB7701}"/>
              </a:ext>
            </a:extLst>
          </p:cNvPr>
          <p:cNvPicPr>
            <a:picLocks noChangeAspect="1"/>
          </p:cNvPicPr>
          <p:nvPr/>
        </p:nvPicPr>
        <p:blipFill>
          <a:blip r:embed="rId10"/>
          <a:stretch>
            <a:fillRect/>
          </a:stretch>
        </p:blipFill>
        <p:spPr>
          <a:xfrm>
            <a:off x="152830" y="1828549"/>
            <a:ext cx="2337570" cy="2580085"/>
          </a:xfrm>
          <a:prstGeom prst="rect">
            <a:avLst/>
          </a:prstGeom>
        </p:spPr>
      </p:pic>
    </p:spTree>
    <p:extLst>
      <p:ext uri="{BB962C8B-B14F-4D97-AF65-F5344CB8AC3E}">
        <p14:creationId xmlns:p14="http://schemas.microsoft.com/office/powerpoint/2010/main" val="285639605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l="1358" t="9103" r="10030" b="36681"/>
          <a:stretch/>
        </p:blipFill>
        <p:spPr>
          <a:xfrm>
            <a:off x="0" y="0"/>
            <a:ext cx="6858000" cy="2011680"/>
          </a:xfrm>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Accelerating </a:t>
            </a:r>
          </a:p>
          <a:p>
            <a:r>
              <a:rPr lang="en-US"/>
              <a:t>Your Journey </a:t>
            </a:r>
          </a:p>
          <a:p>
            <a:r>
              <a:rPr lang="en-US"/>
              <a:t>to Success</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384291"/>
          </a:xfrm>
        </p:spPr>
        <p:txBody>
          <a:bodyPr/>
          <a:lstStyle/>
          <a:p>
            <a:pPr>
              <a:spcBef>
                <a:spcPts val="0"/>
              </a:spcBef>
            </a:pPr>
            <a:r>
              <a:rPr lang="en-US" spc="-20"/>
              <a:t>ForgeFX understands the complexities and challenges organizations face when considering the adoption of simulation-based training applications. From conceptualization to implementation, it’s a significant commitment that requires deliberate thought. We appreciate the journey you’re embarking on and, to help you get started, we’re excited to introduce our Rapid Engagement Incentive.</a:t>
            </a:r>
          </a:p>
          <a:p>
            <a:pPr>
              <a:spcBef>
                <a:spcPts val="0"/>
              </a:spcBef>
            </a:pPr>
            <a:r>
              <a:rPr lang="en-US" spc="-20"/>
              <a:t>We offer this because we believe in the transformative power of simulation-based training, and we’re eager to partner with organizations ready to embrace this innovative approach. Here’s a few key reasons why we offer the Rapid Engagement Incentive:</a:t>
            </a:r>
          </a:p>
          <a:p>
            <a:pPr lvl="1">
              <a:spcBef>
                <a:spcPts val="0"/>
              </a:spcBef>
            </a:pPr>
            <a:r>
              <a:rPr lang="en-US" b="1"/>
              <a:t>Client Empowerment:</a:t>
            </a:r>
            <a:r>
              <a:rPr lang="en-US"/>
              <a:t> By offering a discount, we aim to lessen the initial financial investment, making it easier for you to embrace the benefits of simulation-based training.</a:t>
            </a:r>
          </a:p>
          <a:p>
            <a:pPr lvl="1">
              <a:spcBef>
                <a:spcPts val="0"/>
              </a:spcBef>
            </a:pPr>
            <a:r>
              <a:rPr lang="en-US" b="1"/>
              <a:t>Promoting a Competitive Edge: </a:t>
            </a:r>
            <a:r>
              <a:rPr lang="en-US"/>
              <a:t>We firmly believe that early adoption of such training methods will give your organization a competitive advantage, enabling you to stay ahead in your industry.</a:t>
            </a:r>
          </a:p>
          <a:p>
            <a:pPr lvl="1">
              <a:spcBef>
                <a:spcPts val="0"/>
              </a:spcBef>
            </a:pPr>
            <a:r>
              <a:rPr lang="en-US" b="1"/>
              <a:t>Efficiency and Effectiveness:</a:t>
            </a:r>
            <a:r>
              <a:rPr lang="en-US"/>
              <a:t> The sooner we kick off our partnership, the quicker we can deliver a tailor-made solution that meets your unique needs. This incentive streamlines the project initiation process, enabling us to deliver results faster.</a:t>
            </a:r>
          </a:p>
          <a:p>
            <a:pPr lvl="1">
              <a:spcBef>
                <a:spcPts val="0"/>
              </a:spcBef>
            </a:pPr>
            <a:r>
              <a:rPr lang="en-US" b="1"/>
              <a:t>Building Strong Relationships:</a:t>
            </a:r>
            <a:r>
              <a:rPr lang="en-US"/>
              <a:t> We value our clients and believe that this incentive is a testament to our commitment towards building strong, long-lasting partnerships.</a:t>
            </a:r>
          </a:p>
          <a:p>
            <a:pPr>
              <a:spcBef>
                <a:spcPts val="0"/>
              </a:spcBef>
            </a:pPr>
            <a:r>
              <a:rPr lang="en-US"/>
              <a:t>Our incentive is a token of our commitment to your goals, as well as our confidence in the value that our simulation-based training solutions provide. We look forward to embarking on this transformative journey with you.</a:t>
            </a:r>
          </a:p>
          <a:p>
            <a:pPr>
              <a:spcBef>
                <a:spcPts val="0"/>
              </a:spcBef>
            </a:pPr>
            <a:endParaRPr lang="en-US"/>
          </a:p>
          <a:p>
            <a:endParaRPr lang="en-US"/>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43000">
                <a:schemeClr val="tx2">
                  <a:lumMod val="7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Rapid Engagement</a:t>
            </a:r>
            <a:r>
              <a:rPr lang="en-US"/>
              <a:t> Incentive</a:t>
            </a:r>
          </a:p>
        </p:txBody>
      </p:sp>
      <p:sp>
        <p:nvSpPr>
          <p:cNvPr id="2" name="InsetText">
            <a:extLst>
              <a:ext uri="{FF2B5EF4-FFF2-40B4-BE49-F238E27FC236}">
                <a16:creationId xmlns:a16="http://schemas.microsoft.com/office/drawing/2014/main" id="{2C6A92FF-0199-A133-70EC-EC8C6812C24E}"/>
              </a:ext>
            </a:extLst>
          </p:cNvPr>
          <p:cNvSpPr txBox="1"/>
          <p:nvPr/>
        </p:nvSpPr>
        <p:spPr>
          <a:xfrm>
            <a:off x="298450" y="3869644"/>
            <a:ext cx="1789518" cy="1261884"/>
          </a:xfrm>
          <a:prstGeom prst="rect">
            <a:avLst/>
          </a:prstGeom>
          <a:solidFill>
            <a:schemeClr val="accent3">
              <a:lumMod val="40000"/>
              <a:lumOff val="60000"/>
            </a:schemeClr>
          </a:solidFill>
          <a:effectLst>
            <a:outerShdw dist="63500" dir="2700000" algn="tl" rotWithShape="0">
              <a:prstClr val="black">
                <a:alpha val="40000"/>
              </a:prstClr>
            </a:outerShdw>
          </a:effectLst>
        </p:spPr>
        <p:txBody>
          <a:bodyPr wrap="square" lIns="45720" tIns="91440" rIns="45720" bIns="9144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We offer a special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10% cost reduction</a:t>
            </a: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 clients who engage with us within 30 days of proposal receipt.</a:t>
            </a:r>
            <a:endParaRPr kumimoji="0" lang="en-US" sz="1400" b="0" i="0" u="none" strike="noStrike" kern="1200" cap="none" spc="0" normalizeH="0" baseline="0" noProof="0">
              <a:ln>
                <a:noFill/>
              </a:ln>
              <a:solidFill>
                <a:prstClr val="black"/>
              </a:solidFill>
              <a:effectLst/>
              <a:uLnTx/>
              <a:uFillTx/>
              <a:latin typeface="Lato"/>
              <a:ea typeface="+mn-ea"/>
              <a:cs typeface="+mn-cs"/>
            </a:endParaRPr>
          </a:p>
        </p:txBody>
      </p:sp>
    </p:spTree>
    <p:extLst>
      <p:ext uri="{BB962C8B-B14F-4D97-AF65-F5344CB8AC3E}">
        <p14:creationId xmlns:p14="http://schemas.microsoft.com/office/powerpoint/2010/main" val="344594318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2FC1A3A-6E9C-CCB3-3645-FAFF64265EFC}"/>
              </a:ext>
            </a:extLst>
          </p:cNvPr>
          <p:cNvSpPr>
            <a:spLocks noGrp="1"/>
          </p:cNvSpPr>
          <p:nvPr>
            <p:ph type="body" sz="quarter" idx="12"/>
          </p:nvPr>
        </p:nvSpPr>
        <p:spPr/>
        <p:txBody>
          <a:bodyPr/>
          <a:lstStyle/>
          <a:p>
            <a:endParaRPr lang="en-US"/>
          </a:p>
        </p:txBody>
      </p:sp>
      <p:sp>
        <p:nvSpPr>
          <p:cNvPr id="17" name="Text Placeholder 16">
            <a:extLst>
              <a:ext uri="{FF2B5EF4-FFF2-40B4-BE49-F238E27FC236}">
                <a16:creationId xmlns:a16="http://schemas.microsoft.com/office/drawing/2014/main" id="{6E090331-47F6-091A-BEA0-A6208026298F}"/>
              </a:ext>
            </a:extLst>
          </p:cNvPr>
          <p:cNvSpPr>
            <a:spLocks noGrp="1"/>
          </p:cNvSpPr>
          <p:nvPr>
            <p:ph type="body" sz="quarter" idx="13"/>
          </p:nvPr>
        </p:nvSpPr>
        <p:spPr/>
        <p:txBody>
          <a:bodyPr/>
          <a:lstStyle/>
          <a:p>
            <a:endParaRPr lang="en-US"/>
          </a:p>
        </p:txBody>
      </p:sp>
      <p:sp>
        <p:nvSpPr>
          <p:cNvPr id="18" name="Text Placeholder 17">
            <a:extLst>
              <a:ext uri="{FF2B5EF4-FFF2-40B4-BE49-F238E27FC236}">
                <a16:creationId xmlns:a16="http://schemas.microsoft.com/office/drawing/2014/main" id="{443C4D1A-B499-5981-ABB4-F089E4674AFC}"/>
              </a:ext>
            </a:extLst>
          </p:cNvPr>
          <p:cNvSpPr>
            <a:spLocks noGrp="1"/>
          </p:cNvSpPr>
          <p:nvPr>
            <p:ph type="body" sz="quarter" idx="14"/>
          </p:nvPr>
        </p:nvSpPr>
        <p:spPr/>
        <p:txBody>
          <a:bodyPr/>
          <a:lstStyle/>
          <a:p>
            <a:endParaRPr lang="en-US"/>
          </a:p>
        </p:txBody>
      </p:sp>
      <p:sp>
        <p:nvSpPr>
          <p:cNvPr id="19" name="Text Placeholder 18">
            <a:extLst>
              <a:ext uri="{FF2B5EF4-FFF2-40B4-BE49-F238E27FC236}">
                <a16:creationId xmlns:a16="http://schemas.microsoft.com/office/drawing/2014/main" id="{12FE534B-C404-4D2C-8BA1-23AAB47EC36C}"/>
              </a:ext>
            </a:extLst>
          </p:cNvPr>
          <p:cNvSpPr>
            <a:spLocks noGrp="1"/>
          </p:cNvSpPr>
          <p:nvPr>
            <p:ph type="body" sz="quarter" idx="15"/>
          </p:nvPr>
        </p:nvSpPr>
        <p:spPr/>
        <p:txBody>
          <a:bodyPr/>
          <a:lstStyle/>
          <a:p>
            <a:endParaRPr lang="en-US"/>
          </a:p>
        </p:txBody>
      </p:sp>
      <p:sp>
        <p:nvSpPr>
          <p:cNvPr id="20" name="Text Placeholder 19">
            <a:extLst>
              <a:ext uri="{FF2B5EF4-FFF2-40B4-BE49-F238E27FC236}">
                <a16:creationId xmlns:a16="http://schemas.microsoft.com/office/drawing/2014/main" id="{48A4664E-9E8B-B795-E7E6-001362030F98}"/>
              </a:ext>
            </a:extLst>
          </p:cNvPr>
          <p:cNvSpPr>
            <a:spLocks noGrp="1"/>
          </p:cNvSpPr>
          <p:nvPr>
            <p:ph type="body" sz="quarter" idx="17"/>
          </p:nvPr>
        </p:nvSpPr>
        <p:spPr/>
        <p:txBody>
          <a:bodyPr/>
          <a:lstStyle/>
          <a:p>
            <a:endParaRPr lang="en-US"/>
          </a:p>
        </p:txBody>
      </p:sp>
    </p:spTree>
    <p:extLst>
      <p:ext uri="{BB962C8B-B14F-4D97-AF65-F5344CB8AC3E}">
        <p14:creationId xmlns:p14="http://schemas.microsoft.com/office/powerpoint/2010/main" val="410870407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9E9A0048-3622-D41A-9B62-EC161F55BD2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E881D5B-F580-66A8-8B31-129CC745ADBD}"/>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CAA6125E-3DE6-00B1-72D1-7EC695644120}"/>
              </a:ext>
            </a:extLst>
          </p:cNvPr>
          <p:cNvSpPr/>
          <p:nvPr/>
        </p:nvSpPr>
        <p:spPr>
          <a:xfrm>
            <a:off x="0" y="0"/>
            <a:ext cx="6858000" cy="9144000"/>
          </a:xfrm>
          <a:prstGeom prst="rect">
            <a:avLst/>
          </a:prstGeom>
          <a:solidFill>
            <a:srgbClr val="9999FF"/>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Dinosaur Head Skeleton with solid fill">
            <a:extLst>
              <a:ext uri="{FF2B5EF4-FFF2-40B4-BE49-F238E27FC236}">
                <a16:creationId xmlns:a16="http://schemas.microsoft.com/office/drawing/2014/main" id="{321FAF37-A047-F440-69B0-EA716D13109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77A74147-2638-6F3D-B30F-55F7AC085511}"/>
              </a:ext>
            </a:extLst>
          </p:cNvPr>
          <p:cNvSpPr/>
          <p:nvPr/>
        </p:nvSpPr>
        <p:spPr>
          <a:xfrm rot="16200000">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42522F-6471-E545-19BC-E114332D32A3}"/>
              </a:ext>
            </a:extLst>
          </p:cNvPr>
          <p:cNvSpPr txBox="1"/>
          <p:nvPr/>
        </p:nvSpPr>
        <p:spPr>
          <a:xfrm>
            <a:off x="931718" y="381000"/>
            <a:ext cx="4994564" cy="2215991"/>
          </a:xfrm>
          <a:prstGeom prst="rect">
            <a:avLst/>
          </a:prstGeom>
          <a:noFill/>
        </p:spPr>
        <p:txBody>
          <a:bodyPr wrap="square" rtlCol="0">
            <a:spAutoFit/>
          </a:bodyPr>
          <a:lstStyle/>
          <a:p>
            <a:pPr algn="ctr"/>
            <a:r>
              <a:rPr lang="en-US" sz="13800">
                <a:latin typeface="Roboto Black" panose="02000000000000000000" pitchFamily="2" charset="0"/>
                <a:ea typeface="Roboto Black" panose="02000000000000000000" pitchFamily="2" charset="0"/>
              </a:rPr>
              <a:t>OLD</a:t>
            </a:r>
          </a:p>
        </p:txBody>
      </p:sp>
    </p:spTree>
    <p:extLst>
      <p:ext uri="{BB962C8B-B14F-4D97-AF65-F5344CB8AC3E}">
        <p14:creationId xmlns:p14="http://schemas.microsoft.com/office/powerpoint/2010/main" val="237595558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AF54A4-3E71-5041-1136-275F1BDEB9AF}"/>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3CD16E7F-1547-4351-535B-BA17DD56AA19}"/>
              </a:ext>
            </a:extLst>
          </p:cNvPr>
          <p:cNvSpPr txBox="1"/>
          <p:nvPr/>
        </p:nvSpPr>
        <p:spPr>
          <a:xfrm>
            <a:off x="345440" y="428506"/>
            <a:ext cx="6245919" cy="523220"/>
          </a:xfrm>
          <a:prstGeom prst="rect">
            <a:avLst/>
          </a:prstGeom>
          <a:noFill/>
        </p:spPr>
        <p:txBody>
          <a:bodyPr wrap="square" rtlCol="0">
            <a:spAutoFit/>
          </a:bodyPr>
          <a:lstStyle/>
          <a:p>
            <a:r>
              <a:rPr lang="en-US" sz="2800"/>
              <a:t>These pages are in the </a:t>
            </a:r>
            <a:r>
              <a:rPr lang="en-US" sz="2800">
                <a:hlinkClick r:id="rId3"/>
              </a:rPr>
              <a:t>Playground</a:t>
            </a:r>
            <a:endParaRPr lang="en-US" sz="2800"/>
          </a:p>
        </p:txBody>
      </p:sp>
    </p:spTree>
    <p:extLst>
      <p:ext uri="{BB962C8B-B14F-4D97-AF65-F5344CB8AC3E}">
        <p14:creationId xmlns:p14="http://schemas.microsoft.com/office/powerpoint/2010/main" val="286058773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dam Note">
            <a:extLst>
              <a:ext uri="{FF2B5EF4-FFF2-40B4-BE49-F238E27FC236}">
                <a16:creationId xmlns:a16="http://schemas.microsoft.com/office/drawing/2014/main" id="{9B754956-DA6D-BA13-8C28-417EA7300811}"/>
              </a:ext>
            </a:extLst>
          </p:cNvPr>
          <p:cNvSpPr/>
          <p:nvPr/>
        </p:nvSpPr>
        <p:spPr>
          <a:xfrm>
            <a:off x="2286000" y="6400800"/>
            <a:ext cx="1603247" cy="1600200"/>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-Adam</a:t>
            </a:r>
          </a:p>
        </p:txBody>
      </p:sp>
      <p:sp>
        <p:nvSpPr>
          <p:cNvPr id="23" name="Gen Note">
            <a:extLst>
              <a:ext uri="{FF2B5EF4-FFF2-40B4-BE49-F238E27FC236}">
                <a16:creationId xmlns:a16="http://schemas.microsoft.com/office/drawing/2014/main" id="{91D39917-8D47-4ABA-C398-C5260F7ECBEB}"/>
              </a:ext>
            </a:extLst>
          </p:cNvPr>
          <p:cNvSpPr/>
          <p:nvPr/>
        </p:nvSpPr>
        <p:spPr>
          <a:xfrm>
            <a:off x="4114800" y="6400800"/>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-Gen</a:t>
            </a:r>
          </a:p>
        </p:txBody>
      </p:sp>
      <p:sp>
        <p:nvSpPr>
          <p:cNvPr id="24" name="Mary Note">
            <a:extLst>
              <a:ext uri="{FF2B5EF4-FFF2-40B4-BE49-F238E27FC236}">
                <a16:creationId xmlns:a16="http://schemas.microsoft.com/office/drawing/2014/main" id="{213FAD5D-65E1-3E2F-FDA3-0DE602F8250D}"/>
              </a:ext>
            </a:extLst>
          </p:cNvPr>
          <p:cNvSpPr/>
          <p:nvPr/>
        </p:nvSpPr>
        <p:spPr>
          <a:xfrm>
            <a:off x="457200" y="6400800"/>
            <a:ext cx="1603247" cy="1600200"/>
          </a:xfrm>
          <a:prstGeom prst="foldedCorner">
            <a:avLst/>
          </a:prstGeom>
          <a:solidFill>
            <a:srgbClr val="CCEC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-Mary</a:t>
            </a:r>
          </a:p>
        </p:txBody>
      </p:sp>
      <p:sp>
        <p:nvSpPr>
          <p:cNvPr id="21" name="NEEDS PIC tag">
            <a:extLst>
              <a:ext uri="{FF2B5EF4-FFF2-40B4-BE49-F238E27FC236}">
                <a16:creationId xmlns:a16="http://schemas.microsoft.com/office/drawing/2014/main" id="{7558EF1B-FA5B-993C-5920-B9E2572ECA7C}"/>
              </a:ext>
            </a:extLst>
          </p:cNvPr>
          <p:cNvSpPr txBox="1"/>
          <p:nvPr/>
        </p:nvSpPr>
        <p:spPr>
          <a:xfrm rot="20805525">
            <a:off x="756142" y="1857132"/>
            <a:ext cx="2561920" cy="1938992"/>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NEEDS</a:t>
            </a:r>
            <a:br>
              <a:rPr lang="en-US" sz="6000" kern="0">
                <a:solidFill>
                  <a:srgbClr val="7030A0"/>
                </a:solidFill>
                <a:effectLst>
                  <a:glow rad="165100">
                    <a:prstClr val="white">
                      <a:alpha val="15000"/>
                    </a:prstClr>
                  </a:glow>
                </a:effectLst>
                <a:latin typeface="Top Secret" panose="02000800000000000000" pitchFamily="2" charset="0"/>
              </a:rPr>
            </a:br>
            <a:r>
              <a:rPr lang="en-US" sz="6000" kern="0">
                <a:solidFill>
                  <a:srgbClr val="7030A0"/>
                </a:solidFill>
                <a:effectLst>
                  <a:glow rad="165100">
                    <a:prstClr val="white">
                      <a:alpha val="15000"/>
                    </a:prstClr>
                  </a:glow>
                </a:effectLst>
                <a:latin typeface="Top Secret" panose="02000800000000000000" pitchFamily="2" charset="0"/>
              </a:rPr>
              <a:t>PIC</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25" name="WRITE tag">
            <a:extLst>
              <a:ext uri="{FF2B5EF4-FFF2-40B4-BE49-F238E27FC236}">
                <a16:creationId xmlns:a16="http://schemas.microsoft.com/office/drawing/2014/main" id="{89DA0CD9-6D6D-2C81-4320-46FAB13E2B44}"/>
              </a:ext>
            </a:extLst>
          </p:cNvPr>
          <p:cNvSpPr txBox="1"/>
          <p:nvPr/>
        </p:nvSpPr>
        <p:spPr>
          <a:xfrm rot="20805525">
            <a:off x="309366" y="521417"/>
            <a:ext cx="2674641"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WRITE</a:t>
            </a:r>
          </a:p>
        </p:txBody>
      </p:sp>
      <p:sp>
        <p:nvSpPr>
          <p:cNvPr id="2" name="REFERENCE ONLY tag">
            <a:extLst>
              <a:ext uri="{FF2B5EF4-FFF2-40B4-BE49-F238E27FC236}">
                <a16:creationId xmlns:a16="http://schemas.microsoft.com/office/drawing/2014/main" id="{251ED0FE-D31A-F44E-FEF5-66CF1AF36454}"/>
              </a:ext>
            </a:extLst>
          </p:cNvPr>
          <p:cNvSpPr txBox="1"/>
          <p:nvPr/>
        </p:nvSpPr>
        <p:spPr>
          <a:xfrm rot="1337532">
            <a:off x="5341179" y="298629"/>
            <a:ext cx="1355137" cy="64633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REERENCE</a:t>
            </a:r>
            <a:b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b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ONLY</a:t>
            </a:r>
          </a:p>
        </p:txBody>
      </p:sp>
      <p:sp>
        <p:nvSpPr>
          <p:cNvPr id="3" name="REVIEWED tag">
            <a:extLst>
              <a:ext uri="{FF2B5EF4-FFF2-40B4-BE49-F238E27FC236}">
                <a16:creationId xmlns:a16="http://schemas.microsoft.com/office/drawing/2014/main" id="{830E19F0-070E-DDBA-27A4-516052948DCD}"/>
              </a:ext>
            </a:extLst>
          </p:cNvPr>
          <p:cNvSpPr txBox="1"/>
          <p:nvPr/>
        </p:nvSpPr>
        <p:spPr>
          <a:xfrm rot="20698786">
            <a:off x="2253793" y="8181074"/>
            <a:ext cx="2316282" cy="584775"/>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REVIEWED</a:t>
            </a:r>
          </a:p>
        </p:txBody>
      </p:sp>
      <p:sp>
        <p:nvSpPr>
          <p:cNvPr id="5" name="EDIT tag">
            <a:extLst>
              <a:ext uri="{FF2B5EF4-FFF2-40B4-BE49-F238E27FC236}">
                <a16:creationId xmlns:a16="http://schemas.microsoft.com/office/drawing/2014/main" id="{CB97117A-E007-3F01-0498-2C8418946ACE}"/>
              </a:ext>
            </a:extLst>
          </p:cNvPr>
          <p:cNvSpPr txBox="1"/>
          <p:nvPr/>
        </p:nvSpPr>
        <p:spPr>
          <a:xfrm rot="20805525">
            <a:off x="905136" y="4135866"/>
            <a:ext cx="1483098"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6" name="BOILER PLATE tag">
            <a:extLst>
              <a:ext uri="{FF2B5EF4-FFF2-40B4-BE49-F238E27FC236}">
                <a16:creationId xmlns:a16="http://schemas.microsoft.com/office/drawing/2014/main" id="{4380CCA7-04C4-0170-675C-F228AA39ABBC}"/>
              </a:ext>
            </a:extLst>
          </p:cNvPr>
          <p:cNvSpPr txBox="1"/>
          <p:nvPr/>
        </p:nvSpPr>
        <p:spPr>
          <a:xfrm rot="20698786">
            <a:off x="4381419" y="5253097"/>
            <a:ext cx="1117586" cy="707886"/>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
        <p:nvSpPr>
          <p:cNvPr id="7" name="REVIEW tag">
            <a:extLst>
              <a:ext uri="{FF2B5EF4-FFF2-40B4-BE49-F238E27FC236}">
                <a16:creationId xmlns:a16="http://schemas.microsoft.com/office/drawing/2014/main" id="{F974E32E-5C90-7C27-A52B-956BE78A4415}"/>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054D1649-67DC-7292-57A1-29B4AF303DC6}"/>
              </a:ext>
            </a:extLst>
          </p:cNvPr>
          <p:cNvSpPr txBox="1"/>
          <p:nvPr/>
        </p:nvSpPr>
        <p:spPr>
          <a:xfrm rot="20805525">
            <a:off x="716692" y="5234462"/>
            <a:ext cx="2403223"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UPDATE</a:t>
            </a:r>
          </a:p>
        </p:txBody>
      </p:sp>
      <p:sp>
        <p:nvSpPr>
          <p:cNvPr id="8" name="TextBox 7">
            <a:extLst>
              <a:ext uri="{FF2B5EF4-FFF2-40B4-BE49-F238E27FC236}">
                <a16:creationId xmlns:a16="http://schemas.microsoft.com/office/drawing/2014/main" id="{FA071C7D-378E-1D62-3D94-325B7AB4A8CE}"/>
              </a:ext>
            </a:extLst>
          </p:cNvPr>
          <p:cNvSpPr txBox="1"/>
          <p:nvPr/>
        </p:nvSpPr>
        <p:spPr>
          <a:xfrm>
            <a:off x="3176091" y="4179995"/>
            <a:ext cx="1913434" cy="276999"/>
          </a:xfrm>
          <a:prstGeom prst="rect">
            <a:avLst/>
          </a:prstGeom>
          <a:noFill/>
        </p:spPr>
        <p:txBody>
          <a:bodyPr wrap="square">
            <a:spAutoFit/>
          </a:bodyPr>
          <a:lstStyle/>
          <a:p>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Stereoscopic 360°</a:t>
            </a:r>
            <a:endParaRPr lang="en-US" sz="1200"/>
          </a:p>
        </p:txBody>
      </p:sp>
      <p:sp>
        <p:nvSpPr>
          <p:cNvPr id="4" name="Adam Note">
            <a:extLst>
              <a:ext uri="{FF2B5EF4-FFF2-40B4-BE49-F238E27FC236}">
                <a16:creationId xmlns:a16="http://schemas.microsoft.com/office/drawing/2014/main" id="{EEC513CA-C120-8448-8180-51FD38F0C455}"/>
              </a:ext>
            </a:extLst>
          </p:cNvPr>
          <p:cNvSpPr/>
          <p:nvPr/>
        </p:nvSpPr>
        <p:spPr>
          <a:xfrm>
            <a:off x="6056376" y="6400800"/>
            <a:ext cx="1603247" cy="1600200"/>
          </a:xfrm>
          <a:prstGeom prst="foldedCorner">
            <a:avLst/>
          </a:prstGeom>
          <a:solidFill>
            <a:srgbClr val="DDF0C8"/>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-Sara</a:t>
            </a:r>
          </a:p>
        </p:txBody>
      </p:sp>
      <p:sp>
        <p:nvSpPr>
          <p:cNvPr id="10" name="Adam Note">
            <a:extLst>
              <a:ext uri="{FF2B5EF4-FFF2-40B4-BE49-F238E27FC236}">
                <a16:creationId xmlns:a16="http://schemas.microsoft.com/office/drawing/2014/main" id="{9392F273-074E-FA84-E83A-311FEFEB1276}"/>
              </a:ext>
            </a:extLst>
          </p:cNvPr>
          <p:cNvSpPr/>
          <p:nvPr/>
        </p:nvSpPr>
        <p:spPr>
          <a:xfrm>
            <a:off x="7086600" y="8255904"/>
            <a:ext cx="1603247" cy="1600200"/>
          </a:xfrm>
          <a:prstGeom prst="foldedCorner">
            <a:avLst/>
          </a:prstGeom>
          <a:solidFill>
            <a:srgbClr val="FFDDDD"/>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-Greg</a:t>
            </a:r>
          </a:p>
        </p:txBody>
      </p:sp>
      <p:sp>
        <p:nvSpPr>
          <p:cNvPr id="12" name="Text Placeholder 8">
            <a:extLst>
              <a:ext uri="{FF2B5EF4-FFF2-40B4-BE49-F238E27FC236}">
                <a16:creationId xmlns:a16="http://schemas.microsoft.com/office/drawing/2014/main" id="{A92FC308-60FE-FBAE-B1F3-39A64AD2D85C}"/>
              </a:ext>
            </a:extLst>
          </p:cNvPr>
          <p:cNvSpPr txBox="1">
            <a:spLocks/>
          </p:cNvSpPr>
          <p:nvPr/>
        </p:nvSpPr>
        <p:spPr>
          <a:xfrm>
            <a:off x="3620372" y="1029248"/>
            <a:ext cx="2780428" cy="262835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1200"/>
              </a:spcAft>
              <a:buNone/>
              <a:defRPr/>
            </a:pPr>
            <a:r>
              <a:rPr lang="en-US" sz="1050">
                <a:latin typeface="Courier New" panose="02070309020205020404" pitchFamily="49" charset="0"/>
                <a:cs typeface="Courier New" panose="02070309020205020404" pitchFamily="49" charset="0"/>
              </a:rPr>
              <a:t>Lorem ipsum dolor sit amet, consectetur adipiscing elit. Sed do  ut labore et dolore magna. Ut enim ad minim, quis exercitation nisi ut ex commodo consequat. Duis dolor in in dolore eu nulla. non, sunt in culpa qui id est.</a:t>
            </a:r>
          </a:p>
        </p:txBody>
      </p:sp>
    </p:spTree>
    <p:extLst>
      <p:ext uri="{BB962C8B-B14F-4D97-AF65-F5344CB8AC3E}">
        <p14:creationId xmlns:p14="http://schemas.microsoft.com/office/powerpoint/2010/main" val="8003175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 SCOPE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&amp; COST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5" name="Object 4">
            <a:extLst>
              <a:ext uri="{FF2B5EF4-FFF2-40B4-BE49-F238E27FC236}">
                <a16:creationId xmlns:a16="http://schemas.microsoft.com/office/drawing/2014/main" id="{E7953EAF-66B0-2E7D-3A78-93499D440E96}"/>
              </a:ext>
            </a:extLst>
          </p:cNvPr>
          <p:cNvGraphicFramePr>
            <a:graphicFrameLocks noChangeAspect="1"/>
          </p:cNvGraphicFramePr>
          <p:nvPr>
            <p:extLst>
              <p:ext uri="{D42A27DB-BD31-4B8C-83A1-F6EECF244321}">
                <p14:modId xmlns:p14="http://schemas.microsoft.com/office/powerpoint/2010/main" val="1976813373"/>
              </p:ext>
            </p:extLst>
          </p:nvPr>
        </p:nvGraphicFramePr>
        <p:xfrm>
          <a:off x="457200" y="1281113"/>
          <a:ext cx="8907463" cy="9856787"/>
        </p:xfrm>
        <a:graphic>
          <a:graphicData uri="http://schemas.openxmlformats.org/presentationml/2006/ole">
            <mc:AlternateContent xmlns:mc="http://schemas.openxmlformats.org/markup-compatibility/2006">
              <mc:Choice xmlns:v="urn:schemas-microsoft-com:vml" Requires="v">
                <p:oleObj name="Worksheet" r:id="rId3" imgW="10744290" imgH="11887240" progId="Excel.Sheet.12">
                  <p:embed/>
                </p:oleObj>
              </mc:Choice>
              <mc:Fallback>
                <p:oleObj name="Worksheet" r:id="rId3" imgW="10744290" imgH="11887240" progId="Excel.Sheet.12">
                  <p:embed/>
                  <p:pic>
                    <p:nvPicPr>
                      <p:cNvPr id="5" name="Object 4">
                        <a:extLst>
                          <a:ext uri="{FF2B5EF4-FFF2-40B4-BE49-F238E27FC236}">
                            <a16:creationId xmlns:a16="http://schemas.microsoft.com/office/drawing/2014/main" id="{E7953EAF-66B0-2E7D-3A78-93499D440E96}"/>
                          </a:ext>
                        </a:extLst>
                      </p:cNvPr>
                      <p:cNvPicPr/>
                      <p:nvPr/>
                    </p:nvPicPr>
                    <p:blipFill>
                      <a:blip r:embed="rId4"/>
                      <a:stretch>
                        <a:fillRect/>
                      </a:stretch>
                    </p:blipFill>
                    <p:spPr>
                      <a:xfrm>
                        <a:off x="457200" y="1281113"/>
                        <a:ext cx="8907463" cy="9856787"/>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CA324882-C09C-C013-5D13-3FDB002A1842}"/>
              </a:ext>
            </a:extLst>
          </p:cNvPr>
          <p:cNvPicPr>
            <a:picLocks noChangeAspect="1"/>
          </p:cNvPicPr>
          <p:nvPr/>
        </p:nvPicPr>
        <p:blipFill>
          <a:blip r:embed="rId5"/>
          <a:stretch>
            <a:fillRect/>
          </a:stretch>
        </p:blipFill>
        <p:spPr>
          <a:xfrm>
            <a:off x="429508" y="2322381"/>
            <a:ext cx="5998984" cy="4499238"/>
          </a:xfrm>
          <a:prstGeom prst="rect">
            <a:avLst/>
          </a:prstGeom>
        </p:spPr>
      </p:pic>
      <p:sp>
        <p:nvSpPr>
          <p:cNvPr id="4" name="TextBox 3">
            <a:extLst>
              <a:ext uri="{FF2B5EF4-FFF2-40B4-BE49-F238E27FC236}">
                <a16:creationId xmlns:a16="http://schemas.microsoft.com/office/drawing/2014/main" id="{04A8FE0F-D9D1-9610-6D55-0B5E927578E2}"/>
              </a:ext>
            </a:extLst>
          </p:cNvPr>
          <p:cNvSpPr txBox="1"/>
          <p:nvPr/>
        </p:nvSpPr>
        <p:spPr>
          <a:xfrm>
            <a:off x="0" y="2854138"/>
            <a:ext cx="1769724" cy="2308324"/>
          </a:xfrm>
          <a:prstGeom prst="rect">
            <a:avLst/>
          </a:prstGeom>
          <a:noFill/>
        </p:spPr>
        <p:txBody>
          <a:bodyPr wrap="square" rtlCol="0">
            <a:spAutoFit/>
          </a:bodyPr>
          <a:lstStyle/>
          <a:p>
            <a:r>
              <a:rPr lang="en-US" b="1">
                <a:solidFill>
                  <a:srgbClr val="FF0000"/>
                </a:solidFill>
              </a:rPr>
              <a:t>DO</a:t>
            </a:r>
            <a:br>
              <a:rPr lang="en-US" b="1">
                <a:solidFill>
                  <a:srgbClr val="FF0000"/>
                </a:solidFill>
              </a:rPr>
            </a:br>
            <a:r>
              <a:rPr lang="en-US" b="1">
                <a:solidFill>
                  <a:srgbClr val="FF0000"/>
                </a:solidFill>
              </a:rPr>
              <a:t>NOT </a:t>
            </a:r>
            <a:br>
              <a:rPr lang="en-US" b="1">
                <a:solidFill>
                  <a:srgbClr val="FF0000"/>
                </a:solidFill>
              </a:rPr>
            </a:br>
            <a:r>
              <a:rPr lang="en-US" b="1">
                <a:solidFill>
                  <a:srgbClr val="FF0000"/>
                </a:solidFill>
              </a:rPr>
              <a:t>USE</a:t>
            </a:r>
          </a:p>
          <a:p>
            <a:endParaRPr lang="en-US" b="1">
              <a:solidFill>
                <a:srgbClr val="FF0000"/>
              </a:solidFill>
            </a:endParaRPr>
          </a:p>
          <a:p>
            <a:r>
              <a:rPr lang="en-US" b="1">
                <a:solidFill>
                  <a:srgbClr val="FF0000"/>
                </a:solidFill>
              </a:rPr>
              <a:t>USE </a:t>
            </a:r>
            <a:br>
              <a:rPr lang="en-US" b="1">
                <a:solidFill>
                  <a:srgbClr val="FF0000"/>
                </a:solidFill>
              </a:rPr>
            </a:br>
            <a:r>
              <a:rPr lang="en-US" b="1">
                <a:solidFill>
                  <a:srgbClr val="FF0000"/>
                </a:solidFill>
              </a:rPr>
              <a:t>Table </a:t>
            </a:r>
            <a:br>
              <a:rPr lang="en-US" b="1">
                <a:solidFill>
                  <a:srgbClr val="FF0000"/>
                </a:solidFill>
              </a:rPr>
            </a:br>
            <a:r>
              <a:rPr lang="en-US" b="1">
                <a:solidFill>
                  <a:srgbClr val="FF0000"/>
                </a:solidFill>
              </a:rPr>
              <a:t>VERSION</a:t>
            </a:r>
            <a:br>
              <a:rPr lang="en-US" b="1">
                <a:solidFill>
                  <a:srgbClr val="FF0000"/>
                </a:solidFill>
              </a:rPr>
            </a:br>
            <a:r>
              <a:rPr lang="en-US" b="1">
                <a:solidFill>
                  <a:srgbClr val="FF0000"/>
                </a:solidFill>
              </a:rPr>
              <a:t>INSTEAD</a:t>
            </a:r>
          </a:p>
        </p:txBody>
      </p:sp>
    </p:spTree>
    <p:extLst>
      <p:ext uri="{BB962C8B-B14F-4D97-AF65-F5344CB8AC3E}">
        <p14:creationId xmlns:p14="http://schemas.microsoft.com/office/powerpoint/2010/main" val="291273988"/>
      </p:ext>
    </p:extLst>
  </p:cSld>
  <p:clrMapOvr>
    <a:masterClrMapping/>
  </p:clrMapOvr>
</p:sld>
</file>

<file path=ppt/theme/theme1.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Custom 1">
      <a:majorFont>
        <a:latin typeface="Lato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7" Type="http://schemas.microsoft.com/office/2011/relationships/webextension" Target="webextension7.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 dockstate="right" visibility="0" width="525" row="3">
    <wetp:webextensionref xmlns:r="http://schemas.openxmlformats.org/officeDocument/2006/relationships" r:id="rId3"/>
  </wetp:taskpane>
  <wetp:taskpane dockstate="right" visibility="0" width="525" row="4">
    <wetp:webextensionref xmlns:r="http://schemas.openxmlformats.org/officeDocument/2006/relationships" r:id="rId4"/>
  </wetp:taskpane>
  <wetp:taskpane dockstate="right" visibility="0" width="525" row="5">
    <wetp:webextensionref xmlns:r="http://schemas.openxmlformats.org/officeDocument/2006/relationships" r:id="rId5"/>
  </wetp:taskpane>
  <wetp:taskpane dockstate="right" visibility="0" width="525" row="3">
    <wetp:webextensionref xmlns:r="http://schemas.openxmlformats.org/officeDocument/2006/relationships" r:id="rId6"/>
  </wetp:taskpane>
  <wetp:taskpane dockstate="right" visibility="0" width="350" row="0">
    <wetp:webextensionref xmlns:r="http://schemas.openxmlformats.org/officeDocument/2006/relationships" r:id="rId7"/>
  </wetp:taskpane>
</wetp:taskpanes>
</file>

<file path=ppt/webextensions/webextension1.xml><?xml version="1.0" encoding="utf-8"?>
<we:webextension xmlns:we="http://schemas.microsoft.com/office/webextensions/webextension/2010/11" id="{4640ECBF-8352-41DF-B482-6CD3E78E5EE1}">
  <we:reference id="wa104381411" version="2.4.1.0" store="en-US" storeType="OMEX"/>
  <we:alternateReferences>
    <we:reference id="wa104381411" version="2.4.1.0" store="wa10438141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1DD597A-D4BE-41AC-8CC7-B4CBCEA0E8BA}">
  <we:reference id="wa104379193" version="1.0.0.0" store="en-US" storeType="OMEX"/>
  <we:alternateReferences>
    <we:reference id="WA104379193" version="1.0.0.0" store="WA104379193"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39E34E03-4754-404D-AA9F-1974E0CDF282}">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ED499BDE-910F-47E3-8254-3390B5249F16}">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ADA191B-C2DD-4C4A-9D53-D33F3D2DF2F7}">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5839F7A5-3501-45CF-A87B-0F76DCE3DCDA}">
  <we:reference id="wa200005107" version="1.1.0.0" store="en-US" storeType="OMEX"/>
  <we:alternateReferences>
    <we:reference id="WA200005107" version="1.1.0.0" store="WA200005107" storeType="OMEX"/>
  </we:alternateReferences>
  <we:properties/>
  <we:bindings/>
  <we:snapshot xmlns:r="http://schemas.openxmlformats.org/officeDocument/2006/relationships"/>
</we:webextension>
</file>

<file path=ppt/webextensions/webextension7.xml><?xml version="1.0" encoding="utf-8"?>
<we:webextension xmlns:we="http://schemas.microsoft.com/office/webextensions/webextension/2010/11" id="{3F95C372-6F69-4BAD-8311-4856CD096E10}">
  <we:reference id="WA200010725" version="1.0.0.1" store="Omex" storeType="OMEX"/>
  <we:alternateReferences>
    <we:reference id="WA200010725" version="1.0.0.1" store="WA200010725" storeType="OMEX"/>
  </we:alternateReferences>
  <we:properties>
    <we:property name="claude.fileId" value="&quot;652697f2-9c7e-4298-b5ee-8134946fd2e0&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mment xmlns="ba64f991-e6fd-4bbc-ac0b-145dce244843" xsi:nil="true"/>
    <lcf76f155ced4ddcb4097134ff3c332f xmlns="ba64f991-e6fd-4bbc-ac0b-145dce244843" xsi:nil="true"/>
    <TaxCatchAll xmlns="e6f95391-37ae-4813-9d31-943f64a4fe25" xsi:nil="true"/>
    <_Status xmlns="http://schemas.microsoft.com/sharepoint/v3/fields">Not Started</_Status>
    <URL xmlns="http://schemas.microsoft.com/sharepoint/v3">
      <Url xsi:nil="true"/>
      <Description xsi:nil="true"/>
    </URL>
    <Summary xmlns="ba64f991-e6fd-4bbc-ac0b-145dce244843" xsi:nil="true"/>
    <TaxKeywordTaxHTField xmlns="e6f95391-37ae-4813-9d31-943f64a4fe25" xsi:nil="true"/>
    <Project_ID xmlns="ba64f991-e6fd-4bbc-ac0b-145dce244843" xsi:nil="true"/>
    <_Version xmlns="http://schemas.microsoft.com/sharepoint/v3/fields"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Powerpoint" ma:contentTypeID="0x01010071978E053741884391E694D795705C4900BC6F239C88FD00418BE2EFE22F56F8B2" ma:contentTypeVersion="15" ma:contentTypeDescription="A blank Microsoft PowerPoint document." ma:contentTypeScope="" ma:versionID="fbc239c9b9b776cfe678210581c9fd76">
  <xsd:schema xmlns:xsd="http://www.w3.org/2001/XMLSchema" xmlns:xs="http://www.w3.org/2001/XMLSchema" xmlns:p="http://schemas.microsoft.com/office/2006/metadata/properties" xmlns:ns1="http://schemas.microsoft.com/sharepoint/v3" xmlns:ns2="ba64f991-e6fd-4bbc-ac0b-145dce244843" xmlns:ns3="e6f95391-37ae-4813-9d31-943f64a4fe25" xmlns:ns4="http://schemas.microsoft.com/sharepoint/v3/fields" targetNamespace="http://schemas.microsoft.com/office/2006/metadata/properties" ma:root="true" ma:fieldsID="aa76300393f290dcdfc13225727f7aaf" ns1:_="" ns2:_="" ns3:_="" ns4:_="">
    <xsd:import namespace="http://schemas.microsoft.com/sharepoint/v3"/>
    <xsd:import namespace="ba64f991-e6fd-4bbc-ac0b-145dce244843"/>
    <xsd:import namespace="e6f95391-37ae-4813-9d31-943f64a4fe25"/>
    <xsd:import namespace="http://schemas.microsoft.com/sharepoint/v3/fields"/>
    <xsd:element name="properties">
      <xsd:complexType>
        <xsd:sequence>
          <xsd:element name="documentManagement">
            <xsd:complexType>
              <xsd:all>
                <xsd:element ref="ns2:Comment" minOccurs="0"/>
                <xsd:element ref="ns2:lcf76f155ced4ddcb4097134ff3c332f" minOccurs="0"/>
                <xsd:element ref="ns3:TaxCatchAll" minOccurs="0"/>
                <xsd:element ref="ns4:_Status" minOccurs="0"/>
                <xsd:element ref="ns2:Summary" minOccurs="0"/>
                <xsd:element ref="ns1:URL" minOccurs="0"/>
                <xsd:element ref="ns3:TaxKeywordTaxHTField" minOccurs="0"/>
                <xsd:element ref="ns2:Project_ID" minOccurs="0"/>
                <xsd:element ref="ns4: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lcf76f155ced4ddcb4097134ff3c332f" ma:index="9" nillable="true" ma:displayName="Image Tags_0" ma:hidden="true" ma:internalName="lcf76f155ced4ddcb4097134ff3c332f">
      <xsd:simpleType>
        <xsd:restriction base="dms:Note"/>
      </xsd:simpleType>
    </xsd:element>
    <xsd:element name="Summary" ma:index="15" nillable="true" ma:displayName="Summary" ma:internalName="Summary">
      <xsd:simpleType>
        <xsd:restriction base="dms:Note">
          <xsd:maxLength value="255"/>
        </xsd:restriction>
      </xsd:simpleType>
    </xsd:element>
    <xsd:element name="Project_ID" ma:index="18" nillable="true" ma:displayName="Project_ID" ma:internalName="Project_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displayName="TaxKeywordTaxHTField" ma:hidden="true" ma:internalName="TaxKeyword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1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4" ma:displayName="Subject"/>
        <xsd:element ref="dc:description" minOccurs="0" maxOccurs="1"/>
        <xsd:element name="keywords" minOccurs="0" maxOccurs="1" type="xsd:string" ma:index="11" ma:displayName="Keywords"/>
        <xsd:element ref="dc:language" minOccurs="0" maxOccurs="1"/>
        <xsd:element name="category" minOccurs="0" maxOccurs="1" type="xsd:string" ma:index="12"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B027B0-A198-4A93-ACB4-9D9F566A1973}">
  <ds:schemaRefs>
    <ds:schemaRef ds:uri="ba64f991-e6fd-4bbc-ac0b-145dce244843"/>
    <ds:schemaRef ds:uri="e6f95391-37ae-4813-9d31-943f64a4fe2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40606C2-CD56-45A9-BD1C-012AD05854A8}">
  <ds:schemaRefs>
    <ds:schemaRef ds:uri="http://schemas.microsoft.com/sharepoint/v3/contenttype/forms"/>
  </ds:schemaRefs>
</ds:datastoreItem>
</file>

<file path=customXml/itemProps3.xml><?xml version="1.0" encoding="utf-8"?>
<ds:datastoreItem xmlns:ds="http://schemas.openxmlformats.org/officeDocument/2006/customXml" ds:itemID="{27D81CAD-2B05-4496-979C-84894EB34815}">
  <ds:schemaRefs>
    <ds:schemaRef ds:uri="ba64f991-e6fd-4bbc-ac0b-145dce244843"/>
    <ds:schemaRef ds:uri="e6f95391-37ae-4813-9d31-943f64a4f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Letter Paper (8.5x11 in)</PresentationFormat>
  <Slides>155</Slides>
  <Notes>24</Notes>
  <HiddenSlides>0</HiddenSlides>
  <ScaleCrop>false</ScaleCrop>
  <HeadingPairs>
    <vt:vector size="4" baseType="variant">
      <vt:variant>
        <vt:lpstr>Theme</vt:lpstr>
      </vt:variant>
      <vt:variant>
        <vt:i4>1</vt:i4>
      </vt:variant>
      <vt:variant>
        <vt:lpstr>Slide Titles</vt:lpstr>
      </vt:variant>
      <vt:variant>
        <vt:i4>155</vt:i4>
      </vt:variant>
    </vt:vector>
  </HeadingPairs>
  <TitlesOfParts>
    <vt:vector size="156" baseType="lpstr">
      <vt:lpstr>1_Office Theme</vt:lpstr>
      <vt:lpstr>TMdrive-10E2 Emulator platform Mixed Reality Platform</vt:lpstr>
      <vt:lpstr>TMdrive-10E2 Emulator Platform</vt:lpstr>
      <vt:lpstr>project  Context From Feasibility to Communication Validation</vt:lpstr>
      <vt:lpstr>Phase ONE Communication Validation Proof of Concept</vt:lpstr>
      <vt:lpstr>Phase ONE Communication Validation Proof of Concept</vt:lpstr>
      <vt:lpstr>Potential Phase two Production Emulator Platform</vt:lpstr>
      <vt:lpstr>Strategy &amp; scope Production Emulator Platform</vt:lpstr>
      <vt:lpstr>PROJECT EXECUTION</vt:lpstr>
      <vt:lpstr>Let’s Get Started!</vt:lpstr>
      <vt:lpstr>END</vt:lpstr>
      <vt:lpstr>Contents</vt:lpstr>
      <vt:lpstr>Why ForgeFX</vt:lpstr>
      <vt:lpstr>Why ForgeFX</vt:lpstr>
      <vt:lpstr>REDEFINING REALITY</vt:lpstr>
      <vt:lpstr>Redefining reality</vt:lpstr>
      <vt:lpstr>PROJECT OVERVIEW</vt:lpstr>
      <vt:lpstr>Project Features</vt:lpstr>
      <vt:lpstr>SIMULATOR Foundation</vt:lpstr>
      <vt:lpstr>FORGESIM™ FRAMEWORK</vt:lpstr>
      <vt:lpstr>ForgeSIM™ Framework</vt:lpstr>
      <vt:lpstr>Virtual Reality Training</vt:lpstr>
      <vt:lpstr>Virtual Reality Training</vt:lpstr>
      <vt:lpstr>Virtual Environment</vt:lpstr>
      <vt:lpstr>Virtual Environment</vt:lpstr>
      <vt:lpstr>Virtual Environment</vt:lpstr>
      <vt:lpstr>Virtual Equipment</vt:lpstr>
      <vt:lpstr>Virtual Equipment</vt:lpstr>
      <vt:lpstr>Virtual Equipment</vt:lpstr>
      <vt:lpstr>User Interface</vt:lpstr>
      <vt:lpstr>User Interface</vt:lpstr>
      <vt:lpstr>Hand Tracking</vt:lpstr>
      <vt:lpstr>Hand Tracking</vt:lpstr>
      <vt:lpstr>Audio Narration</vt:lpstr>
      <vt:lpstr>Audio Narration</vt:lpstr>
      <vt:lpstr>VOICE COMMANDS</vt:lpstr>
      <vt:lpstr>VOICE COMMANDS</vt:lpstr>
      <vt:lpstr>Instruction Modes</vt:lpstr>
      <vt:lpstr>Instruction Modes</vt:lpstr>
      <vt:lpstr>Familiarization Tutorial</vt:lpstr>
      <vt:lpstr>Familiarization Tutorial</vt:lpstr>
      <vt:lpstr>Performance Tracking</vt:lpstr>
      <vt:lpstr>Performance Tracking</vt:lpstr>
      <vt:lpstr>Multi-User Training</vt:lpstr>
      <vt:lpstr>Multi-User Training</vt:lpstr>
      <vt:lpstr>LmS Integration</vt:lpstr>
      <vt:lpstr>Learning Management System Integration</vt:lpstr>
      <vt:lpstr>Multi-Language Support</vt:lpstr>
      <vt:lpstr>Multi-Language Support</vt:lpstr>
      <vt:lpstr>Real-World Controls Integration</vt:lpstr>
      <vt:lpstr>Real-World Controls Integration</vt:lpstr>
      <vt:lpstr>Lesson  Builder</vt:lpstr>
      <vt:lpstr>Lesson Builder</vt:lpstr>
      <vt:lpstr>Avatar  Virtual Presence</vt:lpstr>
      <vt:lpstr>Avatar Virtual Presence</vt:lpstr>
      <vt:lpstr>LESSON CONTENT</vt:lpstr>
      <vt:lpstr>Lesson Definition</vt:lpstr>
      <vt:lpstr>Lesson Types</vt:lpstr>
      <vt:lpstr>PowerPoint Presentation</vt:lpstr>
      <vt:lpstr>LESSON LIST</vt:lpstr>
      <vt:lpstr>Lesson Example</vt:lpstr>
      <vt:lpstr>Lesson Example (continued)</vt:lpstr>
      <vt:lpstr>Lesson Example</vt:lpstr>
      <vt:lpstr>Lesson Example (continued)</vt:lpstr>
      <vt:lpstr>Fig. 1: Lesson Mockup</vt:lpstr>
      <vt:lpstr>Fig. 1: Lesson Mockup</vt:lpstr>
      <vt:lpstr>PRICE OPTIONS</vt:lpstr>
      <vt:lpstr>Product Ownership</vt:lpstr>
      <vt:lpstr>Simulator ROI</vt:lpstr>
      <vt:lpstr>PowerPoint Presentation</vt:lpstr>
      <vt:lpstr>PowerPoint Presentation</vt:lpstr>
      <vt:lpstr>PowerPoint Presentation</vt:lpstr>
      <vt:lpstr>Scope &amp; Cost Options</vt:lpstr>
      <vt:lpstr>On Target?</vt:lpstr>
      <vt:lpstr>scope &amp; Cost Glossary</vt:lpstr>
      <vt:lpstr>Development Process</vt:lpstr>
      <vt:lpstr>Development Milestones</vt:lpstr>
      <vt:lpstr>Production Schedule</vt:lpstr>
      <vt:lpstr>Project Example: Schedule Management</vt:lpstr>
      <vt:lpstr>Project Example: Milestone Tracking</vt:lpstr>
      <vt:lpstr>ForgeSIM™ FRAMEWORK</vt:lpstr>
      <vt:lpstr>Agile Methodology</vt:lpstr>
      <vt:lpstr>Game Engine Technology</vt:lpstr>
      <vt:lpstr>Quality Assurance Testing</vt:lpstr>
      <vt:lpstr>IN CONCLUSION</vt:lpstr>
      <vt:lpstr>Looking Forward</vt:lpstr>
      <vt:lpstr>Appendix A: About ForgeFX</vt:lpstr>
      <vt:lpstr>Company Structure</vt:lpstr>
      <vt:lpstr>Company Leadership</vt:lpstr>
      <vt:lpstr>Project Team Leads</vt:lpstr>
      <vt:lpstr>Project Team Leads</vt:lpstr>
      <vt:lpstr>Project Specialists</vt:lpstr>
      <vt:lpstr>Appendix B: Recent Projects</vt:lpstr>
      <vt:lpstr>Selected Clients</vt:lpstr>
      <vt:lpstr>Somero Enterprises</vt:lpstr>
      <vt:lpstr>StrataTech Education Group</vt:lpstr>
      <vt:lpstr>Mixed Reality Trainer</vt:lpstr>
      <vt:lpstr>StrataTech Education Group</vt:lpstr>
      <vt:lpstr>JPEO-CBRND: HoloTrainer</vt:lpstr>
      <vt:lpstr>Vermeer Corporation</vt:lpstr>
      <vt:lpstr>JLG Industries</vt:lpstr>
      <vt:lpstr>ForgeFX Showcase</vt:lpstr>
      <vt:lpstr>Pierce Manufacturing</vt:lpstr>
      <vt:lpstr>FedEx</vt:lpstr>
      <vt:lpstr>Caterpillar</vt:lpstr>
      <vt:lpstr>JPEO-CBRND: RENDR Tele-Op</vt:lpstr>
      <vt:lpstr>GE Healthcare</vt:lpstr>
      <vt:lpstr>Global Ground Support</vt:lpstr>
      <vt:lpstr>Komatsu</vt:lpstr>
      <vt:lpstr>Price Breakdown</vt:lpstr>
      <vt:lpstr>Invoice Schedule</vt:lpstr>
      <vt:lpstr>Meta Quest For Business</vt:lpstr>
      <vt:lpstr>Modern Device Management For Business</vt:lpstr>
      <vt:lpstr>END</vt:lpstr>
      <vt:lpstr>Appendix A: 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Proof-of-Concept Development Agreement</vt:lpstr>
      <vt:lpstr>Development Agreement</vt:lpstr>
      <vt:lpstr>PowerPoint Presentation</vt:lpstr>
      <vt:lpstr>PowerPoint Presentation</vt:lpstr>
      <vt:lpstr>EXTRAS</vt:lpstr>
      <vt:lpstr>PowerPoint Presentation</vt:lpstr>
      <vt:lpstr>EXTRAS</vt:lpstr>
      <vt:lpstr>EXTRAS</vt:lpstr>
      <vt:lpstr>SIMULATOR Foundation Extras</vt:lpstr>
      <vt:lpstr>Project overview</vt:lpstr>
      <vt:lpstr>Mixed Reality Training</vt:lpstr>
      <vt:lpstr>Mixed Reality Training</vt:lpstr>
      <vt:lpstr>Virtual Equipment</vt:lpstr>
      <vt:lpstr>Virtual Equipment</vt:lpstr>
      <vt:lpstr>Virtual Equipment</vt:lpstr>
      <vt:lpstr>Virtual Environment</vt:lpstr>
      <vt:lpstr>Virtual Environment</vt:lpstr>
      <vt:lpstr>Lesson List</vt:lpstr>
      <vt:lpstr>Lesson Example</vt:lpstr>
      <vt:lpstr>Lesson Example</vt:lpstr>
      <vt:lpstr>Lesson Definition</vt:lpstr>
      <vt:lpstr>Lesson Definition</vt:lpstr>
      <vt:lpstr>Lesson Definition</vt:lpstr>
      <vt:lpstr>Economies of Scale</vt:lpstr>
      <vt:lpstr>EXTRAS</vt:lpstr>
      <vt:lpstr>PowerPoint Presentation</vt:lpstr>
      <vt:lpstr>PowerPoint Presentation</vt:lpstr>
      <vt:lpstr>Rapid Engagement Incentive</vt:lpstr>
      <vt:lpstr>PowerPoint Presentation</vt:lpstr>
      <vt:lpstr>PowerPoint Presentation</vt:lpstr>
      <vt:lpstr>PowerPoint Presentation</vt:lpstr>
      <vt:lpstr>PowerPoint Presentation</vt:lpstr>
      <vt:lpstr>PROJECT SCOPE &amp; COST</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Simulator Proposal</dc:title>
  <dc:creator>Greg Meyers</dc:creator>
  <cp:revision>1</cp:revision>
  <cp:lastPrinted>2026-07-10T17:49:12Z</cp:lastPrinted>
  <dcterms:created xsi:type="dcterms:W3CDTF">2020-09-04T00:25:32Z</dcterms:created>
  <dcterms:modified xsi:type="dcterms:W3CDTF">2026-07-10T17:50:35Z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0x01010071978E053741884391E694D795705C4900BC6F239C88FD00418BE2EFE22F56F8B2</vt:lpwstr>
  </property>
  <property fmtid="{D5CDD505-2E9C-101B-9397-08002B2CF9AE}" pid="3" name="MediaServiceImageTags">
    <vt:lpwstr/>
  </property>
  <property fmtid="{D5CDD505-2E9C-101B-9397-08002B2CF9AE}" pid="4" name="SharedWithUsers">
    <vt:lpwstr>49;#Greg Meyers;#43;#Dave Vaillancourt;#1162;#Proposal Bot;#29;#Gen Moore;#23;#Scott LaForge;#519;#River Cox;#569;#Devin Weidinger;#249;#Mary Pierce;#517;#Rachel Calgaro;#614;#Spencer Bentley;#775;#Kristen Cox</vt:lpwstr>
  </property>
  <property fmtid="{D5CDD505-2E9C-101B-9397-08002B2CF9AE}" pid="5" name="TaxKeyword">
    <vt:lpwstr/>
  </property>
</Properties>
</file>